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41" r:id="rId3"/>
    <p:sldMasterId id="2147483766" r:id="rId4"/>
    <p:sldMasterId id="2147483791" r:id="rId5"/>
    <p:sldMasterId id="2147483803" r:id="rId6"/>
    <p:sldMasterId id="2147483816" r:id="rId7"/>
  </p:sldMasterIdLst>
  <p:notesMasterIdLst>
    <p:notesMasterId r:id="rId63"/>
  </p:notesMasterIdLst>
  <p:sldIdLst>
    <p:sldId id="256" r:id="rId8"/>
    <p:sldId id="257" r:id="rId9"/>
    <p:sldId id="261" r:id="rId10"/>
    <p:sldId id="287" r:id="rId11"/>
    <p:sldId id="262" r:id="rId12"/>
    <p:sldId id="336" r:id="rId13"/>
    <p:sldId id="288" r:id="rId14"/>
    <p:sldId id="289" r:id="rId15"/>
    <p:sldId id="290" r:id="rId16"/>
    <p:sldId id="264" r:id="rId17"/>
    <p:sldId id="258" r:id="rId18"/>
    <p:sldId id="259" r:id="rId19"/>
    <p:sldId id="285" r:id="rId20"/>
    <p:sldId id="278" r:id="rId21"/>
    <p:sldId id="279" r:id="rId22"/>
    <p:sldId id="266" r:id="rId23"/>
    <p:sldId id="267" r:id="rId24"/>
    <p:sldId id="268" r:id="rId25"/>
    <p:sldId id="302" r:id="rId26"/>
    <p:sldId id="304" r:id="rId27"/>
    <p:sldId id="305" r:id="rId28"/>
    <p:sldId id="373" r:id="rId29"/>
    <p:sldId id="375" r:id="rId30"/>
    <p:sldId id="306" r:id="rId31"/>
    <p:sldId id="371" r:id="rId32"/>
    <p:sldId id="307" r:id="rId33"/>
    <p:sldId id="378" r:id="rId34"/>
    <p:sldId id="379" r:id="rId35"/>
    <p:sldId id="337" r:id="rId36"/>
    <p:sldId id="308" r:id="rId37"/>
    <p:sldId id="376" r:id="rId38"/>
    <p:sldId id="377" r:id="rId39"/>
    <p:sldId id="309" r:id="rId40"/>
    <p:sldId id="361" r:id="rId41"/>
    <p:sldId id="349" r:id="rId42"/>
    <p:sldId id="350" r:id="rId43"/>
    <p:sldId id="310" r:id="rId44"/>
    <p:sldId id="354" r:id="rId45"/>
    <p:sldId id="372" r:id="rId46"/>
    <p:sldId id="362" r:id="rId47"/>
    <p:sldId id="363" r:id="rId48"/>
    <p:sldId id="311" r:id="rId49"/>
    <p:sldId id="356" r:id="rId50"/>
    <p:sldId id="312" r:id="rId51"/>
    <p:sldId id="358" r:id="rId52"/>
    <p:sldId id="351" r:id="rId53"/>
    <p:sldId id="364" r:id="rId54"/>
    <p:sldId id="367" r:id="rId55"/>
    <p:sldId id="368" r:id="rId56"/>
    <p:sldId id="369" r:id="rId57"/>
    <p:sldId id="370" r:id="rId58"/>
    <p:sldId id="323" r:id="rId59"/>
    <p:sldId id="324" r:id="rId60"/>
    <p:sldId id="319" r:id="rId61"/>
    <p:sldId id="286" r:id="rId6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1DA"/>
    <a:srgbClr val="DDD9C3"/>
    <a:srgbClr val="6B6BCF"/>
    <a:srgbClr val="000000"/>
    <a:srgbClr val="222268"/>
    <a:srgbClr val="FFFF99"/>
    <a:srgbClr val="C0361A"/>
    <a:srgbClr val="B3A2C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60" d="100"/>
          <a:sy n="60" d="100"/>
        </p:scale>
        <p:origin x="3084" y="118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EFB071-EF81-4906-A765-F2F0DEE7CFFC}" type="datetimeFigureOut">
              <a:rPr lang="es-ES" smtClean="0"/>
              <a:pPr/>
              <a:t>01/07/2015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96CB8A-ED81-432E-ADDE-EA1BA927C25E}" type="slidenum">
              <a:rPr lang="es-ES" smtClean="0"/>
              <a:pPr/>
              <a:t>‹#›</a:t>
            </a:fld>
            <a:endParaRPr lang="es-ES"/>
          </a:p>
        </p:txBody>
      </p:sp>
    </p:spTree>
    <p:extLst>
      <p:ext uri="{BB962C8B-B14F-4D97-AF65-F5344CB8AC3E}">
        <p14:creationId xmlns:p14="http://schemas.microsoft.com/office/powerpoint/2010/main" val="503140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a:t>
            </a:fld>
            <a:endParaRPr lang="es-ES"/>
          </a:p>
        </p:txBody>
      </p:sp>
    </p:spTree>
    <p:extLst>
      <p:ext uri="{BB962C8B-B14F-4D97-AF65-F5344CB8AC3E}">
        <p14:creationId xmlns:p14="http://schemas.microsoft.com/office/powerpoint/2010/main" val="272256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A049F-ACBF-4DFE-90CE-2FE7FD63FA69}" type="slidenum">
              <a:rPr lang="es-ES" altLang="es-ES"/>
              <a:pPr/>
              <a:t>10</a:t>
            </a:fld>
            <a:endParaRPr lang="es-ES" altLang="es-ES"/>
          </a:p>
        </p:txBody>
      </p:sp>
      <p:sp>
        <p:nvSpPr>
          <p:cNvPr id="6963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9635" name="Rectangle 3"/>
          <p:cNvSpPr>
            <a:spLocks noGrp="1" noChangeArrowheads="1"/>
          </p:cNvSpPr>
          <p:nvPr>
            <p:ph type="body" idx="1"/>
          </p:nvPr>
        </p:nvSpPr>
        <p:spPr bwMode="auto">
          <a:xfrm>
            <a:off x="913991" y="4342939"/>
            <a:ext cx="5030018" cy="4114587"/>
          </a:xfrm>
          <a:prstGeom prst="rect">
            <a:avLst/>
          </a:prstGeom>
          <a:solidFill>
            <a:srgbClr val="FFFFFF"/>
          </a:solidFill>
          <a:ln>
            <a:solidFill>
              <a:srgbClr val="000000"/>
            </a:solidFill>
            <a:miter lim="800000"/>
            <a:headEnd/>
            <a:tailEnd/>
          </a:ln>
        </p:spPr>
        <p:txBody>
          <a:bodyPr lIns="91431" tIns="45716" rIns="91431" bIns="45716"/>
          <a:lstStyle/>
          <a:p>
            <a:endParaRPr lang="es-ES" altLang="es-ES"/>
          </a:p>
        </p:txBody>
      </p:sp>
    </p:spTree>
    <p:extLst>
      <p:ext uri="{BB962C8B-B14F-4D97-AF65-F5344CB8AC3E}">
        <p14:creationId xmlns:p14="http://schemas.microsoft.com/office/powerpoint/2010/main" val="115320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11</a:t>
            </a:fld>
            <a:endParaRPr lang="es-ES"/>
          </a:p>
        </p:txBody>
      </p:sp>
    </p:spTree>
    <p:extLst>
      <p:ext uri="{BB962C8B-B14F-4D97-AF65-F5344CB8AC3E}">
        <p14:creationId xmlns:p14="http://schemas.microsoft.com/office/powerpoint/2010/main" val="1586230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12</a:t>
            </a:fld>
            <a:endParaRPr lang="es-ES"/>
          </a:p>
        </p:txBody>
      </p:sp>
    </p:spTree>
    <p:extLst>
      <p:ext uri="{BB962C8B-B14F-4D97-AF65-F5344CB8AC3E}">
        <p14:creationId xmlns:p14="http://schemas.microsoft.com/office/powerpoint/2010/main" val="3357941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13</a:t>
            </a:fld>
            <a:endParaRPr lang="es-ES"/>
          </a:p>
        </p:txBody>
      </p:sp>
    </p:spTree>
    <p:extLst>
      <p:ext uri="{BB962C8B-B14F-4D97-AF65-F5344CB8AC3E}">
        <p14:creationId xmlns:p14="http://schemas.microsoft.com/office/powerpoint/2010/main" val="1654063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14</a:t>
            </a:fld>
            <a:endParaRPr lang="es-ES"/>
          </a:p>
        </p:txBody>
      </p:sp>
    </p:spTree>
    <p:extLst>
      <p:ext uri="{BB962C8B-B14F-4D97-AF65-F5344CB8AC3E}">
        <p14:creationId xmlns:p14="http://schemas.microsoft.com/office/powerpoint/2010/main" val="1748704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15</a:t>
            </a:fld>
            <a:endParaRPr lang="es-ES"/>
          </a:p>
        </p:txBody>
      </p:sp>
    </p:spTree>
    <p:extLst>
      <p:ext uri="{BB962C8B-B14F-4D97-AF65-F5344CB8AC3E}">
        <p14:creationId xmlns:p14="http://schemas.microsoft.com/office/powerpoint/2010/main" val="4004711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16</a:t>
            </a:fld>
            <a:endParaRPr lang="es-ES"/>
          </a:p>
        </p:txBody>
      </p:sp>
    </p:spTree>
    <p:extLst>
      <p:ext uri="{BB962C8B-B14F-4D97-AF65-F5344CB8AC3E}">
        <p14:creationId xmlns:p14="http://schemas.microsoft.com/office/powerpoint/2010/main" val="1893026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17</a:t>
            </a:fld>
            <a:endParaRPr lang="es-ES"/>
          </a:p>
        </p:txBody>
      </p:sp>
    </p:spTree>
    <p:extLst>
      <p:ext uri="{BB962C8B-B14F-4D97-AF65-F5344CB8AC3E}">
        <p14:creationId xmlns:p14="http://schemas.microsoft.com/office/powerpoint/2010/main" val="1331330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18</a:t>
            </a:fld>
            <a:endParaRPr lang="es-ES"/>
          </a:p>
        </p:txBody>
      </p:sp>
    </p:spTree>
    <p:extLst>
      <p:ext uri="{BB962C8B-B14F-4D97-AF65-F5344CB8AC3E}">
        <p14:creationId xmlns:p14="http://schemas.microsoft.com/office/powerpoint/2010/main" val="1101173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s-ES" dirty="0" smtClean="0">
                <a:ea typeface="ＭＳ Ｐゴシック" pitchFamily="34" charset="-128"/>
              </a:rPr>
              <a:t>I will start by who we are:</a:t>
            </a:r>
          </a:p>
          <a:p>
            <a:r>
              <a:rPr lang="en-US" altLang="es-ES" dirty="0" smtClean="0">
                <a:ea typeface="ＭＳ Ｐゴシック" pitchFamily="34" charset="-128"/>
              </a:rPr>
              <a:t>We are a diverse group of women architects, urban planners, and activists interested in rethinking cities, neighborhoods and architecture in order to eliminate gender discrimination. We work to build cities that reflect the diversity of our society by creating inclusive spaces. </a:t>
            </a:r>
          </a:p>
          <a:p>
            <a:endParaRPr lang="en-US" altLang="es-ES" b="1" i="1" dirty="0" smtClean="0">
              <a:ea typeface="ＭＳ Ｐゴシック" pitchFamily="34" charset="-128"/>
            </a:endParaRPr>
          </a:p>
          <a:p>
            <a:r>
              <a:rPr lang="en-US" altLang="es-ES" b="1" i="1" dirty="0" err="1" smtClean="0">
                <a:ea typeface="ＭＳ Ｐゴシック" pitchFamily="34" charset="-128"/>
              </a:rPr>
              <a:t>Col·lectiu</a:t>
            </a:r>
            <a:r>
              <a:rPr lang="en-US" altLang="es-ES" b="1" i="1" dirty="0" smtClean="0">
                <a:ea typeface="ＭＳ Ｐゴシック" pitchFamily="34" charset="-128"/>
              </a:rPr>
              <a:t> Punt 6</a:t>
            </a:r>
            <a:r>
              <a:rPr lang="en-US" altLang="es-ES" dirty="0" smtClean="0">
                <a:ea typeface="ＭＳ Ｐゴシック" pitchFamily="34" charset="-128"/>
              </a:rPr>
              <a:t> is an organization that works from a gender perspective, and seeks to account for women's everyday life experience. We use collective participation as an essential instrument in our projects</a:t>
            </a:r>
          </a:p>
          <a:p>
            <a:endParaRPr lang="en-US" altLang="es-ES" dirty="0" smtClean="0">
              <a:ea typeface="ＭＳ Ｐゴシック" pitchFamily="34" charset="-128"/>
            </a:endParaRPr>
          </a:p>
          <a:p>
            <a:r>
              <a:rPr lang="en-US" altLang="es-ES" dirty="0" smtClean="0">
                <a:ea typeface="ＭＳ Ｐゴシック" pitchFamily="34" charset="-128"/>
              </a:rPr>
              <a:t>Our work is focused in different areas: we do training; research; participatory processes; cooperation, exchange and networking strategies with different women’s organizations at the local and international level; we offer consultancy services; and we do advocacy of women’s right to the city and women’s activism at the community and neighborhood level.</a:t>
            </a:r>
          </a:p>
          <a:p>
            <a:endParaRPr lang="en-US" altLang="es-ES" dirty="0" smtClean="0">
              <a:latin typeface="Times New Roman" pitchFamily="18" charset="0"/>
              <a:ea typeface="ＭＳ Ｐゴシック" pitchFamily="34" charset="-128"/>
            </a:endParaRPr>
          </a:p>
          <a:p>
            <a:endParaRPr lang="en-US" altLang="es-ES" b="1" i="1" dirty="0" smtClean="0">
              <a:ea typeface="ＭＳ Ｐゴシック" pitchFamily="34" charset="-128"/>
            </a:endParaRPr>
          </a:p>
          <a:p>
            <a:endParaRPr lang="en-US" altLang="es-ES" dirty="0" smtClean="0">
              <a:ea typeface="ＭＳ Ｐゴシック" pitchFamily="34" charset="-128"/>
            </a:endParaRPr>
          </a:p>
          <a:p>
            <a:endParaRPr lang="ca-ES" altLang="es-ES" dirty="0" smtClean="0">
              <a:latin typeface="Times New Roman" pitchFamily="18" charset="0"/>
              <a:ea typeface="ＭＳ Ｐゴシック" pitchFamily="34" charset="-128"/>
            </a:endParaRPr>
          </a:p>
          <a:p>
            <a:endParaRPr lang="es-ES" dirty="0"/>
          </a:p>
        </p:txBody>
      </p:sp>
      <p:sp>
        <p:nvSpPr>
          <p:cNvPr id="4" name="Slide Number Placeholder 3"/>
          <p:cNvSpPr>
            <a:spLocks noGrp="1"/>
          </p:cNvSpPr>
          <p:nvPr>
            <p:ph type="sldNum" sz="quarter" idx="10"/>
          </p:nvPr>
        </p:nvSpPr>
        <p:spPr/>
        <p:txBody>
          <a:bodyPr/>
          <a:lstStyle/>
          <a:p>
            <a:fld id="{0C74B4E7-4565-4378-9960-F60877DF9F5D}" type="slidenum">
              <a:rPr lang="es-ES" smtClean="0"/>
              <a:pPr/>
              <a:t>19</a:t>
            </a:fld>
            <a:endParaRPr lang="es-ES"/>
          </a:p>
        </p:txBody>
      </p:sp>
    </p:spTree>
    <p:extLst>
      <p:ext uri="{BB962C8B-B14F-4D97-AF65-F5344CB8AC3E}">
        <p14:creationId xmlns:p14="http://schemas.microsoft.com/office/powerpoint/2010/main" val="344273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a:t>
            </a:fld>
            <a:endParaRPr lang="es-ES"/>
          </a:p>
        </p:txBody>
      </p:sp>
    </p:spTree>
    <p:extLst>
      <p:ext uri="{BB962C8B-B14F-4D97-AF65-F5344CB8AC3E}">
        <p14:creationId xmlns:p14="http://schemas.microsoft.com/office/powerpoint/2010/main" val="29016188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20</a:t>
            </a:fld>
            <a:endParaRPr lang="es-ES"/>
          </a:p>
        </p:txBody>
      </p:sp>
    </p:spTree>
    <p:extLst>
      <p:ext uri="{BB962C8B-B14F-4D97-AF65-F5344CB8AC3E}">
        <p14:creationId xmlns:p14="http://schemas.microsoft.com/office/powerpoint/2010/main" val="3053674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21</a:t>
            </a:fld>
            <a:endParaRPr lang="es-ES"/>
          </a:p>
        </p:txBody>
      </p:sp>
    </p:spTree>
    <p:extLst>
      <p:ext uri="{BB962C8B-B14F-4D97-AF65-F5344CB8AC3E}">
        <p14:creationId xmlns:p14="http://schemas.microsoft.com/office/powerpoint/2010/main" val="1965111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22</a:t>
            </a:fld>
            <a:endParaRPr lang="es-ES"/>
          </a:p>
        </p:txBody>
      </p:sp>
    </p:spTree>
    <p:extLst>
      <p:ext uri="{BB962C8B-B14F-4D97-AF65-F5344CB8AC3E}">
        <p14:creationId xmlns:p14="http://schemas.microsoft.com/office/powerpoint/2010/main" val="2466677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23</a:t>
            </a:fld>
            <a:endParaRPr lang="es-ES"/>
          </a:p>
        </p:txBody>
      </p:sp>
    </p:spTree>
    <p:extLst>
      <p:ext uri="{BB962C8B-B14F-4D97-AF65-F5344CB8AC3E}">
        <p14:creationId xmlns:p14="http://schemas.microsoft.com/office/powerpoint/2010/main" val="3828208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24</a:t>
            </a:fld>
            <a:endParaRPr lang="es-ES"/>
          </a:p>
        </p:txBody>
      </p:sp>
    </p:spTree>
    <p:extLst>
      <p:ext uri="{BB962C8B-B14F-4D97-AF65-F5344CB8AC3E}">
        <p14:creationId xmlns:p14="http://schemas.microsoft.com/office/powerpoint/2010/main" val="921512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25</a:t>
            </a:fld>
            <a:endParaRPr lang="es-ES"/>
          </a:p>
        </p:txBody>
      </p:sp>
    </p:spTree>
    <p:extLst>
      <p:ext uri="{BB962C8B-B14F-4D97-AF65-F5344CB8AC3E}">
        <p14:creationId xmlns:p14="http://schemas.microsoft.com/office/powerpoint/2010/main" val="403356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26</a:t>
            </a:fld>
            <a:endParaRPr lang="es-ES"/>
          </a:p>
        </p:txBody>
      </p:sp>
    </p:spTree>
    <p:extLst>
      <p:ext uri="{BB962C8B-B14F-4D97-AF65-F5344CB8AC3E}">
        <p14:creationId xmlns:p14="http://schemas.microsoft.com/office/powerpoint/2010/main" val="118900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solidFill>
                  <a:prstClr val="black"/>
                </a:solidFill>
              </a:rPr>
              <a:pPr/>
              <a:t>27</a:t>
            </a:fld>
            <a:endParaRPr lang="es-ES">
              <a:solidFill>
                <a:prstClr val="black"/>
              </a:solidFill>
            </a:endParaRPr>
          </a:p>
        </p:txBody>
      </p:sp>
    </p:spTree>
    <p:extLst>
      <p:ext uri="{BB962C8B-B14F-4D97-AF65-F5344CB8AC3E}">
        <p14:creationId xmlns:p14="http://schemas.microsoft.com/office/powerpoint/2010/main" val="1289757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871" eaLnBrk="0" hangingPunct="0">
              <a:defRPr sz="2300">
                <a:solidFill>
                  <a:srgbClr val="FF3300"/>
                </a:solidFill>
                <a:latin typeface="Arial" charset="0"/>
              </a:defRPr>
            </a:lvl1pPr>
            <a:lvl2pPr marL="703054" indent="-270405" defTabSz="914871" eaLnBrk="0" hangingPunct="0">
              <a:defRPr sz="2300">
                <a:solidFill>
                  <a:srgbClr val="FF3300"/>
                </a:solidFill>
                <a:latin typeface="Arial" charset="0"/>
              </a:defRPr>
            </a:lvl2pPr>
            <a:lvl3pPr marL="1081621" indent="-216324" defTabSz="914871" eaLnBrk="0" hangingPunct="0">
              <a:defRPr sz="2300">
                <a:solidFill>
                  <a:srgbClr val="FF3300"/>
                </a:solidFill>
                <a:latin typeface="Arial" charset="0"/>
              </a:defRPr>
            </a:lvl3pPr>
            <a:lvl4pPr marL="1514269" indent="-216324" defTabSz="914871" eaLnBrk="0" hangingPunct="0">
              <a:defRPr sz="2300">
                <a:solidFill>
                  <a:srgbClr val="FF3300"/>
                </a:solidFill>
                <a:latin typeface="Arial" charset="0"/>
              </a:defRPr>
            </a:lvl4pPr>
            <a:lvl5pPr marL="1946918" indent="-216324" defTabSz="914871" eaLnBrk="0" hangingPunct="0">
              <a:defRPr sz="2300">
                <a:solidFill>
                  <a:srgbClr val="FF3300"/>
                </a:solidFill>
                <a:latin typeface="Arial" charset="0"/>
              </a:defRPr>
            </a:lvl5pPr>
            <a:lvl6pPr marL="2379566" indent="-216324" defTabSz="914871" eaLnBrk="0" fontAlgn="base" hangingPunct="0">
              <a:spcBef>
                <a:spcPct val="0"/>
              </a:spcBef>
              <a:spcAft>
                <a:spcPct val="0"/>
              </a:spcAft>
              <a:defRPr sz="2300">
                <a:solidFill>
                  <a:srgbClr val="FF3300"/>
                </a:solidFill>
                <a:latin typeface="Arial" charset="0"/>
              </a:defRPr>
            </a:lvl6pPr>
            <a:lvl7pPr marL="2812214" indent="-216324" defTabSz="914871" eaLnBrk="0" fontAlgn="base" hangingPunct="0">
              <a:spcBef>
                <a:spcPct val="0"/>
              </a:spcBef>
              <a:spcAft>
                <a:spcPct val="0"/>
              </a:spcAft>
              <a:defRPr sz="2300">
                <a:solidFill>
                  <a:srgbClr val="FF3300"/>
                </a:solidFill>
                <a:latin typeface="Arial" charset="0"/>
              </a:defRPr>
            </a:lvl7pPr>
            <a:lvl8pPr marL="3244863" indent="-216324" defTabSz="914871" eaLnBrk="0" fontAlgn="base" hangingPunct="0">
              <a:spcBef>
                <a:spcPct val="0"/>
              </a:spcBef>
              <a:spcAft>
                <a:spcPct val="0"/>
              </a:spcAft>
              <a:defRPr sz="2300">
                <a:solidFill>
                  <a:srgbClr val="FF3300"/>
                </a:solidFill>
                <a:latin typeface="Arial" charset="0"/>
              </a:defRPr>
            </a:lvl8pPr>
            <a:lvl9pPr marL="3677511" indent="-216324" defTabSz="914871" eaLnBrk="0" fontAlgn="base" hangingPunct="0">
              <a:spcBef>
                <a:spcPct val="0"/>
              </a:spcBef>
              <a:spcAft>
                <a:spcPct val="0"/>
              </a:spcAft>
              <a:defRPr sz="2300">
                <a:solidFill>
                  <a:srgbClr val="FF3300"/>
                </a:solidFill>
                <a:latin typeface="Arial" charset="0"/>
              </a:defRPr>
            </a:lvl9pPr>
          </a:lstStyle>
          <a:p>
            <a:pPr eaLnBrk="1" hangingPunct="1"/>
            <a:fld id="{960BD8F3-A93B-47DC-B4BB-5D6DA088989E}" type="slidenum">
              <a:rPr lang="es-ES" altLang="es-ES" sz="1200">
                <a:solidFill>
                  <a:prstClr val="black"/>
                </a:solidFill>
                <a:latin typeface="Times New Roman" pitchFamily="18" charset="0"/>
              </a:rPr>
              <a:pPr eaLnBrk="1" hangingPunct="1"/>
              <a:t>28</a:t>
            </a:fld>
            <a:endParaRPr lang="es-ES" altLang="es-ES" sz="1200">
              <a:solidFill>
                <a:prstClr val="black"/>
              </a:solidFill>
              <a:latin typeface="Times New Roman" pitchFamily="18" charset="0"/>
            </a:endParaRPr>
          </a:p>
        </p:txBody>
      </p:sp>
      <p:sp>
        <p:nvSpPr>
          <p:cNvPr id="131075" name="Rectangle 7"/>
          <p:cNvSpPr txBox="1">
            <a:spLocks noGrp="1" noChangeArrowheads="1"/>
          </p:cNvSpPr>
          <p:nvPr/>
        </p:nvSpPr>
        <p:spPr bwMode="auto">
          <a:xfrm>
            <a:off x="3884988" y="8684773"/>
            <a:ext cx="2971431" cy="45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0"/>
              </a:spcBef>
              <a:spcAft>
                <a:spcPct val="0"/>
              </a:spcAft>
            </a:pPr>
            <a:fld id="{4102183D-0670-418F-8D73-8FA23368C9AD}" type="slidenum">
              <a:rPr lang="ca-ES" altLang="es-ES" sz="1200">
                <a:solidFill>
                  <a:prstClr val="black"/>
                </a:solidFill>
              </a:rPr>
              <a:pPr algn="r" eaLnBrk="1" fontAlgn="base" hangingPunct="1">
                <a:spcBef>
                  <a:spcPct val="0"/>
                </a:spcBef>
                <a:spcAft>
                  <a:spcPct val="0"/>
                </a:spcAft>
              </a:pPr>
              <a:t>28</a:t>
            </a:fld>
            <a:endParaRPr lang="ca-ES" altLang="es-ES" sz="1200">
              <a:solidFill>
                <a:prstClr val="black"/>
              </a:solidFill>
            </a:endParaRPr>
          </a:p>
        </p:txBody>
      </p:sp>
      <p:sp>
        <p:nvSpPr>
          <p:cNvPr id="131076" name="Rectangle 7"/>
          <p:cNvSpPr txBox="1">
            <a:spLocks noGrp="1" noChangeArrowheads="1"/>
          </p:cNvSpPr>
          <p:nvPr/>
        </p:nvSpPr>
        <p:spPr bwMode="auto">
          <a:xfrm>
            <a:off x="3886569" y="8686221"/>
            <a:ext cx="2971431" cy="45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nchor="b"/>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0"/>
              </a:spcBef>
              <a:spcAft>
                <a:spcPct val="0"/>
              </a:spcAft>
            </a:pPr>
            <a:fld id="{63400B45-3934-4F1C-8B56-5F2BFFD6906A}" type="slidenum">
              <a:rPr lang="es-ES" altLang="es-ES" sz="1200">
                <a:solidFill>
                  <a:prstClr val="black"/>
                </a:solidFill>
                <a:latin typeface="Times New Roman" pitchFamily="18" charset="0"/>
              </a:rPr>
              <a:pPr algn="r" eaLnBrk="1" fontAlgn="base" hangingPunct="1">
                <a:spcBef>
                  <a:spcPct val="0"/>
                </a:spcBef>
                <a:spcAft>
                  <a:spcPct val="0"/>
                </a:spcAft>
              </a:pPr>
              <a:t>28</a:t>
            </a:fld>
            <a:endParaRPr lang="es-ES" altLang="es-ES" sz="1200">
              <a:solidFill>
                <a:prstClr val="black"/>
              </a:solidFill>
              <a:latin typeface="Times New Roman" pitchFamily="18" charset="0"/>
            </a:endParaRPr>
          </a:p>
        </p:txBody>
      </p:sp>
      <p:sp>
        <p:nvSpPr>
          <p:cNvPr id="131077" name="Rectangle 2"/>
          <p:cNvSpPr>
            <a:spLocks noGrp="1" noRot="1" noChangeAspect="1" noChangeArrowheads="1" noTextEdit="1"/>
          </p:cNvSpPr>
          <p:nvPr>
            <p:ph type="sldImg"/>
          </p:nvPr>
        </p:nvSpPr>
        <p:spPr>
          <a:ln/>
        </p:spPr>
      </p:sp>
      <p:sp>
        <p:nvSpPr>
          <p:cNvPr id="13107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5" tIns="45707" rIns="91415" bIns="45707"/>
          <a:lstStyle/>
          <a:p>
            <a:pPr eaLnBrk="1" hangingPunct="1"/>
            <a:endParaRPr lang="ca-ES" altLang="es-ES" smtClean="0"/>
          </a:p>
        </p:txBody>
      </p:sp>
    </p:spTree>
    <p:extLst>
      <p:ext uri="{BB962C8B-B14F-4D97-AF65-F5344CB8AC3E}">
        <p14:creationId xmlns:p14="http://schemas.microsoft.com/office/powerpoint/2010/main" val="8210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781" eaLnBrk="0" hangingPunct="0">
              <a:defRPr sz="2300">
                <a:solidFill>
                  <a:srgbClr val="FF3300"/>
                </a:solidFill>
                <a:latin typeface="Arial" charset="0"/>
              </a:defRPr>
            </a:lvl1pPr>
            <a:lvl2pPr marL="702985" indent="-270379" defTabSz="914781" eaLnBrk="0" hangingPunct="0">
              <a:defRPr sz="2300">
                <a:solidFill>
                  <a:srgbClr val="FF3300"/>
                </a:solidFill>
                <a:latin typeface="Arial" charset="0"/>
              </a:defRPr>
            </a:lvl2pPr>
            <a:lvl3pPr marL="1081515" indent="-216303" defTabSz="914781" eaLnBrk="0" hangingPunct="0">
              <a:defRPr sz="2300">
                <a:solidFill>
                  <a:srgbClr val="FF3300"/>
                </a:solidFill>
                <a:latin typeface="Arial" charset="0"/>
              </a:defRPr>
            </a:lvl3pPr>
            <a:lvl4pPr marL="1514120" indent="-216303" defTabSz="914781" eaLnBrk="0" hangingPunct="0">
              <a:defRPr sz="2300">
                <a:solidFill>
                  <a:srgbClr val="FF3300"/>
                </a:solidFill>
                <a:latin typeface="Arial" charset="0"/>
              </a:defRPr>
            </a:lvl4pPr>
            <a:lvl5pPr marL="1946727" indent="-216303" defTabSz="914781" eaLnBrk="0" hangingPunct="0">
              <a:defRPr sz="2300">
                <a:solidFill>
                  <a:srgbClr val="FF3300"/>
                </a:solidFill>
                <a:latin typeface="Arial" charset="0"/>
              </a:defRPr>
            </a:lvl5pPr>
            <a:lvl6pPr marL="2379333" indent="-216303" defTabSz="914781" eaLnBrk="0" fontAlgn="base" hangingPunct="0">
              <a:spcBef>
                <a:spcPct val="0"/>
              </a:spcBef>
              <a:spcAft>
                <a:spcPct val="0"/>
              </a:spcAft>
              <a:defRPr sz="2300">
                <a:solidFill>
                  <a:srgbClr val="FF3300"/>
                </a:solidFill>
                <a:latin typeface="Arial" charset="0"/>
              </a:defRPr>
            </a:lvl6pPr>
            <a:lvl7pPr marL="2811938" indent="-216303" defTabSz="914781" eaLnBrk="0" fontAlgn="base" hangingPunct="0">
              <a:spcBef>
                <a:spcPct val="0"/>
              </a:spcBef>
              <a:spcAft>
                <a:spcPct val="0"/>
              </a:spcAft>
              <a:defRPr sz="2300">
                <a:solidFill>
                  <a:srgbClr val="FF3300"/>
                </a:solidFill>
                <a:latin typeface="Arial" charset="0"/>
              </a:defRPr>
            </a:lvl7pPr>
            <a:lvl8pPr marL="3244545" indent="-216303" defTabSz="914781" eaLnBrk="0" fontAlgn="base" hangingPunct="0">
              <a:spcBef>
                <a:spcPct val="0"/>
              </a:spcBef>
              <a:spcAft>
                <a:spcPct val="0"/>
              </a:spcAft>
              <a:defRPr sz="2300">
                <a:solidFill>
                  <a:srgbClr val="FF3300"/>
                </a:solidFill>
                <a:latin typeface="Arial" charset="0"/>
              </a:defRPr>
            </a:lvl8pPr>
            <a:lvl9pPr marL="3677150" indent="-216303" defTabSz="914781" eaLnBrk="0" fontAlgn="base" hangingPunct="0">
              <a:spcBef>
                <a:spcPct val="0"/>
              </a:spcBef>
              <a:spcAft>
                <a:spcPct val="0"/>
              </a:spcAft>
              <a:defRPr sz="2300">
                <a:solidFill>
                  <a:srgbClr val="FF3300"/>
                </a:solidFill>
                <a:latin typeface="Arial" charset="0"/>
              </a:defRPr>
            </a:lvl9pPr>
          </a:lstStyle>
          <a:p>
            <a:pPr eaLnBrk="1" hangingPunct="1"/>
            <a:fld id="{35F5D09C-7E35-44BA-96C7-797BE0084F87}" type="slidenum">
              <a:rPr lang="es-ES" altLang="es-ES" sz="1200">
                <a:solidFill>
                  <a:prstClr val="black"/>
                </a:solidFill>
                <a:latin typeface="Times New Roman" pitchFamily="18" charset="0"/>
              </a:rPr>
              <a:pPr eaLnBrk="1" hangingPunct="1"/>
              <a:t>29</a:t>
            </a:fld>
            <a:endParaRPr lang="es-ES" altLang="es-ES" sz="1200" dirty="0">
              <a:solidFill>
                <a:prstClr val="black"/>
              </a:solidFill>
              <a:latin typeface="Times New Roman" pitchFamily="18" charset="0"/>
            </a:endParaRPr>
          </a:p>
        </p:txBody>
      </p:sp>
      <p:sp>
        <p:nvSpPr>
          <p:cNvPr id="132099" name="Rectangle 7"/>
          <p:cNvSpPr txBox="1">
            <a:spLocks noGrp="1" noChangeArrowheads="1"/>
          </p:cNvSpPr>
          <p:nvPr/>
        </p:nvSpPr>
        <p:spPr bwMode="auto">
          <a:xfrm>
            <a:off x="3884989" y="8684774"/>
            <a:ext cx="2971431" cy="45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9" tIns="45709" rIns="91419" bIns="45709" anchor="b"/>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0"/>
              </a:spcBef>
              <a:spcAft>
                <a:spcPct val="0"/>
              </a:spcAft>
            </a:pPr>
            <a:fld id="{3482CB70-8859-40E6-8F43-C4CD1F51112C}" type="slidenum">
              <a:rPr lang="ca-ES" altLang="es-ES" sz="1200">
                <a:solidFill>
                  <a:prstClr val="black"/>
                </a:solidFill>
              </a:rPr>
              <a:pPr algn="r" eaLnBrk="1" fontAlgn="base" hangingPunct="1">
                <a:spcBef>
                  <a:spcPct val="0"/>
                </a:spcBef>
                <a:spcAft>
                  <a:spcPct val="0"/>
                </a:spcAft>
              </a:pPr>
              <a:t>29</a:t>
            </a:fld>
            <a:endParaRPr lang="ca-ES" altLang="es-ES" sz="1200" dirty="0">
              <a:solidFill>
                <a:prstClr val="black"/>
              </a:solidFill>
            </a:endParaRPr>
          </a:p>
        </p:txBody>
      </p:sp>
      <p:sp>
        <p:nvSpPr>
          <p:cNvPr id="132100" name="Rectangle 2"/>
          <p:cNvSpPr>
            <a:spLocks noGrp="1" noRot="1" noChangeAspect="1" noChangeArrowheads="1" noTextEdit="1"/>
          </p:cNvSpPr>
          <p:nvPr>
            <p:ph type="sldImg"/>
          </p:nvPr>
        </p:nvSpPr>
        <p:spPr>
          <a:xfrm>
            <a:off x="1143000" y="684213"/>
            <a:ext cx="4573588" cy="3430587"/>
          </a:xfrm>
          <a:ln/>
        </p:spPr>
      </p:sp>
      <p:sp>
        <p:nvSpPr>
          <p:cNvPr id="132101" name="Rectangle 3"/>
          <p:cNvSpPr>
            <a:spLocks noGrp="1" noChangeArrowheads="1"/>
          </p:cNvSpPr>
          <p:nvPr>
            <p:ph type="body" idx="1"/>
          </p:nvPr>
        </p:nvSpPr>
        <p:spPr>
          <a:xfrm>
            <a:off x="915139" y="4343111"/>
            <a:ext cx="5027724" cy="41171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45698" rIns="91398" bIns="45698"/>
          <a:lstStyle/>
          <a:p>
            <a:pPr eaLnBrk="1" hangingPunct="1"/>
            <a:endParaRPr lang="ca-ES" altLang="es-ES" smtClean="0"/>
          </a:p>
        </p:txBody>
      </p:sp>
    </p:spTree>
    <p:extLst>
      <p:ext uri="{BB962C8B-B14F-4D97-AF65-F5344CB8AC3E}">
        <p14:creationId xmlns:p14="http://schemas.microsoft.com/office/powerpoint/2010/main" val="3417920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7A4B5-6D81-4256-BFEE-3ECDFAD3C049}" type="slidenum">
              <a:rPr lang="es-ES" altLang="es-ES"/>
              <a:pPr/>
              <a:t>3</a:t>
            </a:fld>
            <a:endParaRPr lang="es-ES" altLang="es-ES"/>
          </a:p>
        </p:txBody>
      </p:sp>
      <p:sp>
        <p:nvSpPr>
          <p:cNvPr id="215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7" name="Rectangle 3"/>
          <p:cNvSpPr>
            <a:spLocks noGrp="1" noChangeArrowheads="1"/>
          </p:cNvSpPr>
          <p:nvPr>
            <p:ph type="body" idx="1"/>
          </p:nvPr>
        </p:nvSpPr>
        <p:spPr bwMode="auto">
          <a:xfrm>
            <a:off x="913991" y="4342939"/>
            <a:ext cx="5030018" cy="4114587"/>
          </a:xfrm>
          <a:prstGeom prst="rect">
            <a:avLst/>
          </a:prstGeom>
          <a:solidFill>
            <a:srgbClr val="FFFFFF"/>
          </a:solidFill>
          <a:ln>
            <a:solidFill>
              <a:srgbClr val="000000"/>
            </a:solidFill>
            <a:miter lim="800000"/>
            <a:headEnd/>
            <a:tailEnd/>
          </a:ln>
        </p:spPr>
        <p:txBody>
          <a:bodyPr lIns="91431" tIns="45716" rIns="91431" bIns="45716"/>
          <a:lstStyle/>
          <a:p>
            <a:endParaRPr lang="es-ES" altLang="es-ES"/>
          </a:p>
        </p:txBody>
      </p:sp>
    </p:spTree>
    <p:extLst>
      <p:ext uri="{BB962C8B-B14F-4D97-AF65-F5344CB8AC3E}">
        <p14:creationId xmlns:p14="http://schemas.microsoft.com/office/powerpoint/2010/main" val="2312474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30</a:t>
            </a:fld>
            <a:endParaRPr lang="es-ES"/>
          </a:p>
        </p:txBody>
      </p:sp>
    </p:spTree>
    <p:extLst>
      <p:ext uri="{BB962C8B-B14F-4D97-AF65-F5344CB8AC3E}">
        <p14:creationId xmlns:p14="http://schemas.microsoft.com/office/powerpoint/2010/main" val="3757444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1DB5BB33-B101-42D6-9394-8AFB6A4DC313}" type="slidenum">
              <a:rPr lang="es-ES" smtClean="0"/>
              <a:pPr/>
              <a:t>31</a:t>
            </a:fld>
            <a:endParaRPr lang="es-ES"/>
          </a:p>
        </p:txBody>
      </p:sp>
    </p:spTree>
    <p:extLst>
      <p:ext uri="{BB962C8B-B14F-4D97-AF65-F5344CB8AC3E}">
        <p14:creationId xmlns:p14="http://schemas.microsoft.com/office/powerpoint/2010/main" val="2651230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1DB5BB33-B101-42D6-9394-8AFB6A4DC313}" type="slidenum">
              <a:rPr lang="es-ES" smtClean="0"/>
              <a:pPr/>
              <a:t>32</a:t>
            </a:fld>
            <a:endParaRPr lang="es-ES"/>
          </a:p>
        </p:txBody>
      </p:sp>
    </p:spTree>
    <p:extLst>
      <p:ext uri="{BB962C8B-B14F-4D97-AF65-F5344CB8AC3E}">
        <p14:creationId xmlns:p14="http://schemas.microsoft.com/office/powerpoint/2010/main" val="2708523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33</a:t>
            </a:fld>
            <a:endParaRPr lang="es-ES"/>
          </a:p>
        </p:txBody>
      </p:sp>
    </p:spTree>
    <p:extLst>
      <p:ext uri="{BB962C8B-B14F-4D97-AF65-F5344CB8AC3E}">
        <p14:creationId xmlns:p14="http://schemas.microsoft.com/office/powerpoint/2010/main" val="3440361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pPr>
              <a:defRPr/>
            </a:pPr>
            <a:fld id="{F56A7B53-3096-415F-8D33-60FF7DE7C6A0}" type="slidenum">
              <a:rPr lang="ca-ES" smtClean="0"/>
              <a:pPr>
                <a:defRPr/>
              </a:pPr>
              <a:t>34</a:t>
            </a:fld>
            <a:endParaRPr lang="ca-ES"/>
          </a:p>
        </p:txBody>
      </p:sp>
    </p:spTree>
    <p:extLst>
      <p:ext uri="{BB962C8B-B14F-4D97-AF65-F5344CB8AC3E}">
        <p14:creationId xmlns:p14="http://schemas.microsoft.com/office/powerpoint/2010/main" val="1336474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a:ln/>
        </p:spPr>
      </p:sp>
      <p:sp>
        <p:nvSpPr>
          <p:cNvPr id="57347" name="2 Marcador de notas"/>
          <p:cNvSpPr>
            <a:spLocks noGrp="1"/>
          </p:cNvSpPr>
          <p:nvPr>
            <p:ph type="body" idx="1"/>
          </p:nvPr>
        </p:nvSpPr>
        <p:spPr>
          <a:noFill/>
          <a:ln/>
        </p:spPr>
        <p:txBody>
          <a:bodyPr/>
          <a:lstStyle/>
          <a:p>
            <a:endParaRPr lang="ca-ES" smtClean="0"/>
          </a:p>
        </p:txBody>
      </p:sp>
      <p:sp>
        <p:nvSpPr>
          <p:cNvPr id="57348" name="3 Marcador de número de diapositiva"/>
          <p:cNvSpPr>
            <a:spLocks noGrp="1"/>
          </p:cNvSpPr>
          <p:nvPr>
            <p:ph type="sldNum" sz="quarter" idx="5"/>
          </p:nvPr>
        </p:nvSpPr>
        <p:spPr>
          <a:noFill/>
        </p:spPr>
        <p:txBody>
          <a:bodyPr/>
          <a:lstStyle/>
          <a:p>
            <a:pPr defTabSz="914423"/>
            <a:fld id="{99F512F5-2DAF-4C6B-8D17-3ABDFDC3D84A}" type="slidenum">
              <a:rPr lang="es-ES" smtClean="0"/>
              <a:pPr defTabSz="914423"/>
              <a:t>35</a:t>
            </a:fld>
            <a:endParaRPr lang="es-ES" dirty="0" smtClean="0"/>
          </a:p>
        </p:txBody>
      </p:sp>
    </p:spTree>
    <p:extLst>
      <p:ext uri="{BB962C8B-B14F-4D97-AF65-F5344CB8AC3E}">
        <p14:creationId xmlns:p14="http://schemas.microsoft.com/office/powerpoint/2010/main" val="2714083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36</a:t>
            </a:fld>
            <a:endParaRPr lang="es-ES"/>
          </a:p>
        </p:txBody>
      </p:sp>
    </p:spTree>
    <p:extLst>
      <p:ext uri="{BB962C8B-B14F-4D97-AF65-F5344CB8AC3E}">
        <p14:creationId xmlns:p14="http://schemas.microsoft.com/office/powerpoint/2010/main" val="39913763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37</a:t>
            </a:fld>
            <a:endParaRPr lang="es-ES"/>
          </a:p>
        </p:txBody>
      </p:sp>
    </p:spTree>
    <p:extLst>
      <p:ext uri="{BB962C8B-B14F-4D97-AF65-F5344CB8AC3E}">
        <p14:creationId xmlns:p14="http://schemas.microsoft.com/office/powerpoint/2010/main" val="3389348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38</a:t>
            </a:fld>
            <a:endParaRPr lang="es-ES"/>
          </a:p>
        </p:txBody>
      </p:sp>
    </p:spTree>
    <p:extLst>
      <p:ext uri="{BB962C8B-B14F-4D97-AF65-F5344CB8AC3E}">
        <p14:creationId xmlns:p14="http://schemas.microsoft.com/office/powerpoint/2010/main" val="2067842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39</a:t>
            </a:fld>
            <a:endParaRPr lang="es-ES"/>
          </a:p>
        </p:txBody>
      </p:sp>
    </p:spTree>
    <p:extLst>
      <p:ext uri="{BB962C8B-B14F-4D97-AF65-F5344CB8AC3E}">
        <p14:creationId xmlns:p14="http://schemas.microsoft.com/office/powerpoint/2010/main" val="378624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ＭＳ Ｐゴシック" pitchFamily="34" charset="-128"/>
              </a:defRPr>
            </a:lvl1pPr>
            <a:lvl2pPr marL="742950" indent="-285750" eaLnBrk="0" hangingPunct="0">
              <a:spcBef>
                <a:spcPct val="30000"/>
              </a:spcBef>
              <a:defRPr sz="1200">
                <a:solidFill>
                  <a:schemeClr val="tx1"/>
                </a:solidFill>
                <a:latin typeface="Arial" charset="0"/>
                <a:ea typeface="ＭＳ Ｐゴシック" pitchFamily="34" charset="-128"/>
              </a:defRPr>
            </a:lvl2pPr>
            <a:lvl3pPr marL="1143000" indent="-228600" eaLnBrk="0" hangingPunct="0">
              <a:spcBef>
                <a:spcPct val="30000"/>
              </a:spcBef>
              <a:defRPr sz="1200">
                <a:solidFill>
                  <a:schemeClr val="tx1"/>
                </a:solidFill>
                <a:latin typeface="Arial" charset="0"/>
                <a:ea typeface="ＭＳ Ｐゴシック" pitchFamily="34" charset="-128"/>
              </a:defRPr>
            </a:lvl3pPr>
            <a:lvl4pPr marL="1600200" indent="-228600" eaLnBrk="0" hangingPunct="0">
              <a:spcBef>
                <a:spcPct val="30000"/>
              </a:spcBef>
              <a:defRPr sz="1200">
                <a:solidFill>
                  <a:schemeClr val="tx1"/>
                </a:solidFill>
                <a:latin typeface="Arial" charset="0"/>
                <a:ea typeface="ＭＳ Ｐゴシック" pitchFamily="34" charset="-128"/>
              </a:defRPr>
            </a:lvl4pPr>
            <a:lvl5pPr marL="2057400" indent="-228600" eaLnBrk="0" hangingPunct="0">
              <a:spcBef>
                <a:spcPct val="30000"/>
              </a:spcBef>
              <a:defRPr sz="1200">
                <a:solidFill>
                  <a:schemeClr val="tx1"/>
                </a:solidFill>
                <a:latin typeface="Arial"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pitchFamily="34" charset="-128"/>
              </a:defRPr>
            </a:lvl9pPr>
          </a:lstStyle>
          <a:p>
            <a:pPr eaLnBrk="1" hangingPunct="1">
              <a:spcBef>
                <a:spcPct val="0"/>
              </a:spcBef>
            </a:pPr>
            <a:fld id="{5CFC58B5-1203-4197-9CE2-1453EC0FC1E6}" type="slidenum">
              <a:rPr lang="es-ES" altLang="es-ES">
                <a:latin typeface="Times New Roman" pitchFamily="18" charset="0"/>
              </a:rPr>
              <a:pPr eaLnBrk="1" hangingPunct="1">
                <a:spcBef>
                  <a:spcPct val="0"/>
                </a:spcBef>
              </a:pPr>
              <a:t>4</a:t>
            </a:fld>
            <a:endParaRPr lang="es-ES" altLang="es-ES">
              <a:latin typeface="Times New Roman" pitchFamily="18" charset="0"/>
            </a:endParaRPr>
          </a:p>
        </p:txBody>
      </p:sp>
      <p:sp>
        <p:nvSpPr>
          <p:cNvPr id="51203" name="Rectangle 2"/>
          <p:cNvSpPr>
            <a:spLocks noGrp="1" noRot="1" noChangeAspect="1" noChangeArrowheads="1" noTextEdit="1"/>
          </p:cNvSpPr>
          <p:nvPr>
            <p:ph type="sldImg"/>
          </p:nvPr>
        </p:nvSpPr>
        <p:spPr>
          <a:xfrm>
            <a:off x="1143000" y="314325"/>
            <a:ext cx="4572000" cy="3429000"/>
          </a:xfrm>
          <a:ln/>
        </p:spPr>
      </p:sp>
      <p:sp>
        <p:nvSpPr>
          <p:cNvPr id="51204" name="Rectangle 3"/>
          <p:cNvSpPr>
            <a:spLocks noGrp="1" noChangeArrowheads="1"/>
          </p:cNvSpPr>
          <p:nvPr>
            <p:ph type="body" idx="1"/>
          </p:nvPr>
        </p:nvSpPr>
        <p:spPr>
          <a:xfrm>
            <a:off x="214313" y="3868738"/>
            <a:ext cx="6310312" cy="482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s-ES" dirty="0" smtClean="0">
                <a:ea typeface="ＭＳ Ｐゴシック" pitchFamily="34" charset="-128"/>
              </a:rPr>
              <a:t>Western/US-Eurocentric research on urban planning and other sub-fields such as women’s safety in urban areas has accentuated the private-public divide of where violence happens, and when applied in non-Western contexts it has limited use. In particular, domestic violence and intimate partner violence is associated with the private sphere or the home. However, in places where “home” does not exist, the private/public bifurcation is inadequate for understanding violence against w omen. Paula Meth for example documents a case in South Africa with women living in informal settlements. She questions how safety can be measured when “home” does not exist because a person lives in a shack. </a:t>
            </a:r>
          </a:p>
          <a:p>
            <a:r>
              <a:rPr lang="en-US" altLang="es-ES" dirty="0" smtClean="0">
                <a:ea typeface="ＭＳ Ｐゴシック" pitchFamily="34" charset="-128"/>
              </a:rPr>
              <a:t>“Clearly women in these situations have less security to utilize as a defense against domestic violence. They cannot slam the door, lock someone out or secure the windows. These women live in public space, which has very few means of protection and has variable, complex boundaries” </a:t>
            </a:r>
          </a:p>
          <a:p>
            <a:r>
              <a:rPr lang="en-US" altLang="es-ES" dirty="0" smtClean="0">
                <a:ea typeface="ＭＳ Ｐゴシック" pitchFamily="34" charset="-128"/>
              </a:rPr>
              <a:t>While in the past decades a significant number of women have entered the paid workforce, this dualism continues to perpetuate domination and discrimination, and has limited the ability to attain gender equity. Planning must redefine traditional boundaries that separate the public and private spheres. This conceptual shift is a necessary prerequisite for effective gender planning. Planners must begin by acknowledging the diversity of spaces: public, private, semi-private, etc. Or instead of using the words “public” or “private”, we can talk about everyday life spaces or spaces of proximity, which are more inclusive concepts.</a:t>
            </a:r>
          </a:p>
          <a:p>
            <a:r>
              <a:rPr lang="en-US" altLang="es-ES" dirty="0" smtClean="0">
                <a:ea typeface="ＭＳ Ｐゴシック" pitchFamily="34" charset="-128"/>
              </a:rPr>
              <a:t>The private-public divide has also created hierarchies. In our society those activities related with the public and productive sphere continues to have a higher value than those activities related to the private and reproductive sphere, to the domestic and care work. In other words, the public-private divide has created a hierarchy between the paid and unpaid work. Therefore, our everyday life activities usually are considered in second term. The construction of cities and towns focusing prioritizing the public sphere complicates how people, and in particular women, since women continue being the responsible for the domestic and care work.</a:t>
            </a:r>
          </a:p>
          <a:p>
            <a:pPr>
              <a:spcBef>
                <a:spcPct val="0"/>
              </a:spcBef>
            </a:pPr>
            <a:endParaRPr lang="ca-ES" altLang="es-ES" sz="1300" dirty="0" smtClean="0">
              <a:ea typeface="ＭＳ Ｐゴシック" pitchFamily="34" charset="-128"/>
            </a:endParaRPr>
          </a:p>
        </p:txBody>
      </p:sp>
    </p:spTree>
    <p:extLst>
      <p:ext uri="{BB962C8B-B14F-4D97-AF65-F5344CB8AC3E}">
        <p14:creationId xmlns:p14="http://schemas.microsoft.com/office/powerpoint/2010/main" val="2019640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40</a:t>
            </a:fld>
            <a:endParaRPr lang="es-ES"/>
          </a:p>
        </p:txBody>
      </p:sp>
    </p:spTree>
    <p:extLst>
      <p:ext uri="{BB962C8B-B14F-4D97-AF65-F5344CB8AC3E}">
        <p14:creationId xmlns:p14="http://schemas.microsoft.com/office/powerpoint/2010/main" val="24704925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41</a:t>
            </a:fld>
            <a:endParaRPr lang="es-ES"/>
          </a:p>
        </p:txBody>
      </p:sp>
    </p:spTree>
    <p:extLst>
      <p:ext uri="{BB962C8B-B14F-4D97-AF65-F5344CB8AC3E}">
        <p14:creationId xmlns:p14="http://schemas.microsoft.com/office/powerpoint/2010/main" val="2195323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42</a:t>
            </a:fld>
            <a:endParaRPr lang="es-ES"/>
          </a:p>
        </p:txBody>
      </p:sp>
    </p:spTree>
    <p:extLst>
      <p:ext uri="{BB962C8B-B14F-4D97-AF65-F5344CB8AC3E}">
        <p14:creationId xmlns:p14="http://schemas.microsoft.com/office/powerpoint/2010/main" val="749728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43</a:t>
            </a:fld>
            <a:endParaRPr lang="es-ES"/>
          </a:p>
        </p:txBody>
      </p:sp>
    </p:spTree>
    <p:extLst>
      <p:ext uri="{BB962C8B-B14F-4D97-AF65-F5344CB8AC3E}">
        <p14:creationId xmlns:p14="http://schemas.microsoft.com/office/powerpoint/2010/main" val="1639932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44</a:t>
            </a:fld>
            <a:endParaRPr lang="es-ES"/>
          </a:p>
        </p:txBody>
      </p:sp>
    </p:spTree>
    <p:extLst>
      <p:ext uri="{BB962C8B-B14F-4D97-AF65-F5344CB8AC3E}">
        <p14:creationId xmlns:p14="http://schemas.microsoft.com/office/powerpoint/2010/main" val="978413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45</a:t>
            </a:fld>
            <a:endParaRPr lang="es-ES"/>
          </a:p>
        </p:txBody>
      </p:sp>
    </p:spTree>
    <p:extLst>
      <p:ext uri="{BB962C8B-B14F-4D97-AF65-F5344CB8AC3E}">
        <p14:creationId xmlns:p14="http://schemas.microsoft.com/office/powerpoint/2010/main" val="41572944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46</a:t>
            </a:fld>
            <a:endParaRPr lang="es-ES"/>
          </a:p>
        </p:txBody>
      </p:sp>
    </p:spTree>
    <p:extLst>
      <p:ext uri="{BB962C8B-B14F-4D97-AF65-F5344CB8AC3E}">
        <p14:creationId xmlns:p14="http://schemas.microsoft.com/office/powerpoint/2010/main" val="2909925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8A727681-3D1A-764E-9878-D4D99390BEC8}" type="slidenum">
              <a:rPr lang="es-ES" smtClean="0"/>
              <a:pPr/>
              <a:t>47</a:t>
            </a:fld>
            <a:endParaRPr lang="es-ES"/>
          </a:p>
        </p:txBody>
      </p:sp>
    </p:spTree>
    <p:extLst>
      <p:ext uri="{BB962C8B-B14F-4D97-AF65-F5344CB8AC3E}">
        <p14:creationId xmlns:p14="http://schemas.microsoft.com/office/powerpoint/2010/main" val="3075253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48</a:t>
            </a:fld>
            <a:endParaRPr lang="es-ES"/>
          </a:p>
        </p:txBody>
      </p:sp>
    </p:spTree>
    <p:extLst>
      <p:ext uri="{BB962C8B-B14F-4D97-AF65-F5344CB8AC3E}">
        <p14:creationId xmlns:p14="http://schemas.microsoft.com/office/powerpoint/2010/main" val="33704341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49</a:t>
            </a:fld>
            <a:endParaRPr lang="es-ES"/>
          </a:p>
        </p:txBody>
      </p:sp>
    </p:spTree>
    <p:extLst>
      <p:ext uri="{BB962C8B-B14F-4D97-AF65-F5344CB8AC3E}">
        <p14:creationId xmlns:p14="http://schemas.microsoft.com/office/powerpoint/2010/main" val="3227243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a:t>
            </a:fld>
            <a:endParaRPr lang="es-ES"/>
          </a:p>
        </p:txBody>
      </p:sp>
    </p:spTree>
    <p:extLst>
      <p:ext uri="{BB962C8B-B14F-4D97-AF65-F5344CB8AC3E}">
        <p14:creationId xmlns:p14="http://schemas.microsoft.com/office/powerpoint/2010/main" val="2474150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50</a:t>
            </a:fld>
            <a:endParaRPr lang="es-ES"/>
          </a:p>
        </p:txBody>
      </p:sp>
    </p:spTree>
    <p:extLst>
      <p:ext uri="{BB962C8B-B14F-4D97-AF65-F5344CB8AC3E}">
        <p14:creationId xmlns:p14="http://schemas.microsoft.com/office/powerpoint/2010/main" val="34938463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51</a:t>
            </a:fld>
            <a:endParaRPr lang="es-ES"/>
          </a:p>
        </p:txBody>
      </p:sp>
    </p:spTree>
    <p:extLst>
      <p:ext uri="{BB962C8B-B14F-4D97-AF65-F5344CB8AC3E}">
        <p14:creationId xmlns:p14="http://schemas.microsoft.com/office/powerpoint/2010/main" val="35737270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52</a:t>
            </a:fld>
            <a:endParaRPr lang="es-ES"/>
          </a:p>
        </p:txBody>
      </p:sp>
    </p:spTree>
    <p:extLst>
      <p:ext uri="{BB962C8B-B14F-4D97-AF65-F5344CB8AC3E}">
        <p14:creationId xmlns:p14="http://schemas.microsoft.com/office/powerpoint/2010/main" val="1991235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53</a:t>
            </a:fld>
            <a:endParaRPr lang="es-ES"/>
          </a:p>
        </p:txBody>
      </p:sp>
    </p:spTree>
    <p:extLst>
      <p:ext uri="{BB962C8B-B14F-4D97-AF65-F5344CB8AC3E}">
        <p14:creationId xmlns:p14="http://schemas.microsoft.com/office/powerpoint/2010/main" val="27478272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54</a:t>
            </a:fld>
            <a:endParaRPr lang="es-ES"/>
          </a:p>
        </p:txBody>
      </p:sp>
    </p:spTree>
    <p:extLst>
      <p:ext uri="{BB962C8B-B14F-4D97-AF65-F5344CB8AC3E}">
        <p14:creationId xmlns:p14="http://schemas.microsoft.com/office/powerpoint/2010/main" val="1839753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0C74B4E7-4565-4378-9960-F60877DF9F5D}" type="slidenum">
              <a:rPr lang="es-ES" smtClean="0">
                <a:solidFill>
                  <a:prstClr val="black"/>
                </a:solidFill>
              </a:rPr>
              <a:pPr/>
              <a:t>55</a:t>
            </a:fld>
            <a:endParaRPr lang="es-ES">
              <a:solidFill>
                <a:prstClr val="black"/>
              </a:solidFill>
            </a:endParaRPr>
          </a:p>
        </p:txBody>
      </p:sp>
    </p:spTree>
    <p:extLst>
      <p:ext uri="{BB962C8B-B14F-4D97-AF65-F5344CB8AC3E}">
        <p14:creationId xmlns:p14="http://schemas.microsoft.com/office/powerpoint/2010/main" val="1491871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ca-ES"/>
          </a:p>
        </p:txBody>
      </p:sp>
      <p:sp>
        <p:nvSpPr>
          <p:cNvPr id="4" name="3 Marcador de número de diapositiva"/>
          <p:cNvSpPr>
            <a:spLocks noGrp="1"/>
          </p:cNvSpPr>
          <p:nvPr>
            <p:ph type="sldNum" sz="quarter" idx="10"/>
          </p:nvPr>
        </p:nvSpPr>
        <p:spPr/>
        <p:txBody>
          <a:bodyPr/>
          <a:lstStyle/>
          <a:p>
            <a:fld id="{D496CB8A-ED81-432E-ADDE-EA1BA927C25E}" type="slidenum">
              <a:rPr lang="es-ES" smtClean="0"/>
              <a:pPr/>
              <a:t>6</a:t>
            </a:fld>
            <a:endParaRPr lang="es-ES"/>
          </a:p>
        </p:txBody>
      </p:sp>
    </p:spTree>
    <p:extLst>
      <p:ext uri="{BB962C8B-B14F-4D97-AF65-F5344CB8AC3E}">
        <p14:creationId xmlns:p14="http://schemas.microsoft.com/office/powerpoint/2010/main" val="261532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52D67A8C-F580-490D-830F-A1139E8FD97D}" type="slidenum">
              <a:rPr lang="es-ES"/>
              <a:pPr/>
              <a:t>7</a:t>
            </a:fld>
            <a:endParaRPr lang="es-E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ca-ES" dirty="0" smtClean="0"/>
          </a:p>
        </p:txBody>
      </p:sp>
    </p:spTree>
    <p:extLst>
      <p:ext uri="{BB962C8B-B14F-4D97-AF65-F5344CB8AC3E}">
        <p14:creationId xmlns:p14="http://schemas.microsoft.com/office/powerpoint/2010/main" val="1453973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s-ES" dirty="0" smtClean="0">
                <a:ea typeface="ＭＳ Ｐゴシック" pitchFamily="34" charset="-128"/>
              </a:rPr>
              <a:t>Urban planning from a gender perspective challenges the statement and general fostered in the field: “Urban planning has to be neutral”</a:t>
            </a:r>
          </a:p>
          <a:p>
            <a:pPr eaLnBrk="1" hangingPunct="1"/>
            <a:r>
              <a:rPr lang="en-US" altLang="es-ES" dirty="0" smtClean="0">
                <a:ea typeface="ＭＳ Ｐゴシック" pitchFamily="34" charset="-128"/>
              </a:rPr>
              <a:t>Although we have heard many times that urban planning has to be neutral and universal, planning has not been inclusive because it has ignored in its design the everyday life, women and their activities. Thus, this “neutrality” has been fostered by an androcentric view; neutrality and universal solutions do not exist, but this discourse has favored a small part of society, “White male, middle class, middle age, employed and with full physical and mental capacities”</a:t>
            </a:r>
          </a:p>
          <a:p>
            <a:endParaRPr lang="es-ES" dirty="0"/>
          </a:p>
        </p:txBody>
      </p:sp>
      <p:sp>
        <p:nvSpPr>
          <p:cNvPr id="4" name="Slide Number Placeholder 3"/>
          <p:cNvSpPr>
            <a:spLocks noGrp="1"/>
          </p:cNvSpPr>
          <p:nvPr>
            <p:ph type="sldNum" sz="quarter" idx="10"/>
          </p:nvPr>
        </p:nvSpPr>
        <p:spPr/>
        <p:txBody>
          <a:bodyPr/>
          <a:lstStyle/>
          <a:p>
            <a:fld id="{B6D27CA7-A0F4-4355-AB10-BF91F440533E}" type="slidenum">
              <a:rPr lang="es-ES" smtClean="0"/>
              <a:pPr/>
              <a:t>8</a:t>
            </a:fld>
            <a:endParaRPr lang="es-ES"/>
          </a:p>
        </p:txBody>
      </p:sp>
    </p:spTree>
    <p:extLst>
      <p:ext uri="{BB962C8B-B14F-4D97-AF65-F5344CB8AC3E}">
        <p14:creationId xmlns:p14="http://schemas.microsoft.com/office/powerpoint/2010/main" val="2819879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0CEF590-B23F-42B7-B484-C9774C237074}" type="slidenum">
              <a:rPr lang="es-ES"/>
              <a:pPr/>
              <a:t>9</a:t>
            </a:fld>
            <a:endParaRPr lang="es-ES"/>
          </a:p>
        </p:txBody>
      </p:sp>
      <p:sp>
        <p:nvSpPr>
          <p:cNvPr id="582658" name="Rectangle 7"/>
          <p:cNvSpPr txBox="1">
            <a:spLocks noGrp="1" noChangeArrowheads="1"/>
          </p:cNvSpPr>
          <p:nvPr/>
        </p:nvSpPr>
        <p:spPr bwMode="auto">
          <a:xfrm>
            <a:off x="3885996" y="8685878"/>
            <a:ext cx="2972004" cy="458122"/>
          </a:xfrm>
          <a:prstGeom prst="rect">
            <a:avLst/>
          </a:prstGeom>
          <a:noFill/>
          <a:ln w="9525">
            <a:noFill/>
            <a:miter lim="800000"/>
            <a:headEnd/>
            <a:tailEnd/>
          </a:ln>
        </p:spPr>
        <p:txBody>
          <a:bodyPr lIns="91425" tIns="45713" rIns="91425" bIns="45713" anchor="b"/>
          <a:lstStyle/>
          <a:p>
            <a:pPr algn="r" defTabSz="914423"/>
            <a:fld id="{D39E750A-D68B-45C2-A3E6-80622C08CE03}" type="slidenum">
              <a:rPr lang="es-ES" sz="1200">
                <a:latin typeface="Times New Roman" pitchFamily="18" charset="0"/>
              </a:rPr>
              <a:pPr algn="r" defTabSz="914423"/>
              <a:t>9</a:t>
            </a:fld>
            <a:endParaRPr lang="es-ES" sz="1200" dirty="0">
              <a:latin typeface="Times New Roman" pitchFamily="18" charset="0"/>
            </a:endParaRPr>
          </a:p>
        </p:txBody>
      </p:sp>
      <p:sp>
        <p:nvSpPr>
          <p:cNvPr id="582659" name="Rectangle 2"/>
          <p:cNvSpPr>
            <a:spLocks noGrp="1" noRot="1" noChangeAspect="1" noChangeArrowheads="1" noTextEdit="1"/>
          </p:cNvSpPr>
          <p:nvPr>
            <p:ph type="sldImg"/>
          </p:nvPr>
        </p:nvSpPr>
        <p:spPr>
          <a:ln/>
        </p:spPr>
      </p:sp>
      <p:sp>
        <p:nvSpPr>
          <p:cNvPr id="582660" name="Rectangle 3"/>
          <p:cNvSpPr>
            <a:spLocks noGrp="1" noChangeArrowheads="1"/>
          </p:cNvSpPr>
          <p:nvPr>
            <p:ph type="body" idx="1"/>
          </p:nvPr>
        </p:nvSpPr>
        <p:spPr/>
        <p:txBody>
          <a:bodyPr/>
          <a:lstStyle/>
          <a:p>
            <a:pPr eaLnBrk="1" hangingPunct="1"/>
            <a:r>
              <a:rPr lang="en-US" altLang="es-ES" dirty="0" smtClean="0">
                <a:ea typeface="ＭＳ Ｐゴシック" pitchFamily="34" charset="-128"/>
              </a:rPr>
              <a:t>Urban planning from a gender perspective takes as point of reference the experience of people who live and use the spaces analyzed. Taking the daily experience at the scale of community or neighborhood as point of analysis will help make recommendations at other scales: city, regional planning. Therefore, urban planning from a gender perspective values a model of compact city, that values everyday lives activities, fosters a sustainable mobility and social relations, while questioning the model functionalist city designed from the maps and that proposes segregated areas.</a:t>
            </a:r>
          </a:p>
          <a:p>
            <a:pPr eaLnBrk="1" hangingPunct="1"/>
            <a:endParaRPr lang="en-US" altLang="es-ES" dirty="0" smtClean="0">
              <a:ea typeface="ＭＳ Ｐゴシック" pitchFamily="34" charset="-128"/>
            </a:endParaRPr>
          </a:p>
          <a:p>
            <a:pPr eaLnBrk="1" hangingPunct="1"/>
            <a:r>
              <a:rPr lang="en-US" altLang="es-ES" dirty="0" smtClean="0">
                <a:ea typeface="ＭＳ Ｐゴシック" pitchFamily="34" charset="-128"/>
              </a:rPr>
              <a:t>Challenge the functionalist and segregated city it is still more important in the context of developing or less-developed countries where resources are limited and basic needs are not always meet. If in these contexts we do not consider and include everyday life people’s needs, responsibilities and experience, urban areas will continue excluding a large of the population from having the right to the city.</a:t>
            </a:r>
          </a:p>
        </p:txBody>
      </p:sp>
    </p:spTree>
    <p:extLst>
      <p:ext uri="{BB962C8B-B14F-4D97-AF65-F5344CB8AC3E}">
        <p14:creationId xmlns:p14="http://schemas.microsoft.com/office/powerpoint/2010/main" val="548398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1877900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3291316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85421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2 Marcador de fecha"/>
          <p:cNvSpPr>
            <a:spLocks noGrp="1"/>
          </p:cNvSpPr>
          <p:nvPr>
            <p:ph type="dt" sz="half" idx="10"/>
          </p:nvPr>
        </p:nvSpPr>
        <p:spPr>
          <a:xfrm>
            <a:off x="685800" y="6248400"/>
            <a:ext cx="1905000" cy="457200"/>
          </a:xfrm>
        </p:spPr>
        <p:txBody>
          <a:bodyPr/>
          <a:lstStyle>
            <a:lvl1pPr>
              <a:defRPr/>
            </a:lvl1pPr>
          </a:lstStyle>
          <a:p>
            <a:endParaRPr lang="es-ES" altLang="es-ES"/>
          </a:p>
        </p:txBody>
      </p:sp>
      <p:sp>
        <p:nvSpPr>
          <p:cNvPr id="4" name="3 Marcador de pie de página"/>
          <p:cNvSpPr>
            <a:spLocks noGrp="1"/>
          </p:cNvSpPr>
          <p:nvPr>
            <p:ph type="ftr" sz="quarter" idx="11"/>
          </p:nvPr>
        </p:nvSpPr>
        <p:spPr>
          <a:xfrm>
            <a:off x="3124200" y="6248400"/>
            <a:ext cx="2895600" cy="457200"/>
          </a:xfrm>
        </p:spPr>
        <p:txBody>
          <a:bodyPr/>
          <a:lstStyle>
            <a:lvl1pPr>
              <a:defRPr/>
            </a:lvl1pPr>
          </a:lstStyle>
          <a:p>
            <a:endParaRPr lang="es-ES" altLang="es-ES"/>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vl1pPr>
          </a:lstStyle>
          <a:p>
            <a:fld id="{616D1984-FD0C-49DC-8ED1-15E42666C0B9}" type="slidenum">
              <a:rPr lang="es-ES" altLang="es-ES"/>
              <a:pPr/>
              <a:t>‹#›</a:t>
            </a:fld>
            <a:endParaRPr lang="es-ES" altLang="es-ES"/>
          </a:p>
        </p:txBody>
      </p:sp>
    </p:spTree>
    <p:extLst>
      <p:ext uri="{BB962C8B-B14F-4D97-AF65-F5344CB8AC3E}">
        <p14:creationId xmlns:p14="http://schemas.microsoft.com/office/powerpoint/2010/main" val="3867580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15C9F4AE-AE7E-4A38-B88C-F37A78F890BD}" type="datetimeFigureOut">
              <a:rPr lang="es-ES"/>
              <a:pPr>
                <a:defRPr/>
              </a:pPr>
              <a:t>01/07/2015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E81B55D-E4CA-4EFC-A70F-9855E72C77DA}" type="slidenum">
              <a:rPr lang="es-ES"/>
              <a:pPr>
                <a:defRPr/>
              </a:pPr>
              <a:t>‹#›</a:t>
            </a:fld>
            <a:endParaRPr lang="es-ES"/>
          </a:p>
        </p:txBody>
      </p:sp>
    </p:spTree>
    <p:extLst>
      <p:ext uri="{BB962C8B-B14F-4D97-AF65-F5344CB8AC3E}">
        <p14:creationId xmlns:p14="http://schemas.microsoft.com/office/powerpoint/2010/main" val="4113125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FFAE00B3-3ACC-4752-AE87-D1C010D65E95}" type="datetimeFigureOut">
              <a:rPr lang="es-ES"/>
              <a:pPr>
                <a:defRPr/>
              </a:pPr>
              <a:t>01/07/2015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772B236-6789-4214-87B5-EF01DA84E6B7}" type="slidenum">
              <a:rPr lang="es-ES"/>
              <a:pPr>
                <a:defRPr/>
              </a:pPr>
              <a:t>‹#›</a:t>
            </a:fld>
            <a:endParaRPr lang="es-ES"/>
          </a:p>
        </p:txBody>
      </p:sp>
    </p:spTree>
    <p:extLst>
      <p:ext uri="{BB962C8B-B14F-4D97-AF65-F5344CB8AC3E}">
        <p14:creationId xmlns:p14="http://schemas.microsoft.com/office/powerpoint/2010/main" val="2575154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4AF12D7F-6425-421F-8716-DEA4F46053AA}" type="datetimeFigureOut">
              <a:rPr lang="es-ES"/>
              <a:pPr>
                <a:defRPr/>
              </a:pPr>
              <a:t>01/07/2015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D42AD29-E0A9-4542-9147-3B8EF0E1CA1F}" type="slidenum">
              <a:rPr lang="es-ES"/>
              <a:pPr>
                <a:defRPr/>
              </a:pPr>
              <a:t>‹#›</a:t>
            </a:fld>
            <a:endParaRPr lang="es-ES"/>
          </a:p>
        </p:txBody>
      </p:sp>
    </p:spTree>
    <p:extLst>
      <p:ext uri="{BB962C8B-B14F-4D97-AF65-F5344CB8AC3E}">
        <p14:creationId xmlns:p14="http://schemas.microsoft.com/office/powerpoint/2010/main" val="4863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8F0324CF-EF53-4342-BB9B-7555209770DF}" type="datetimeFigureOut">
              <a:rPr lang="es-ES"/>
              <a:pPr>
                <a:defRPr/>
              </a:pPr>
              <a:t>01/07/2015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F0D33665-091E-4EEB-9AE6-5F49577FE853}" type="slidenum">
              <a:rPr lang="es-ES"/>
              <a:pPr>
                <a:defRPr/>
              </a:pPr>
              <a:t>‹#›</a:t>
            </a:fld>
            <a:endParaRPr lang="es-ES"/>
          </a:p>
        </p:txBody>
      </p:sp>
    </p:spTree>
    <p:extLst>
      <p:ext uri="{BB962C8B-B14F-4D97-AF65-F5344CB8AC3E}">
        <p14:creationId xmlns:p14="http://schemas.microsoft.com/office/powerpoint/2010/main" val="3937071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CBA1B440-8B42-416B-BE74-71E6FA228BDE}" type="datetimeFigureOut">
              <a:rPr lang="es-ES"/>
              <a:pPr>
                <a:defRPr/>
              </a:pPr>
              <a:t>01/07/2015</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D6612478-B7AF-4E99-A26E-47CA98E7DFA4}" type="slidenum">
              <a:rPr lang="es-ES"/>
              <a:pPr>
                <a:defRPr/>
              </a:pPr>
              <a:t>‹#›</a:t>
            </a:fld>
            <a:endParaRPr lang="es-ES"/>
          </a:p>
        </p:txBody>
      </p:sp>
    </p:spTree>
    <p:extLst>
      <p:ext uri="{BB962C8B-B14F-4D97-AF65-F5344CB8AC3E}">
        <p14:creationId xmlns:p14="http://schemas.microsoft.com/office/powerpoint/2010/main" val="3088552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5BEDF35F-A43F-409C-88F7-38B7F5EFE8B7}" type="datetimeFigureOut">
              <a:rPr lang="es-ES"/>
              <a:pPr>
                <a:defRPr/>
              </a:pPr>
              <a:t>01/07/2015</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C98F9706-B0F7-4545-9327-2204D27BC6A6}" type="slidenum">
              <a:rPr lang="es-ES"/>
              <a:pPr>
                <a:defRPr/>
              </a:pPr>
              <a:t>‹#›</a:t>
            </a:fld>
            <a:endParaRPr lang="es-ES"/>
          </a:p>
        </p:txBody>
      </p:sp>
    </p:spTree>
    <p:extLst>
      <p:ext uri="{BB962C8B-B14F-4D97-AF65-F5344CB8AC3E}">
        <p14:creationId xmlns:p14="http://schemas.microsoft.com/office/powerpoint/2010/main" val="1241737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BC3241BD-A749-4CBD-A166-6898225EEA1D}" type="datetimeFigureOut">
              <a:rPr lang="es-ES"/>
              <a:pPr>
                <a:defRPr/>
              </a:pPr>
              <a:t>01/07/2015</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F8489EA6-E7A9-4F8E-9E53-73E49DC1F42E}" type="slidenum">
              <a:rPr lang="es-ES"/>
              <a:pPr>
                <a:defRPr/>
              </a:pPr>
              <a:t>‹#›</a:t>
            </a:fld>
            <a:endParaRPr lang="es-ES"/>
          </a:p>
        </p:txBody>
      </p:sp>
    </p:spTree>
    <p:extLst>
      <p:ext uri="{BB962C8B-B14F-4D97-AF65-F5344CB8AC3E}">
        <p14:creationId xmlns:p14="http://schemas.microsoft.com/office/powerpoint/2010/main" val="1003860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74856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036E1448-5D03-4921-959A-60E84EB16941}" type="datetimeFigureOut">
              <a:rPr lang="es-ES"/>
              <a:pPr>
                <a:defRPr/>
              </a:pPr>
              <a:t>01/07/2015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6EE61854-EBA7-40B8-B5DE-62AFA6FE928D}" type="slidenum">
              <a:rPr lang="es-ES"/>
              <a:pPr>
                <a:defRPr/>
              </a:pPr>
              <a:t>‹#›</a:t>
            </a:fld>
            <a:endParaRPr lang="es-ES"/>
          </a:p>
        </p:txBody>
      </p:sp>
    </p:spTree>
    <p:extLst>
      <p:ext uri="{BB962C8B-B14F-4D97-AF65-F5344CB8AC3E}">
        <p14:creationId xmlns:p14="http://schemas.microsoft.com/office/powerpoint/2010/main" val="3212157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6FAE454-EA61-4577-A0AA-8374301AD8AA}" type="datetimeFigureOut">
              <a:rPr lang="es-ES"/>
              <a:pPr>
                <a:defRPr/>
              </a:pPr>
              <a:t>01/07/2015</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91E80A6C-C91D-409E-957E-F77BF1DE6DD7}" type="slidenum">
              <a:rPr lang="es-ES"/>
              <a:pPr>
                <a:defRPr/>
              </a:pPr>
              <a:t>‹#›</a:t>
            </a:fld>
            <a:endParaRPr lang="es-ES"/>
          </a:p>
        </p:txBody>
      </p:sp>
    </p:spTree>
    <p:extLst>
      <p:ext uri="{BB962C8B-B14F-4D97-AF65-F5344CB8AC3E}">
        <p14:creationId xmlns:p14="http://schemas.microsoft.com/office/powerpoint/2010/main" val="1088887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7B1FAB7-27D1-46E1-A2C8-76273B1ADB4A}" type="datetimeFigureOut">
              <a:rPr lang="es-ES"/>
              <a:pPr>
                <a:defRPr/>
              </a:pPr>
              <a:t>01/07/2015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857BFBC-9FEE-4C81-A768-7BEAD4D40F2A}" type="slidenum">
              <a:rPr lang="es-ES"/>
              <a:pPr>
                <a:defRPr/>
              </a:pPr>
              <a:t>‹#›</a:t>
            </a:fld>
            <a:endParaRPr lang="es-ES"/>
          </a:p>
        </p:txBody>
      </p:sp>
    </p:spTree>
    <p:extLst>
      <p:ext uri="{BB962C8B-B14F-4D97-AF65-F5344CB8AC3E}">
        <p14:creationId xmlns:p14="http://schemas.microsoft.com/office/powerpoint/2010/main" val="4056400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E391FF7-8E24-47B3-91FB-15C0265E60A5}" type="datetimeFigureOut">
              <a:rPr lang="es-ES"/>
              <a:pPr>
                <a:defRPr/>
              </a:pPr>
              <a:t>01/07/2015</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4931441A-FD5C-49A8-BE4C-83EE38CF8804}" type="slidenum">
              <a:rPr lang="es-ES"/>
              <a:pPr>
                <a:defRPr/>
              </a:pPr>
              <a:t>‹#›</a:t>
            </a:fld>
            <a:endParaRPr lang="es-ES"/>
          </a:p>
        </p:txBody>
      </p:sp>
    </p:spTree>
    <p:extLst>
      <p:ext uri="{BB962C8B-B14F-4D97-AF65-F5344CB8AC3E}">
        <p14:creationId xmlns:p14="http://schemas.microsoft.com/office/powerpoint/2010/main" val="2278943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s-E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s-E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6D15C70-6FB8-4BE7-926E-601E839D0907}" type="slidenum">
              <a:rPr lang="es-ES"/>
              <a:pPr>
                <a:defRPr/>
              </a:pPr>
              <a:t>‹#›</a:t>
            </a:fld>
            <a:endParaRPr lang="es-ES"/>
          </a:p>
        </p:txBody>
      </p:sp>
    </p:spTree>
    <p:extLst>
      <p:ext uri="{BB962C8B-B14F-4D97-AF65-F5344CB8AC3E}">
        <p14:creationId xmlns:p14="http://schemas.microsoft.com/office/powerpoint/2010/main" val="387245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34086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30229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873811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180788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8" name="Footer Placeholder 7"/>
          <p:cNvSpPr>
            <a:spLocks noGrp="1"/>
          </p:cNvSpPr>
          <p:nvPr>
            <p:ph type="ftr" sz="quarter" idx="11"/>
          </p:nvPr>
        </p:nvSpPr>
        <p:spPr/>
        <p:txBody>
          <a:bodyPr/>
          <a:lstStyle/>
          <a:p>
            <a:endParaRPr lang="es-ES">
              <a:solidFill>
                <a:prstClr val="black">
                  <a:tint val="75000"/>
                </a:prstClr>
              </a:solidFill>
            </a:endParaRPr>
          </a:p>
        </p:txBody>
      </p:sp>
      <p:sp>
        <p:nvSpPr>
          <p:cNvPr id="9" name="Slide Number Placeholder 8"/>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21136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579778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4" name="Footer Placeholder 3"/>
          <p:cNvSpPr>
            <a:spLocks noGrp="1"/>
          </p:cNvSpPr>
          <p:nvPr>
            <p:ph type="ftr" sz="quarter" idx="11"/>
          </p:nvPr>
        </p:nvSpPr>
        <p:spPr/>
        <p:txBody>
          <a:bodyPr/>
          <a:lstStyle/>
          <a:p>
            <a:endParaRPr lang="es-ES">
              <a:solidFill>
                <a:prstClr val="black">
                  <a:tint val="75000"/>
                </a:prstClr>
              </a:solidFill>
            </a:endParaRPr>
          </a:p>
        </p:txBody>
      </p:sp>
      <p:sp>
        <p:nvSpPr>
          <p:cNvPr id="5" name="Slide Number Placeholder 4"/>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412212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3" name="Footer Placeholder 2"/>
          <p:cNvSpPr>
            <a:spLocks noGrp="1"/>
          </p:cNvSpPr>
          <p:nvPr>
            <p:ph type="ftr" sz="quarter" idx="11"/>
          </p:nvPr>
        </p:nvSpPr>
        <p:spPr/>
        <p:txBody>
          <a:bodyPr/>
          <a:lstStyle/>
          <a:p>
            <a:endParaRPr lang="es-ES">
              <a:solidFill>
                <a:prstClr val="black">
                  <a:tint val="75000"/>
                </a:prstClr>
              </a:solidFill>
            </a:endParaRPr>
          </a:p>
        </p:txBody>
      </p:sp>
      <p:sp>
        <p:nvSpPr>
          <p:cNvPr id="4" name="Slide Number Placeholder 3"/>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268445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2727327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6" name="Footer Placeholder 5"/>
          <p:cNvSpPr>
            <a:spLocks noGrp="1"/>
          </p:cNvSpPr>
          <p:nvPr>
            <p:ph type="ftr" sz="quarter" idx="11"/>
          </p:nvPr>
        </p:nvSpPr>
        <p:spPr/>
        <p:txBody>
          <a:bodyPr/>
          <a:lstStyle/>
          <a:p>
            <a:endParaRPr lang="es-ES">
              <a:solidFill>
                <a:prstClr val="black">
                  <a:tint val="75000"/>
                </a:prstClr>
              </a:solidFill>
            </a:endParaRPr>
          </a:p>
        </p:txBody>
      </p:sp>
      <p:sp>
        <p:nvSpPr>
          <p:cNvPr id="7" name="Slide Number Placeholder 6"/>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48015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392477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11"/>
          </p:nvPr>
        </p:nvSpPr>
        <p:spPr/>
        <p:txBody>
          <a:bodyPr/>
          <a:lstStyle/>
          <a:p>
            <a:endParaRPr lang="es-ES">
              <a:solidFill>
                <a:prstClr val="black">
                  <a:tint val="75000"/>
                </a:prstClr>
              </a:solidFill>
            </a:endParaRPr>
          </a:p>
        </p:txBody>
      </p:sp>
      <p:sp>
        <p:nvSpPr>
          <p:cNvPr id="6" name="Slide Number Placeholder 5"/>
          <p:cNvSpPr>
            <a:spLocks noGrp="1"/>
          </p:cNvSpPr>
          <p:nvPr>
            <p:ph type="sldNum" sz="quarter" idx="12"/>
          </p:nvPr>
        </p:nvSpPr>
        <p:spPr/>
        <p:txBody>
          <a:body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622453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1994F-0C5E-4D5F-ABCB-01A22C34F813}"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2080131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D48381-E87F-4846-8465-62720F74D764}"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3605911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E3D46-24DD-4425-9D72-423D5DFC2D77}"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216967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3954C6-3781-415E-93E6-45B208FA2E3D}"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1237198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31732692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9B4790C-9F35-457F-9CFF-149AB3765FD3}"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3357817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037F1E4-0A40-482F-80FC-6116753D29C0}"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2923341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25C1D25-9397-4C48-B266-28117765CFBB}"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1888104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E2CC91-7744-46DB-941B-BE33F1DF1F77}"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596043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52FCF0-A33B-4B79-8050-397E769DD028}"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1865775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5838C-4FB2-4727-B29A-A6ACAB26EDE9}"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16608371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FFAA23-D4D4-4581-B2E6-838E23DBF145}"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762837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clipArtAndTx" preserve="1">
  <p:cSld name="Título, imágenes prediseñada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imágenes prediseñadas"/>
          <p:cNvSpPr>
            <a:spLocks noGrp="1"/>
          </p:cNvSpPr>
          <p:nvPr>
            <p:ph type="clipArt" sz="half" idx="1"/>
          </p:nvPr>
        </p:nvSpPr>
        <p:spPr>
          <a:xfrm>
            <a:off x="457200" y="1600200"/>
            <a:ext cx="4038600" cy="4525963"/>
          </a:xfrm>
        </p:spPr>
        <p:txBody>
          <a:bodyPr/>
          <a:lstStyle/>
          <a:p>
            <a:pPr lvl="0"/>
            <a:endParaRPr lang="es-ES" noProof="0" smtClean="0"/>
          </a:p>
        </p:txBody>
      </p:sp>
      <p:sp>
        <p:nvSpPr>
          <p:cNvPr id="4" name="3 Marcador de texto"/>
          <p:cNvSpPr>
            <a:spLocks noGrp="1"/>
          </p:cNvSpPr>
          <p:nvPr>
            <p:ph type="body"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CEF99-513A-4060-B379-61B5B3DD958E}" type="slidenum">
              <a:rPr lang="es-ES" altLang="es-ES">
                <a:solidFill>
                  <a:srgbClr val="000000"/>
                </a:solidFill>
              </a:rPr>
              <a:pPr>
                <a:defRPr/>
              </a:pPr>
              <a:t>‹#›</a:t>
            </a:fld>
            <a:endParaRPr lang="es-ES" altLang="es-ES">
              <a:solidFill>
                <a:srgbClr val="000000"/>
              </a:solidFill>
            </a:endParaRPr>
          </a:p>
        </p:txBody>
      </p:sp>
    </p:spTree>
    <p:extLst>
      <p:ext uri="{BB962C8B-B14F-4D97-AF65-F5344CB8AC3E}">
        <p14:creationId xmlns:p14="http://schemas.microsoft.com/office/powerpoint/2010/main" val="27309593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2FF3358E-76D3-4E88-B0A5-FC83C75D8E17}" type="slidenum">
              <a:rPr lang="es-ES"/>
              <a:pPr>
                <a:defRPr/>
              </a:pPr>
              <a:t>‹#›</a:t>
            </a:fld>
            <a:endParaRPr lang="es-ES"/>
          </a:p>
        </p:txBody>
      </p:sp>
    </p:spTree>
    <p:extLst>
      <p:ext uri="{BB962C8B-B14F-4D97-AF65-F5344CB8AC3E}">
        <p14:creationId xmlns:p14="http://schemas.microsoft.com/office/powerpoint/2010/main" val="3835150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C7958C6-DF64-40BD-B8AE-EFA002B6AE59}" type="slidenum">
              <a:rPr lang="es-ES"/>
              <a:pPr>
                <a:defRPr/>
              </a:pPr>
              <a:t>‹#›</a:t>
            </a:fld>
            <a:endParaRPr lang="es-ES"/>
          </a:p>
        </p:txBody>
      </p:sp>
    </p:spTree>
    <p:extLst>
      <p:ext uri="{BB962C8B-B14F-4D97-AF65-F5344CB8AC3E}">
        <p14:creationId xmlns:p14="http://schemas.microsoft.com/office/powerpoint/2010/main" val="1798805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31705467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7431F6B-D3FC-4D2B-B942-83B2023D81E6}" type="slidenum">
              <a:rPr lang="es-ES"/>
              <a:pPr>
                <a:defRPr/>
              </a:pPr>
              <a:t>‹#›</a:t>
            </a:fld>
            <a:endParaRPr lang="es-ES"/>
          </a:p>
        </p:txBody>
      </p:sp>
    </p:spTree>
    <p:extLst>
      <p:ext uri="{BB962C8B-B14F-4D97-AF65-F5344CB8AC3E}">
        <p14:creationId xmlns:p14="http://schemas.microsoft.com/office/powerpoint/2010/main" val="11634042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F80300CB-EA11-446F-BE32-3957FCD5C827}" type="slidenum">
              <a:rPr lang="es-ES"/>
              <a:pPr>
                <a:defRPr/>
              </a:pPr>
              <a:t>‹#›</a:t>
            </a:fld>
            <a:endParaRPr lang="es-ES"/>
          </a:p>
        </p:txBody>
      </p:sp>
    </p:spTree>
    <p:extLst>
      <p:ext uri="{BB962C8B-B14F-4D97-AF65-F5344CB8AC3E}">
        <p14:creationId xmlns:p14="http://schemas.microsoft.com/office/powerpoint/2010/main" val="3337634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B38B3F48-CAB8-4661-AD82-CDF6D35B9850}" type="slidenum">
              <a:rPr lang="es-ES"/>
              <a:pPr>
                <a:defRPr/>
              </a:pPr>
              <a:t>‹#›</a:t>
            </a:fld>
            <a:endParaRPr lang="es-ES"/>
          </a:p>
        </p:txBody>
      </p:sp>
    </p:spTree>
    <p:extLst>
      <p:ext uri="{BB962C8B-B14F-4D97-AF65-F5344CB8AC3E}">
        <p14:creationId xmlns:p14="http://schemas.microsoft.com/office/powerpoint/2010/main" val="23560208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AF292092-37CE-4614-83B0-F58C82F1F2D7}" type="slidenum">
              <a:rPr lang="es-ES"/>
              <a:pPr>
                <a:defRPr/>
              </a:pPr>
              <a:t>‹#›</a:t>
            </a:fld>
            <a:endParaRPr lang="es-ES"/>
          </a:p>
        </p:txBody>
      </p:sp>
    </p:spTree>
    <p:extLst>
      <p:ext uri="{BB962C8B-B14F-4D97-AF65-F5344CB8AC3E}">
        <p14:creationId xmlns:p14="http://schemas.microsoft.com/office/powerpoint/2010/main" val="1792502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9D3F2EE2-AE72-42BA-BFB5-8A6A30F07880}" type="slidenum">
              <a:rPr lang="es-ES"/>
              <a:pPr>
                <a:defRPr/>
              </a:pPr>
              <a:t>‹#›</a:t>
            </a:fld>
            <a:endParaRPr lang="es-ES"/>
          </a:p>
        </p:txBody>
      </p:sp>
    </p:spTree>
    <p:extLst>
      <p:ext uri="{BB962C8B-B14F-4D97-AF65-F5344CB8AC3E}">
        <p14:creationId xmlns:p14="http://schemas.microsoft.com/office/powerpoint/2010/main" val="603524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554ECBC-D566-42FE-BF3F-F5ECA38C977E}" type="slidenum">
              <a:rPr lang="es-ES"/>
              <a:pPr>
                <a:defRPr/>
              </a:pPr>
              <a:t>‹#›</a:t>
            </a:fld>
            <a:endParaRPr lang="es-ES"/>
          </a:p>
        </p:txBody>
      </p:sp>
    </p:spTree>
    <p:extLst>
      <p:ext uri="{BB962C8B-B14F-4D97-AF65-F5344CB8AC3E}">
        <p14:creationId xmlns:p14="http://schemas.microsoft.com/office/powerpoint/2010/main" val="3361646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4DB8965C-67EA-4A92-B2C9-5467D39B7D8D}" type="slidenum">
              <a:rPr lang="es-ES"/>
              <a:pPr>
                <a:defRPr/>
              </a:pPr>
              <a:t>‹#›</a:t>
            </a:fld>
            <a:endParaRPr lang="es-ES"/>
          </a:p>
        </p:txBody>
      </p:sp>
    </p:spTree>
    <p:extLst>
      <p:ext uri="{BB962C8B-B14F-4D97-AF65-F5344CB8AC3E}">
        <p14:creationId xmlns:p14="http://schemas.microsoft.com/office/powerpoint/2010/main" val="2457512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513F1A8-4FA1-4D9A-93F2-F1E75C6DC8F7}" type="slidenum">
              <a:rPr lang="es-ES"/>
              <a:pPr>
                <a:defRPr/>
              </a:pPr>
              <a:t>‹#›</a:t>
            </a:fld>
            <a:endParaRPr lang="es-ES"/>
          </a:p>
        </p:txBody>
      </p:sp>
    </p:spTree>
    <p:extLst>
      <p:ext uri="{BB962C8B-B14F-4D97-AF65-F5344CB8AC3E}">
        <p14:creationId xmlns:p14="http://schemas.microsoft.com/office/powerpoint/2010/main" val="1290225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2CD8537-697C-46B4-8D81-EC34FB331B18}" type="slidenum">
              <a:rPr lang="es-ES"/>
              <a:pPr>
                <a:defRPr/>
              </a:pPr>
              <a:t>‹#›</a:t>
            </a:fld>
            <a:endParaRPr lang="es-ES"/>
          </a:p>
        </p:txBody>
      </p:sp>
    </p:spTree>
    <p:extLst>
      <p:ext uri="{BB962C8B-B14F-4D97-AF65-F5344CB8AC3E}">
        <p14:creationId xmlns:p14="http://schemas.microsoft.com/office/powerpoint/2010/main" val="6630288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E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s-ES"/>
          </a:p>
        </p:txBody>
      </p:sp>
      <p:sp>
        <p:nvSpPr>
          <p:cNvPr id="4" name="Date Placeholder 3"/>
          <p:cNvSpPr>
            <a:spLocks noGrp="1"/>
          </p:cNvSpPr>
          <p:nvPr>
            <p:ph type="dt" sz="half" idx="10"/>
          </p:nvPr>
        </p:nvSpPr>
        <p:spPr/>
        <p:txBody>
          <a:bodyPr/>
          <a:lstStyle>
            <a:lvl1pPr>
              <a:defRPr smtClean="0">
                <a:latin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125848D8-6525-441A-BCC0-4E063306EDA0}" type="slidenum">
              <a:rPr lang="es-ES"/>
              <a:pPr>
                <a:defRPr/>
              </a:pPr>
              <a:t>‹#›</a:t>
            </a:fld>
            <a:endParaRPr lang="es-ES"/>
          </a:p>
        </p:txBody>
      </p:sp>
    </p:spTree>
    <p:extLst>
      <p:ext uri="{BB962C8B-B14F-4D97-AF65-F5344CB8AC3E}">
        <p14:creationId xmlns:p14="http://schemas.microsoft.com/office/powerpoint/2010/main" val="3401049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2935579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smtClean="0">
                <a:latin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AAE78193-5A71-4C6E-B925-1BBE6F3B9D98}" type="slidenum">
              <a:rPr lang="es-ES"/>
              <a:pPr>
                <a:defRPr/>
              </a:pPr>
              <a:t>‹#›</a:t>
            </a:fld>
            <a:endParaRPr lang="es-ES"/>
          </a:p>
        </p:txBody>
      </p:sp>
    </p:spTree>
    <p:extLst>
      <p:ext uri="{BB962C8B-B14F-4D97-AF65-F5344CB8AC3E}">
        <p14:creationId xmlns:p14="http://schemas.microsoft.com/office/powerpoint/2010/main" val="5892857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E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atin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2EF5BDC8-841A-4D04-8C60-D04F3AEDC549}" type="slidenum">
              <a:rPr lang="es-ES"/>
              <a:pPr>
                <a:defRPr/>
              </a:pPr>
              <a:t>‹#›</a:t>
            </a:fld>
            <a:endParaRPr lang="es-ES"/>
          </a:p>
        </p:txBody>
      </p:sp>
    </p:spTree>
    <p:extLst>
      <p:ext uri="{BB962C8B-B14F-4D97-AF65-F5344CB8AC3E}">
        <p14:creationId xmlns:p14="http://schemas.microsoft.com/office/powerpoint/2010/main" val="6166705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lvl1pPr>
              <a:defRPr smtClean="0">
                <a:latin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D3EF1BC6-C07C-4AA7-80B1-C650D1BE6490}" type="slidenum">
              <a:rPr lang="es-ES"/>
              <a:pPr>
                <a:defRPr/>
              </a:pPr>
              <a:t>‹#›</a:t>
            </a:fld>
            <a:endParaRPr lang="es-ES"/>
          </a:p>
        </p:txBody>
      </p:sp>
    </p:spTree>
    <p:extLst>
      <p:ext uri="{BB962C8B-B14F-4D97-AF65-F5344CB8AC3E}">
        <p14:creationId xmlns:p14="http://schemas.microsoft.com/office/powerpoint/2010/main" val="1009608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s-E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7" name="Date Placeholder 6"/>
          <p:cNvSpPr>
            <a:spLocks noGrp="1"/>
          </p:cNvSpPr>
          <p:nvPr>
            <p:ph type="dt" sz="half" idx="10"/>
          </p:nvPr>
        </p:nvSpPr>
        <p:spPr/>
        <p:txBody>
          <a:bodyPr/>
          <a:lstStyle>
            <a:lvl1pPr>
              <a:defRPr smtClean="0">
                <a:latin typeface="Arial" charset="0"/>
              </a:defRPr>
            </a:lvl1pPr>
          </a:lstStyle>
          <a:p>
            <a:pPr>
              <a:defRPr/>
            </a:pPr>
            <a:endParaRPr lang="es-ES"/>
          </a:p>
        </p:txBody>
      </p:sp>
      <p:sp>
        <p:nvSpPr>
          <p:cNvPr id="8" name="Footer Placeholder 7"/>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9" name="Slide Number Placeholder 8"/>
          <p:cNvSpPr>
            <a:spLocks noGrp="1"/>
          </p:cNvSpPr>
          <p:nvPr>
            <p:ph type="sldNum" sz="quarter" idx="12"/>
          </p:nvPr>
        </p:nvSpPr>
        <p:spPr/>
        <p:txBody>
          <a:bodyPr/>
          <a:lstStyle>
            <a:lvl1pPr>
              <a:defRPr smtClean="0">
                <a:latin typeface="Arial" charset="0"/>
              </a:defRPr>
            </a:lvl1pPr>
          </a:lstStyle>
          <a:p>
            <a:pPr>
              <a:defRPr/>
            </a:pPr>
            <a:fld id="{83E81F22-D37B-4C74-A5D4-96F0B741229D}" type="slidenum">
              <a:rPr lang="es-ES"/>
              <a:pPr>
                <a:defRPr/>
              </a:pPr>
              <a:t>‹#›</a:t>
            </a:fld>
            <a:endParaRPr lang="es-ES"/>
          </a:p>
        </p:txBody>
      </p:sp>
    </p:spTree>
    <p:extLst>
      <p:ext uri="{BB962C8B-B14F-4D97-AF65-F5344CB8AC3E}">
        <p14:creationId xmlns:p14="http://schemas.microsoft.com/office/powerpoint/2010/main" val="20693390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Date Placeholder 2"/>
          <p:cNvSpPr>
            <a:spLocks noGrp="1"/>
          </p:cNvSpPr>
          <p:nvPr>
            <p:ph type="dt" sz="half" idx="10"/>
          </p:nvPr>
        </p:nvSpPr>
        <p:spPr/>
        <p:txBody>
          <a:bodyPr/>
          <a:lstStyle>
            <a:lvl1pPr>
              <a:defRPr smtClean="0">
                <a:latin typeface="Arial" charset="0"/>
              </a:defRPr>
            </a:lvl1pPr>
          </a:lstStyle>
          <a:p>
            <a:pPr>
              <a:defRPr/>
            </a:pPr>
            <a:endParaRPr lang="es-ES"/>
          </a:p>
        </p:txBody>
      </p:sp>
      <p:sp>
        <p:nvSpPr>
          <p:cNvPr id="4" name="Footer Placeholder 3"/>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5" name="Slide Number Placeholder 4"/>
          <p:cNvSpPr>
            <a:spLocks noGrp="1"/>
          </p:cNvSpPr>
          <p:nvPr>
            <p:ph type="sldNum" sz="quarter" idx="12"/>
          </p:nvPr>
        </p:nvSpPr>
        <p:spPr/>
        <p:txBody>
          <a:bodyPr/>
          <a:lstStyle>
            <a:lvl1pPr>
              <a:defRPr smtClean="0">
                <a:latin typeface="Arial" charset="0"/>
              </a:defRPr>
            </a:lvl1pPr>
          </a:lstStyle>
          <a:p>
            <a:pPr>
              <a:defRPr/>
            </a:pPr>
            <a:fld id="{B6E2B330-31F6-47F8-B54B-FA9E3592BF9E}" type="slidenum">
              <a:rPr lang="es-ES"/>
              <a:pPr>
                <a:defRPr/>
              </a:pPr>
              <a:t>‹#›</a:t>
            </a:fld>
            <a:endParaRPr lang="es-ES"/>
          </a:p>
        </p:txBody>
      </p:sp>
    </p:spTree>
    <p:extLst>
      <p:ext uri="{BB962C8B-B14F-4D97-AF65-F5344CB8AC3E}">
        <p14:creationId xmlns:p14="http://schemas.microsoft.com/office/powerpoint/2010/main" val="1329276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defRPr>
            </a:lvl1pPr>
          </a:lstStyle>
          <a:p>
            <a:pPr>
              <a:defRPr/>
            </a:pPr>
            <a:endParaRPr lang="es-ES"/>
          </a:p>
        </p:txBody>
      </p:sp>
      <p:sp>
        <p:nvSpPr>
          <p:cNvPr id="3" name="Footer Placeholder 2"/>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4" name="Slide Number Placeholder 3"/>
          <p:cNvSpPr>
            <a:spLocks noGrp="1"/>
          </p:cNvSpPr>
          <p:nvPr>
            <p:ph type="sldNum" sz="quarter" idx="12"/>
          </p:nvPr>
        </p:nvSpPr>
        <p:spPr/>
        <p:txBody>
          <a:bodyPr/>
          <a:lstStyle>
            <a:lvl1pPr>
              <a:defRPr smtClean="0">
                <a:latin typeface="Arial" charset="0"/>
              </a:defRPr>
            </a:lvl1pPr>
          </a:lstStyle>
          <a:p>
            <a:pPr>
              <a:defRPr/>
            </a:pPr>
            <a:fld id="{5C4B22CB-A21F-45B6-9958-9601704955B0}" type="slidenum">
              <a:rPr lang="es-ES"/>
              <a:pPr>
                <a:defRPr/>
              </a:pPr>
              <a:t>‹#›</a:t>
            </a:fld>
            <a:endParaRPr lang="es-ES"/>
          </a:p>
        </p:txBody>
      </p:sp>
    </p:spTree>
    <p:extLst>
      <p:ext uri="{BB962C8B-B14F-4D97-AF65-F5344CB8AC3E}">
        <p14:creationId xmlns:p14="http://schemas.microsoft.com/office/powerpoint/2010/main" val="1162295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E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5B87AC46-8879-4E9F-AC37-A80FD6532799}" type="slidenum">
              <a:rPr lang="es-ES"/>
              <a:pPr>
                <a:defRPr/>
              </a:pPr>
              <a:t>‹#›</a:t>
            </a:fld>
            <a:endParaRPr lang="es-ES"/>
          </a:p>
        </p:txBody>
      </p:sp>
    </p:spTree>
    <p:extLst>
      <p:ext uri="{BB962C8B-B14F-4D97-AF65-F5344CB8AC3E}">
        <p14:creationId xmlns:p14="http://schemas.microsoft.com/office/powerpoint/2010/main" val="20678214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E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atin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299CABAC-6F23-4313-B834-192666A41BD1}" type="slidenum">
              <a:rPr lang="es-ES"/>
              <a:pPr>
                <a:defRPr/>
              </a:pPr>
              <a:t>‹#›</a:t>
            </a:fld>
            <a:endParaRPr lang="es-ES"/>
          </a:p>
        </p:txBody>
      </p:sp>
    </p:spTree>
    <p:extLst>
      <p:ext uri="{BB962C8B-B14F-4D97-AF65-F5344CB8AC3E}">
        <p14:creationId xmlns:p14="http://schemas.microsoft.com/office/powerpoint/2010/main" val="37561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E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smtClean="0">
                <a:latin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8FA409F7-0C3C-43D9-A3FC-97DF5EFABE63}" type="slidenum">
              <a:rPr lang="es-ES"/>
              <a:pPr>
                <a:defRPr/>
              </a:pPr>
              <a:t>‹#›</a:t>
            </a:fld>
            <a:endParaRPr lang="es-ES"/>
          </a:p>
        </p:txBody>
      </p:sp>
    </p:spTree>
    <p:extLst>
      <p:ext uri="{BB962C8B-B14F-4D97-AF65-F5344CB8AC3E}">
        <p14:creationId xmlns:p14="http://schemas.microsoft.com/office/powerpoint/2010/main" val="3244953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s-E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10"/>
          </p:nvPr>
        </p:nvSpPr>
        <p:spPr/>
        <p:txBody>
          <a:bodyPr/>
          <a:lstStyle>
            <a:lvl1pPr>
              <a:defRPr smtClean="0">
                <a:latin typeface="Arial" charset="0"/>
              </a:defRPr>
            </a:lvl1pPr>
          </a:lstStyle>
          <a:p>
            <a:pPr>
              <a:defRPr/>
            </a:pPr>
            <a:endParaRPr lang="es-ES"/>
          </a:p>
        </p:txBody>
      </p:sp>
      <p:sp>
        <p:nvSpPr>
          <p:cNvPr id="5" name="Footer Placeholder 4"/>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3C8AA24F-0205-4B3D-B7CB-38A9D2BD3810}" type="slidenum">
              <a:rPr lang="es-ES"/>
              <a:pPr>
                <a:defRPr/>
              </a:pPr>
              <a:t>‹#›</a:t>
            </a:fld>
            <a:endParaRPr lang="es-ES"/>
          </a:p>
        </p:txBody>
      </p:sp>
    </p:spTree>
    <p:extLst>
      <p:ext uri="{BB962C8B-B14F-4D97-AF65-F5344CB8AC3E}">
        <p14:creationId xmlns:p14="http://schemas.microsoft.com/office/powerpoint/2010/main" val="347047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38807102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s-E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5" name="Date Placeholder 4"/>
          <p:cNvSpPr>
            <a:spLocks noGrp="1"/>
          </p:cNvSpPr>
          <p:nvPr>
            <p:ph type="dt" sz="half" idx="10"/>
          </p:nvPr>
        </p:nvSpPr>
        <p:spPr/>
        <p:txBody>
          <a:bodyPr/>
          <a:lstStyle>
            <a:lvl1pPr>
              <a:defRPr smtClean="0">
                <a:latin typeface="Arial" charset="0"/>
              </a:defRPr>
            </a:lvl1pPr>
          </a:lstStyle>
          <a:p>
            <a:pPr>
              <a:defRPr/>
            </a:pPr>
            <a:endParaRPr lang="es-ES"/>
          </a:p>
        </p:txBody>
      </p:sp>
      <p:sp>
        <p:nvSpPr>
          <p:cNvPr id="6" name="Footer Placeholder 5"/>
          <p:cNvSpPr>
            <a:spLocks noGrp="1"/>
          </p:cNvSpPr>
          <p:nvPr>
            <p:ph type="ftr" sz="quarter" idx="11"/>
          </p:nvPr>
        </p:nvSpPr>
        <p:spPr/>
        <p:txBody>
          <a:bodyPr/>
          <a:lstStyle>
            <a:lvl1pPr algn="l">
              <a:defRPr smtClean="0">
                <a:latin typeface="Arial" charset="0"/>
              </a:defRPr>
            </a:lvl1pPr>
          </a:lstStyle>
          <a:p>
            <a:pPr>
              <a:defRPr/>
            </a:pPr>
            <a:endParaRPr lang="es-E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29BBAAB7-3AB8-48DC-B537-99725E875C48}" type="slidenum">
              <a:rPr lang="es-ES"/>
              <a:pPr>
                <a:defRPr/>
              </a:pPr>
              <a:t>‹#›</a:t>
            </a:fld>
            <a:endParaRPr lang="es-ES"/>
          </a:p>
        </p:txBody>
      </p:sp>
    </p:spTree>
    <p:extLst>
      <p:ext uri="{BB962C8B-B14F-4D97-AF65-F5344CB8AC3E}">
        <p14:creationId xmlns:p14="http://schemas.microsoft.com/office/powerpoint/2010/main" val="39266319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ca-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ca-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0F98E1-310C-4E0A-BB72-9CF1E374BE6B}"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433273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C14C4F-2C08-4CB1-AA6D-0227554D24A6}"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8106617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FCBDF-D2B3-403C-A804-D04F5EDBBA7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8759607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07B56E-7D0D-4C65-AC55-7E427B92960A}"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8972777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ca-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B7A09D-FB53-4556-A96A-E3329CE4BC7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1555451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0A2E68-46C7-4064-A6B5-084D072615DB}"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612550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693C2A5-54D1-4892-BC80-F82E36467AC5}"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23653116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ca-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68D6CC-7248-4D68-BD2F-4287842AEC84}"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34497518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ca-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a-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C97E19-5D9F-4999-9422-A1804EBE817F}"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74770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41792755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D95977-B977-4CDE-B7CA-F4E9B17509E7}"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778611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ca-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3C0349-FFDF-46F7-8FC7-F9A0FDB980B2}" type="slidenum">
              <a:rPr lang="es-ES">
                <a:solidFill>
                  <a:srgbClr val="000000"/>
                </a:solidFill>
              </a:rPr>
              <a:pPr>
                <a:defRPr/>
              </a:pPr>
              <a:t>‹#›</a:t>
            </a:fld>
            <a:endParaRPr lang="es-ES">
              <a:solidFill>
                <a:srgbClr val="000000"/>
              </a:solidFill>
            </a:endParaRPr>
          </a:p>
        </p:txBody>
      </p:sp>
    </p:spTree>
    <p:extLst>
      <p:ext uri="{BB962C8B-B14F-4D97-AF65-F5344CB8AC3E}">
        <p14:creationId xmlns:p14="http://schemas.microsoft.com/office/powerpoint/2010/main" val="562093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FA4CC26-1FBC-4FB4-A730-B2DFD4360551}" type="datetimeFigureOut">
              <a:rPr lang="es-ES" smtClean="0"/>
              <a:pPr/>
              <a:t>01/07/2015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621B011A-8B95-4790-99DE-478FAA4E4C87}" type="slidenum">
              <a:rPr lang="es-ES" smtClean="0"/>
              <a:pPr/>
              <a:t>‹#›</a:t>
            </a:fld>
            <a:endParaRPr lang="es-ES"/>
          </a:p>
        </p:txBody>
      </p:sp>
    </p:spTree>
    <p:extLst>
      <p:ext uri="{BB962C8B-B14F-4D97-AF65-F5344CB8AC3E}">
        <p14:creationId xmlns:p14="http://schemas.microsoft.com/office/powerpoint/2010/main" val="4182166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4CC26-1FBC-4FB4-A730-B2DFD4360551}" type="datetimeFigureOut">
              <a:rPr lang="es-ES" smtClean="0"/>
              <a:pPr/>
              <a:t>01/07/2015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B011A-8B95-4790-99DE-478FAA4E4C87}" type="slidenum">
              <a:rPr lang="es-ES" smtClean="0"/>
              <a:pPr/>
              <a:t>‹#›</a:t>
            </a:fld>
            <a:endParaRPr lang="es-ES"/>
          </a:p>
        </p:txBody>
      </p:sp>
    </p:spTree>
    <p:extLst>
      <p:ext uri="{BB962C8B-B14F-4D97-AF65-F5344CB8AC3E}">
        <p14:creationId xmlns:p14="http://schemas.microsoft.com/office/powerpoint/2010/main" val="3735188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614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64878C9-29F2-4FA4-A8EF-F668BF6DF3A5}" type="datetimeFigureOut">
              <a:rPr lang="es-ES"/>
              <a:pPr>
                <a:defRPr/>
              </a:pPr>
              <a:t>01/07/2015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1553873-E322-4DF1-A1D4-05B162437047}" type="slidenum">
              <a:rPr lang="es-ES"/>
              <a:pPr>
                <a:defRPr/>
              </a:pPr>
              <a:t>‹#›</a:t>
            </a:fld>
            <a:endParaRPr lang="es-ES"/>
          </a:p>
        </p:txBody>
      </p:sp>
    </p:spTree>
    <p:extLst>
      <p:ext uri="{BB962C8B-B14F-4D97-AF65-F5344CB8AC3E}">
        <p14:creationId xmlns:p14="http://schemas.microsoft.com/office/powerpoint/2010/main" val="17462300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E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A8DB83-319F-4519-8336-2C5EBC68CA11}" type="datetimeFigureOut">
              <a:rPr lang="es-ES" smtClean="0">
                <a:solidFill>
                  <a:prstClr val="black">
                    <a:tint val="75000"/>
                  </a:prstClr>
                </a:solidFill>
              </a:rPr>
              <a:pPr/>
              <a:t>01/07/2015</a:t>
            </a:fld>
            <a:endParaRPr lang="es-E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A109D-DEF8-42A3-B005-153F8939C6B9}"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0368080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s-ES" alt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s-ES" alt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6717E35-324C-4005-97F7-1E4F0F7DD268}" type="slidenum">
              <a:rPr lang="es-ES" altLang="es-ES">
                <a:solidFill>
                  <a:srgbClr val="000000"/>
                </a:solidFill>
              </a:rPr>
              <a:pPr fontAlgn="base">
                <a:spcBef>
                  <a:spcPct val="0"/>
                </a:spcBef>
                <a:spcAft>
                  <a:spcPct val="0"/>
                </a:spcAft>
                <a:defRPr/>
              </a:pPr>
              <a:t>‹#›</a:t>
            </a:fld>
            <a:endParaRPr lang="es-ES" altLang="es-ES">
              <a:solidFill>
                <a:srgbClr val="000000"/>
              </a:solidFill>
            </a:endParaRPr>
          </a:p>
        </p:txBody>
      </p:sp>
    </p:spTree>
    <p:extLst>
      <p:ext uri="{BB962C8B-B14F-4D97-AF65-F5344CB8AC3E}">
        <p14:creationId xmlns:p14="http://schemas.microsoft.com/office/powerpoint/2010/main" val="205655368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cambiar el estilo de título	</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defRPr>
            </a:lvl1pPr>
          </a:lstStyle>
          <a:p>
            <a:pPr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fontAlgn="base">
              <a:spcBef>
                <a:spcPct val="0"/>
              </a:spcBef>
              <a:spcAft>
                <a:spcPct val="0"/>
              </a:spcAft>
              <a:defRPr/>
            </a:pPr>
            <a:fld id="{AB026208-7E93-4C8F-91CA-2ACAD1DB37DB}"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113125741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solidFill>
                  <a:srgbClr val="000000"/>
                </a:solidFill>
                <a:latin typeface="Times New Roman" pitchFamily="18" charset="0"/>
              </a:defRPr>
            </a:lvl1pPr>
          </a:lstStyle>
          <a:p>
            <a:pPr fontAlgn="base">
              <a:spcBef>
                <a:spcPct val="0"/>
              </a:spcBef>
              <a:spcAft>
                <a:spcPct val="0"/>
              </a:spcAft>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Times New Roman" pitchFamily="18" charset="0"/>
              </a:defRPr>
            </a:lvl1pPr>
          </a:lstStyle>
          <a:p>
            <a:pPr fontAlgn="base">
              <a:spcBef>
                <a:spcPct val="0"/>
              </a:spcBef>
              <a:spcAft>
                <a:spcPct val="0"/>
              </a:spcAft>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pitchFamily="18" charset="0"/>
              </a:defRPr>
            </a:lvl1pPr>
          </a:lstStyle>
          <a:p>
            <a:pPr fontAlgn="base">
              <a:spcBef>
                <a:spcPct val="0"/>
              </a:spcBef>
              <a:spcAft>
                <a:spcPct val="0"/>
              </a:spcAft>
              <a:defRPr/>
            </a:pPr>
            <a:fld id="{17057831-D436-4233-9C2D-6FD930BB8A83}" type="slidenum">
              <a:rPr lang="es-ES"/>
              <a:pPr fontAlgn="base">
                <a:spcBef>
                  <a:spcPct val="0"/>
                </a:spcBef>
                <a:spcAft>
                  <a:spcPct val="0"/>
                </a:spcAft>
                <a:defRPr/>
              </a:pPr>
              <a:t>‹#›</a:t>
            </a:fld>
            <a:endParaRPr lang="es-ES"/>
          </a:p>
        </p:txBody>
      </p:sp>
    </p:spTree>
    <p:extLst>
      <p:ext uri="{BB962C8B-B14F-4D97-AF65-F5344CB8AC3E}">
        <p14:creationId xmlns:p14="http://schemas.microsoft.com/office/powerpoint/2010/main" val="195943164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fontAlgn="base">
              <a:spcBef>
                <a:spcPct val="0"/>
              </a:spcBef>
              <a:spcAft>
                <a:spcPct val="0"/>
              </a:spcAft>
              <a:defRPr/>
            </a:pPr>
            <a:fld id="{29CF571E-6D1E-4DA7-9180-49BF12339B69}" type="slidenum">
              <a:rPr lang="es-ES">
                <a:solidFill>
                  <a:srgbClr val="000000"/>
                </a:solidFill>
              </a:rPr>
              <a:pPr fontAlgn="base">
                <a:spcBef>
                  <a:spcPct val="0"/>
                </a:spcBef>
                <a:spcAft>
                  <a:spcPct val="0"/>
                </a:spcAft>
                <a:defRPr/>
              </a:pPr>
              <a:t>‹#›</a:t>
            </a:fld>
            <a:endParaRPr lang="es-ES">
              <a:solidFill>
                <a:srgbClr val="000000"/>
              </a:solidFill>
            </a:endParaRPr>
          </a:p>
        </p:txBody>
      </p:sp>
    </p:spTree>
    <p:extLst>
      <p:ext uri="{BB962C8B-B14F-4D97-AF65-F5344CB8AC3E}">
        <p14:creationId xmlns:p14="http://schemas.microsoft.com/office/powerpoint/2010/main" val="285130825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a-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36.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60.png"/><Relationship Id="rId5" Type="http://schemas.openxmlformats.org/officeDocument/2006/relationships/image" Target="../media/image6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42.xml"/><Relationship Id="rId6" Type="http://schemas.openxmlformats.org/officeDocument/2006/relationships/image" Target="../media/image67.wmf"/><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0.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2.xml"/><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60.png"/><Relationship Id="rId7" Type="http://schemas.openxmlformats.org/officeDocument/2006/relationships/image" Target="../media/image85.jpeg"/><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 Id="rId9"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77.xml"/><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1.pn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image" Target="../media/image93.jpeg"/><Relationship Id="rId9" Type="http://schemas.openxmlformats.org/officeDocument/2006/relationships/image" Target="../media/image9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notesSlide" Target="../notesSlides/notesSlide30.xml"/><Relationship Id="rId1" Type="http://schemas.openxmlformats.org/officeDocument/2006/relationships/slideLayout" Target="../slideLayouts/slideLayout4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42.xml"/><Relationship Id="rId6" Type="http://schemas.openxmlformats.org/officeDocument/2006/relationships/image" Target="../media/image89.png"/><Relationship Id="rId5" Type="http://schemas.openxmlformats.org/officeDocument/2006/relationships/image" Target="../media/image109.jpe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2.xml"/><Relationship Id="rId1" Type="http://schemas.openxmlformats.org/officeDocument/2006/relationships/slideLayout" Target="../slideLayouts/slideLayout42.xml"/><Relationship Id="rId5" Type="http://schemas.openxmlformats.org/officeDocument/2006/relationships/image" Target="../media/image89.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jpeg"/><Relationship Id="rId7"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4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60.png"/><Relationship Id="rId9"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4.xml"/><Relationship Id="rId1" Type="http://schemas.openxmlformats.org/officeDocument/2006/relationships/slideLayout" Target="../slideLayouts/slideLayout42.xml"/><Relationship Id="rId5" Type="http://schemas.openxmlformats.org/officeDocument/2006/relationships/image" Target="../media/image89.png"/><Relationship Id="rId4" Type="http://schemas.openxmlformats.org/officeDocument/2006/relationships/image" Target="../media/image119.jpe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35.xml"/><Relationship Id="rId1" Type="http://schemas.openxmlformats.org/officeDocument/2006/relationships/slideLayout" Target="../slideLayouts/slideLayout41.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89.png"/><Relationship Id="rId4" Type="http://schemas.openxmlformats.org/officeDocument/2006/relationships/image" Target="../media/image121.png"/><Relationship Id="rId9" Type="http://schemas.openxmlformats.org/officeDocument/2006/relationships/image" Target="../media/image126.jpe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37.xml"/><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60.png"/><Relationship Id="rId7" Type="http://schemas.openxmlformats.org/officeDocument/2006/relationships/image" Target="../media/image131.png"/><Relationship Id="rId2" Type="http://schemas.openxmlformats.org/officeDocument/2006/relationships/notesSlide" Target="../notesSlides/notesSlide37.xml"/><Relationship Id="rId1" Type="http://schemas.openxmlformats.org/officeDocument/2006/relationships/slideLayout" Target="../slideLayouts/slideLayout42.xml"/><Relationship Id="rId6" Type="http://schemas.openxmlformats.org/officeDocument/2006/relationships/image" Target="../media/image130.jpeg"/><Relationship Id="rId5" Type="http://schemas.openxmlformats.org/officeDocument/2006/relationships/image" Target="../media/image129.jpeg"/><Relationship Id="rId10" Type="http://schemas.openxmlformats.org/officeDocument/2006/relationships/image" Target="../media/image134.png"/><Relationship Id="rId4" Type="http://schemas.openxmlformats.org/officeDocument/2006/relationships/image" Target="../media/image128.jpeg"/><Relationship Id="rId9"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8.xml"/><Relationship Id="rId1" Type="http://schemas.openxmlformats.org/officeDocument/2006/relationships/slideLayout" Target="../slideLayouts/slideLayout37.xml"/><Relationship Id="rId5" Type="http://schemas.openxmlformats.org/officeDocument/2006/relationships/image" Target="../media/image89.png"/><Relationship Id="rId4" Type="http://schemas.openxmlformats.org/officeDocument/2006/relationships/image" Target="../media/image136.jpeg"/></Relationships>
</file>

<file path=ppt/slides/_rels/slide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image" Target="../media/image60.png"/><Relationship Id="rId5" Type="http://schemas.openxmlformats.org/officeDocument/2006/relationships/image" Target="../media/image139.jpeg"/><Relationship Id="rId4" Type="http://schemas.openxmlformats.org/officeDocument/2006/relationships/image" Target="../media/image13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0.xml"/><Relationship Id="rId1" Type="http://schemas.openxmlformats.org/officeDocument/2006/relationships/slideLayout" Target="../slideLayouts/slideLayout42.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jpeg"/></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0.png"/><Relationship Id="rId7" Type="http://schemas.openxmlformats.org/officeDocument/2006/relationships/image" Target="../media/image148.jpeg"/><Relationship Id="rId2" Type="http://schemas.openxmlformats.org/officeDocument/2006/relationships/notesSlide" Target="../notesSlides/notesSlide42.xml"/><Relationship Id="rId1" Type="http://schemas.openxmlformats.org/officeDocument/2006/relationships/slideLayout" Target="../slideLayouts/slideLayout42.xml"/><Relationship Id="rId6" Type="http://schemas.openxmlformats.org/officeDocument/2006/relationships/image" Target="../media/image147.jpeg"/><Relationship Id="rId11" Type="http://schemas.openxmlformats.org/officeDocument/2006/relationships/image" Target="../media/image151.png"/><Relationship Id="rId5" Type="http://schemas.openxmlformats.org/officeDocument/2006/relationships/image" Target="../media/image146.jpeg"/><Relationship Id="rId10" Type="http://schemas.openxmlformats.org/officeDocument/2006/relationships/image" Target="../media/image150.png"/><Relationship Id="rId4" Type="http://schemas.openxmlformats.org/officeDocument/2006/relationships/image" Target="../media/image145.jpeg"/><Relationship Id="rId9" Type="http://schemas.openxmlformats.org/officeDocument/2006/relationships/image" Target="../media/image149.png"/></Relationships>
</file>

<file path=ppt/slides/_rels/slide4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3.xml"/><Relationship Id="rId1" Type="http://schemas.openxmlformats.org/officeDocument/2006/relationships/slideLayout" Target="../slideLayouts/slideLayout42.xml"/><Relationship Id="rId5" Type="http://schemas.openxmlformats.org/officeDocument/2006/relationships/image" Target="../media/image89.png"/><Relationship Id="rId4" Type="http://schemas.openxmlformats.org/officeDocument/2006/relationships/image" Target="../media/image153.jpe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56.png"/><Relationship Id="rId2" Type="http://schemas.openxmlformats.org/officeDocument/2006/relationships/notesSlide" Target="../notesSlides/notesSlide44.xml"/><Relationship Id="rId1" Type="http://schemas.openxmlformats.org/officeDocument/2006/relationships/slideLayout" Target="../slideLayouts/slideLayout42.xml"/><Relationship Id="rId6" Type="http://schemas.openxmlformats.org/officeDocument/2006/relationships/image" Target="../media/image79.png"/><Relationship Id="rId5" Type="http://schemas.openxmlformats.org/officeDocument/2006/relationships/image" Target="../media/image155.jpeg"/><Relationship Id="rId4" Type="http://schemas.openxmlformats.org/officeDocument/2006/relationships/image" Target="../media/image154.jpeg"/></Relationships>
</file>

<file path=ppt/slides/_rels/slide4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5.xml"/><Relationship Id="rId1" Type="http://schemas.openxmlformats.org/officeDocument/2006/relationships/slideLayout" Target="../slideLayouts/slideLayout37.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3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4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7.xml"/><Relationship Id="rId1" Type="http://schemas.openxmlformats.org/officeDocument/2006/relationships/slideLayout" Target="../slideLayouts/slideLayout37.xml"/><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66.jpeg"/><Relationship Id="rId2" Type="http://schemas.openxmlformats.org/officeDocument/2006/relationships/notesSlide" Target="../notesSlides/notesSlide48.xml"/><Relationship Id="rId1" Type="http://schemas.openxmlformats.org/officeDocument/2006/relationships/slideLayout" Target="../slideLayouts/slideLayout42.xml"/><Relationship Id="rId6" Type="http://schemas.openxmlformats.org/officeDocument/2006/relationships/image" Target="../media/image165.emf"/><Relationship Id="rId5" Type="http://schemas.openxmlformats.org/officeDocument/2006/relationships/image" Target="../media/image164.png"/><Relationship Id="rId4" Type="http://schemas.openxmlformats.org/officeDocument/2006/relationships/image" Target="../media/image163.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4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0.xml"/><Relationship Id="rId1" Type="http://schemas.openxmlformats.org/officeDocument/2006/relationships/slideLayout" Target="../slideLayouts/slideLayout42.xml"/><Relationship Id="rId6" Type="http://schemas.openxmlformats.org/officeDocument/2006/relationships/image" Target="../media/image60.png"/><Relationship Id="rId5" Type="http://schemas.openxmlformats.org/officeDocument/2006/relationships/image" Target="../media/image172.jpeg"/><Relationship Id="rId4" Type="http://schemas.openxmlformats.org/officeDocument/2006/relationships/image" Target="../media/image171.jpeg"/></Relationships>
</file>

<file path=ppt/slides/_rels/slide5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51.xml"/><Relationship Id="rId1" Type="http://schemas.openxmlformats.org/officeDocument/2006/relationships/slideLayout" Target="../slideLayouts/slideLayout4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2.xml"/><Relationship Id="rId1" Type="http://schemas.openxmlformats.org/officeDocument/2006/relationships/slideLayout" Target="../slideLayouts/slideLayout60.xml"/><Relationship Id="rId4" Type="http://schemas.openxmlformats.org/officeDocument/2006/relationships/image" Target="../media/image175.png"/></Relationships>
</file>

<file path=ppt/slides/_rels/slide53.xml.rels><?xml version="1.0" encoding="UTF-8" standalone="yes"?>
<Relationships xmlns="http://schemas.openxmlformats.org/package/2006/relationships"><Relationship Id="rId3" Type="http://schemas.openxmlformats.org/officeDocument/2006/relationships/image" Target="../media/image176.jpeg"/><Relationship Id="rId7" Type="http://schemas.openxmlformats.org/officeDocument/2006/relationships/image" Target="../media/image178.jpeg"/><Relationship Id="rId2" Type="http://schemas.openxmlformats.org/officeDocument/2006/relationships/notesSlide" Target="../notesSlides/notesSlide53.xml"/><Relationship Id="rId1" Type="http://schemas.openxmlformats.org/officeDocument/2006/relationships/slideLayout" Target="../slideLayouts/slideLayout49.xml"/><Relationship Id="rId6" Type="http://schemas.openxmlformats.org/officeDocument/2006/relationships/image" Target="../media/image177.jpeg"/><Relationship Id="rId5" Type="http://schemas.openxmlformats.org/officeDocument/2006/relationships/image" Target="../media/image2.png"/><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54.xml"/><Relationship Id="rId1" Type="http://schemas.openxmlformats.org/officeDocument/2006/relationships/slideLayout" Target="../slideLayouts/slideLayout42.xml"/><Relationship Id="rId4" Type="http://schemas.openxmlformats.org/officeDocument/2006/relationships/image" Target="../media/image175.png"/></Relationships>
</file>

<file path=ppt/slides/_rels/slide5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5.xml"/><Relationship Id="rId1" Type="http://schemas.openxmlformats.org/officeDocument/2006/relationships/slideLayout" Target="../slideLayouts/slideLayout31.xml"/><Relationship Id="rId4" Type="http://schemas.openxmlformats.org/officeDocument/2006/relationships/image" Target="../media/image18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SCN030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22541" b="6634"/>
          <a:stretch/>
        </p:blipFill>
        <p:spPr bwMode="auto">
          <a:xfrm>
            <a:off x="-1"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ctrTitle"/>
          </p:nvPr>
        </p:nvSpPr>
        <p:spPr>
          <a:xfrm>
            <a:off x="685800" y="3759175"/>
            <a:ext cx="7772400" cy="1470025"/>
          </a:xfrm>
        </p:spPr>
        <p:txBody>
          <a:bodyPr/>
          <a:lstStyle/>
          <a:p>
            <a:r>
              <a:rPr lang="es-ES" dirty="0" err="1" smtClean="0"/>
              <a:t>Cities</a:t>
            </a:r>
            <a:r>
              <a:rPr lang="es-ES" dirty="0" smtClean="0"/>
              <a:t> </a:t>
            </a:r>
            <a:r>
              <a:rPr lang="es-ES" dirty="0" err="1" smtClean="0"/>
              <a:t>for</a:t>
            </a:r>
            <a:r>
              <a:rPr lang="es-ES" dirty="0" smtClean="0"/>
              <a:t> </a:t>
            </a:r>
            <a:r>
              <a:rPr lang="es-ES" dirty="0" err="1" smtClean="0"/>
              <a:t>women</a:t>
            </a:r>
            <a:r>
              <a:rPr lang="es-ES" dirty="0" smtClean="0"/>
              <a:t>, </a:t>
            </a:r>
            <a:r>
              <a:rPr lang="es-ES" dirty="0" err="1" smtClean="0"/>
              <a:t>cities</a:t>
            </a:r>
            <a:r>
              <a:rPr lang="es-ES" dirty="0" smtClean="0"/>
              <a:t> </a:t>
            </a:r>
            <a:r>
              <a:rPr lang="es-ES" dirty="0" err="1" smtClean="0"/>
              <a:t>for</a:t>
            </a:r>
            <a:r>
              <a:rPr lang="es-ES" dirty="0" smtClean="0"/>
              <a:t> </a:t>
            </a:r>
            <a:r>
              <a:rPr lang="es-ES" dirty="0" err="1" smtClean="0"/>
              <a:t>all</a:t>
            </a:r>
            <a:endParaRPr lang="es-ES" dirty="0"/>
          </a:p>
        </p:txBody>
      </p:sp>
      <p:sp>
        <p:nvSpPr>
          <p:cNvPr id="3" name="2 Subtítulo"/>
          <p:cNvSpPr>
            <a:spLocks noGrp="1"/>
          </p:cNvSpPr>
          <p:nvPr>
            <p:ph type="subTitle" idx="1"/>
          </p:nvPr>
        </p:nvSpPr>
        <p:spPr>
          <a:xfrm>
            <a:off x="0" y="5517232"/>
            <a:ext cx="9121439" cy="1340768"/>
          </a:xfrm>
          <a:solidFill>
            <a:schemeClr val="bg1"/>
          </a:solidFill>
        </p:spPr>
        <p:txBody>
          <a:bodyPr>
            <a:normAutofit/>
          </a:bodyPr>
          <a:lstStyle/>
          <a:p>
            <a:pPr algn="r"/>
            <a:r>
              <a:rPr lang="es-ES" sz="2400" dirty="0" smtClean="0">
                <a:solidFill>
                  <a:schemeClr val="tx1">
                    <a:lumMod val="65000"/>
                    <a:lumOff val="35000"/>
                  </a:schemeClr>
                </a:solidFill>
              </a:rPr>
              <a:t>Zaida </a:t>
            </a:r>
            <a:r>
              <a:rPr lang="es-ES" sz="2400" dirty="0" err="1" smtClean="0">
                <a:solidFill>
                  <a:schemeClr val="tx1">
                    <a:lumMod val="65000"/>
                    <a:lumOff val="35000"/>
                  </a:schemeClr>
                </a:solidFill>
              </a:rPr>
              <a:t>Muxí</a:t>
            </a:r>
            <a:r>
              <a:rPr lang="es-ES" sz="2400" dirty="0" smtClean="0">
                <a:solidFill>
                  <a:schemeClr val="tx1">
                    <a:lumMod val="65000"/>
                    <a:lumOff val="35000"/>
                  </a:schemeClr>
                </a:solidFill>
              </a:rPr>
              <a:t> Martínez, PhD in </a:t>
            </a:r>
            <a:r>
              <a:rPr lang="es-ES" sz="2400" dirty="0" err="1" smtClean="0">
                <a:solidFill>
                  <a:schemeClr val="tx1">
                    <a:lumMod val="65000"/>
                    <a:lumOff val="35000"/>
                  </a:schemeClr>
                </a:solidFill>
              </a:rPr>
              <a:t>architecture</a:t>
            </a:r>
            <a:endParaRPr lang="es-ES" sz="2400" dirty="0" smtClean="0">
              <a:solidFill>
                <a:schemeClr val="tx1">
                  <a:lumMod val="65000"/>
                  <a:lumOff val="35000"/>
                </a:schemeClr>
              </a:solidFill>
            </a:endParaRPr>
          </a:p>
          <a:p>
            <a:pPr algn="r"/>
            <a:r>
              <a:rPr lang="es-ES" sz="2400" dirty="0" smtClean="0">
                <a:solidFill>
                  <a:schemeClr val="tx1">
                    <a:lumMod val="65000"/>
                    <a:lumOff val="35000"/>
                  </a:schemeClr>
                </a:solidFill>
              </a:rPr>
              <a:t>Marta </a:t>
            </a:r>
            <a:r>
              <a:rPr lang="es-ES" sz="2400" dirty="0" err="1" smtClean="0">
                <a:solidFill>
                  <a:schemeClr val="tx1">
                    <a:lumMod val="65000"/>
                    <a:lumOff val="35000"/>
                  </a:schemeClr>
                </a:solidFill>
              </a:rPr>
              <a:t>Foneca</a:t>
            </a:r>
            <a:r>
              <a:rPr lang="es-ES" sz="2400" dirty="0" smtClean="0">
                <a:solidFill>
                  <a:schemeClr val="tx1">
                    <a:lumMod val="65000"/>
                    <a:lumOff val="35000"/>
                  </a:schemeClr>
                </a:solidFill>
              </a:rPr>
              <a:t>, </a:t>
            </a:r>
            <a:r>
              <a:rPr lang="es-ES" sz="2400" dirty="0" err="1" smtClean="0">
                <a:solidFill>
                  <a:schemeClr val="tx1">
                    <a:lumMod val="65000"/>
                    <a:lumOff val="35000"/>
                  </a:schemeClr>
                </a:solidFill>
              </a:rPr>
              <a:t>architect</a:t>
            </a:r>
            <a:endParaRPr lang="es-ES" sz="2400" dirty="0" smtClean="0">
              <a:solidFill>
                <a:schemeClr val="tx1">
                  <a:lumMod val="65000"/>
                  <a:lumOff val="35000"/>
                </a:schemeClr>
              </a:solidFill>
            </a:endParaRPr>
          </a:p>
          <a:p>
            <a:pPr algn="r"/>
            <a:r>
              <a:rPr lang="es-ES" sz="2400" dirty="0" smtClean="0">
                <a:solidFill>
                  <a:schemeClr val="tx1">
                    <a:lumMod val="65000"/>
                    <a:lumOff val="35000"/>
                  </a:schemeClr>
                </a:solidFill>
              </a:rPr>
              <a:t>colectivopunto6@gmail.com</a:t>
            </a:r>
            <a:endParaRPr lang="es-ES" sz="2400" dirty="0">
              <a:solidFill>
                <a:schemeClr val="tx1">
                  <a:lumMod val="65000"/>
                  <a:lumOff val="35000"/>
                </a:schemeClr>
              </a:solidFill>
            </a:endParaRPr>
          </a:p>
        </p:txBody>
      </p:sp>
      <p:pic>
        <p:nvPicPr>
          <p:cNvPr id="4"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107504" y="5517232"/>
            <a:ext cx="334803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4 CuadroTexto"/>
          <p:cNvSpPr txBox="1"/>
          <p:nvPr/>
        </p:nvSpPr>
        <p:spPr>
          <a:xfrm>
            <a:off x="-32" y="6303117"/>
            <a:ext cx="3866379" cy="461665"/>
          </a:xfrm>
          <a:prstGeom prst="rect">
            <a:avLst/>
          </a:prstGeom>
          <a:noFill/>
        </p:spPr>
        <p:txBody>
          <a:bodyPr wrap="none" rtlCol="0">
            <a:spAutoFit/>
          </a:bodyPr>
          <a:lstStyle/>
          <a:p>
            <a:r>
              <a:rPr lang="es-ES" sz="2400" dirty="0" smtClean="0">
                <a:solidFill>
                  <a:schemeClr val="tx1">
                    <a:lumMod val="65000"/>
                    <a:lumOff val="35000"/>
                  </a:schemeClr>
                </a:solidFill>
              </a:rPr>
              <a:t>http://punt6.wordpress.com/</a:t>
            </a:r>
            <a:endParaRPr lang="es-ES" sz="2400" dirty="0">
              <a:solidFill>
                <a:schemeClr val="tx1">
                  <a:lumMod val="65000"/>
                  <a:lumOff val="35000"/>
                </a:schemeClr>
              </a:solidFill>
            </a:endParaRPr>
          </a:p>
        </p:txBody>
      </p:sp>
    </p:spTree>
    <p:extLst>
      <p:ext uri="{BB962C8B-B14F-4D97-AF65-F5344CB8AC3E}">
        <p14:creationId xmlns:p14="http://schemas.microsoft.com/office/powerpoint/2010/main" val="28405051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7" name="Picture 1033" descr="Abitare 432 11"/>
          <p:cNvPicPr>
            <a:picLocks noChangeAspect="1" noChangeArrowheads="1"/>
          </p:cNvPicPr>
          <p:nvPr/>
        </p:nvPicPr>
        <p:blipFill>
          <a:blip r:embed="rId3" cstate="email">
            <a:extLst>
              <a:ext uri="{28A0092B-C50C-407E-A947-70E740481C1C}">
                <a14:useLocalDpi xmlns:a14="http://schemas.microsoft.com/office/drawing/2010/main"/>
              </a:ext>
            </a:extLst>
          </a:blip>
          <a:srcRect l="1610" t="26868" r="3453" b="8939"/>
          <a:stretch>
            <a:fillRect/>
          </a:stretch>
        </p:blipFill>
        <p:spPr bwMode="auto">
          <a:xfrm>
            <a:off x="5580063" y="3357563"/>
            <a:ext cx="3563937" cy="3213100"/>
          </a:xfrm>
          <a:prstGeom prst="rect">
            <a:avLst/>
          </a:prstGeom>
          <a:noFill/>
          <a:extLst>
            <a:ext uri="{909E8E84-426E-40DD-AFC4-6F175D3DCCD1}">
              <a14:hiddenFill xmlns:a14="http://schemas.microsoft.com/office/drawing/2010/main">
                <a:solidFill>
                  <a:srgbClr val="FFFFFF"/>
                </a:solidFill>
              </a14:hiddenFill>
            </a:ext>
          </a:extLst>
        </p:spPr>
      </p:pic>
      <p:pic>
        <p:nvPicPr>
          <p:cNvPr id="68610" name="Picture 1026" descr="supermama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76400" y="0"/>
            <a:ext cx="7467600" cy="3368675"/>
          </a:xfrm>
          <a:prstGeom prst="rect">
            <a:avLst/>
          </a:prstGeom>
          <a:noFill/>
          <a:extLst>
            <a:ext uri="{909E8E84-426E-40DD-AFC4-6F175D3DCCD1}">
              <a14:hiddenFill xmlns:a14="http://schemas.microsoft.com/office/drawing/2010/main">
                <a:solidFill>
                  <a:srgbClr val="FFFFFF"/>
                </a:solidFill>
              </a14:hiddenFill>
            </a:ext>
          </a:extLst>
        </p:spPr>
      </p:pic>
      <p:pic>
        <p:nvPicPr>
          <p:cNvPr id="68615" name="Picture 1031" descr="whirpool empotrabes 200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2384425" cy="3357563"/>
          </a:xfrm>
          <a:prstGeom prst="rect">
            <a:avLst/>
          </a:prstGeom>
          <a:noFill/>
          <a:extLst>
            <a:ext uri="{909E8E84-426E-40DD-AFC4-6F175D3DCCD1}">
              <a14:hiddenFill xmlns:a14="http://schemas.microsoft.com/office/drawing/2010/main">
                <a:solidFill>
                  <a:srgbClr val="FFFFFF"/>
                </a:solidFill>
              </a14:hiddenFill>
            </a:ext>
          </a:extLst>
        </p:spPr>
      </p:pic>
      <p:grpSp>
        <p:nvGrpSpPr>
          <p:cNvPr id="68612" name="Group 1028"/>
          <p:cNvGrpSpPr>
            <a:grpSpLocks/>
          </p:cNvGrpSpPr>
          <p:nvPr/>
        </p:nvGrpSpPr>
        <p:grpSpPr bwMode="auto">
          <a:xfrm>
            <a:off x="0" y="3352800"/>
            <a:ext cx="5508625" cy="3244850"/>
            <a:chOff x="1610" y="2387"/>
            <a:chExt cx="2676" cy="1587"/>
          </a:xfrm>
        </p:grpSpPr>
        <p:pic>
          <p:nvPicPr>
            <p:cNvPr id="68613" name="Picture 1029" descr="Abitare 432 oct 03 4"/>
            <p:cNvPicPr>
              <a:picLocks noChangeAspect="1" noChangeArrowheads="1"/>
            </p:cNvPicPr>
            <p:nvPr/>
          </p:nvPicPr>
          <p:blipFill>
            <a:blip r:embed="rId6" cstate="email">
              <a:extLst>
                <a:ext uri="{28A0092B-C50C-407E-A947-70E740481C1C}">
                  <a14:useLocalDpi xmlns:a14="http://schemas.microsoft.com/office/drawing/2010/main"/>
                </a:ext>
              </a:extLst>
            </a:blip>
            <a:srcRect t="5266" b="2893"/>
            <a:stretch>
              <a:fillRect/>
            </a:stretch>
          </p:blipFill>
          <p:spPr bwMode="auto">
            <a:xfrm>
              <a:off x="1610" y="2387"/>
              <a:ext cx="1423" cy="1587"/>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1030" descr="Abitare 432 oct 03 5"/>
            <p:cNvPicPr>
              <a:picLocks noChangeAspect="1" noChangeArrowheads="1"/>
            </p:cNvPicPr>
            <p:nvPr/>
          </p:nvPicPr>
          <p:blipFill>
            <a:blip r:embed="rId7" cstate="email">
              <a:extLst>
                <a:ext uri="{28A0092B-C50C-407E-A947-70E740481C1C}">
                  <a14:useLocalDpi xmlns:a14="http://schemas.microsoft.com/office/drawing/2010/main"/>
                </a:ext>
              </a:extLst>
            </a:blip>
            <a:srcRect t="2893" b="5266"/>
            <a:stretch>
              <a:fillRect/>
            </a:stretch>
          </p:blipFill>
          <p:spPr bwMode="auto">
            <a:xfrm>
              <a:off x="2863" y="2387"/>
              <a:ext cx="1423" cy="1587"/>
            </a:xfrm>
            <a:prstGeom prst="rect">
              <a:avLst/>
            </a:prstGeom>
            <a:noFill/>
            <a:extLst>
              <a:ext uri="{909E8E84-426E-40DD-AFC4-6F175D3DCCD1}">
                <a14:hiddenFill xmlns:a14="http://schemas.microsoft.com/office/drawing/2010/main">
                  <a:solidFill>
                    <a:srgbClr val="FFFFFF"/>
                  </a:solidFill>
                </a14:hiddenFill>
              </a:ext>
            </a:extLst>
          </p:spPr>
        </p:pic>
      </p:grpSp>
      <p:sp>
        <p:nvSpPr>
          <p:cNvPr id="68618" name="Text Box 1034"/>
          <p:cNvSpPr txBox="1">
            <a:spLocks noChangeArrowheads="1"/>
          </p:cNvSpPr>
          <p:nvPr/>
        </p:nvSpPr>
        <p:spPr bwMode="auto">
          <a:xfrm>
            <a:off x="0" y="6305947"/>
            <a:ext cx="39036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 altLang="es-ES" sz="3200" b="0" dirty="0">
                <a:solidFill>
                  <a:schemeClr val="tx1">
                    <a:lumMod val="65000"/>
                    <a:lumOff val="35000"/>
                  </a:schemeClr>
                </a:solidFill>
                <a:latin typeface="Arial Black" pitchFamily="34" charset="0"/>
              </a:rPr>
              <a:t> N O W A D A Y S</a:t>
            </a:r>
          </a:p>
        </p:txBody>
      </p:sp>
      <p:grpSp>
        <p:nvGrpSpPr>
          <p:cNvPr id="10" name="9 Grupo"/>
          <p:cNvGrpSpPr/>
          <p:nvPr/>
        </p:nvGrpSpPr>
        <p:grpSpPr>
          <a:xfrm>
            <a:off x="611560" y="241484"/>
            <a:ext cx="9361040" cy="523220"/>
            <a:chOff x="251520" y="241484"/>
            <a:chExt cx="9361040" cy="523220"/>
          </a:xfrm>
        </p:grpSpPr>
        <p:sp>
          <p:nvSpPr>
            <p:cNvPr id="11" name="10 Rectángulo redondeado"/>
            <p:cNvSpPr/>
            <p:nvPr/>
          </p:nvSpPr>
          <p:spPr>
            <a:xfrm>
              <a:off x="251520" y="241484"/>
              <a:ext cx="9361040" cy="523220"/>
            </a:xfrm>
            <a:prstGeom prst="roundRect">
              <a:avLst/>
            </a:prstGeom>
            <a:solidFill>
              <a:srgbClr val="CCC1DA">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2" name="11 Rectángulo"/>
            <p:cNvSpPr/>
            <p:nvPr/>
          </p:nvSpPr>
          <p:spPr>
            <a:xfrm>
              <a:off x="328116" y="241484"/>
              <a:ext cx="9062262" cy="461665"/>
            </a:xfrm>
            <a:prstGeom prst="rect">
              <a:avLst/>
            </a:prstGeom>
          </p:spPr>
          <p:txBody>
            <a:bodyPr wrap="square">
              <a:spAutoFit/>
            </a:bodyPr>
            <a:lstStyle/>
            <a:p>
              <a:pPr marL="536575" lvl="1" indent="-536575"/>
              <a:r>
                <a:rPr lang="es-ES" sz="2400" dirty="0" err="1" smtClean="0"/>
                <a:t>How</a:t>
              </a:r>
              <a:r>
                <a:rPr lang="es-ES" sz="2400" dirty="0" smtClean="0"/>
                <a:t> </a:t>
              </a:r>
              <a:r>
                <a:rPr lang="es-ES" sz="2400" dirty="0" err="1" smtClean="0"/>
                <a:t>is</a:t>
              </a:r>
              <a:r>
                <a:rPr lang="es-ES" sz="2400" dirty="0" smtClean="0"/>
                <a:t> </a:t>
              </a:r>
              <a:r>
                <a:rPr lang="es-ES" sz="2400" dirty="0" err="1" smtClean="0"/>
                <a:t>the</a:t>
              </a:r>
              <a:r>
                <a:rPr lang="es-ES" sz="2400" dirty="0" smtClean="0"/>
                <a:t> </a:t>
              </a:r>
              <a:r>
                <a:rPr lang="es-ES" sz="2400" dirty="0" err="1" smtClean="0"/>
                <a:t>gendered</a:t>
              </a:r>
              <a:r>
                <a:rPr lang="es-ES" sz="2400" dirty="0" smtClean="0"/>
                <a:t> </a:t>
              </a:r>
              <a:r>
                <a:rPr lang="es-ES" sz="2400" dirty="0" err="1" smtClean="0"/>
                <a:t>profession</a:t>
              </a:r>
              <a:r>
                <a:rPr lang="es-ES" sz="2400" dirty="0" smtClean="0"/>
                <a:t> in </a:t>
              </a:r>
              <a:r>
                <a:rPr lang="es-ES" sz="2400" dirty="0" err="1" smtClean="0"/>
                <a:t>architecture</a:t>
              </a:r>
              <a:r>
                <a:rPr lang="es-ES" sz="2400" dirty="0" smtClean="0"/>
                <a:t> and </a:t>
              </a:r>
              <a:r>
                <a:rPr lang="es-ES" sz="2400" dirty="0" err="1" smtClean="0"/>
                <a:t>planning</a:t>
              </a:r>
              <a:r>
                <a:rPr lang="es-ES" sz="2400" dirty="0" smtClean="0"/>
                <a:t> </a:t>
              </a:r>
              <a:r>
                <a:rPr lang="es-ES" sz="2400" dirty="0" err="1" smtClean="0"/>
                <a:t>built</a:t>
              </a:r>
              <a:r>
                <a:rPr lang="es-ES" sz="2400" dirty="0" smtClean="0"/>
                <a:t>?  </a:t>
              </a:r>
            </a:p>
          </p:txBody>
        </p:sp>
      </p:grpSp>
    </p:spTree>
    <p:extLst>
      <p:ext uri="{BB962C8B-B14F-4D97-AF65-F5344CB8AC3E}">
        <p14:creationId xmlns:p14="http://schemas.microsoft.com/office/powerpoint/2010/main" val="9258736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2647950" y="4509119"/>
            <a:ext cx="6156176" cy="1826121"/>
          </a:xfrm>
        </p:spPr>
        <p:txBody>
          <a:bodyPr/>
          <a:lstStyle/>
          <a:p>
            <a:pPr algn="l"/>
            <a:r>
              <a:rPr lang="es-ES" altLang="es-ES" sz="2000" dirty="0" err="1">
                <a:solidFill>
                  <a:schemeClr val="tx1">
                    <a:lumMod val="65000"/>
                    <a:lumOff val="35000"/>
                  </a:schemeClr>
                </a:solidFill>
                <a:latin typeface="Arial" pitchFamily="34" charset="0"/>
              </a:rPr>
              <a:t>How</a:t>
            </a:r>
            <a:r>
              <a:rPr lang="es-ES" altLang="es-ES" sz="2000" dirty="0">
                <a:solidFill>
                  <a:schemeClr val="tx1">
                    <a:lumMod val="65000"/>
                    <a:lumOff val="35000"/>
                  </a:schemeClr>
                </a:solidFill>
                <a:latin typeface="Arial" pitchFamily="34" charset="0"/>
              </a:rPr>
              <a:t> are </a:t>
            </a:r>
            <a:r>
              <a:rPr lang="es-ES" altLang="es-ES" sz="2000" dirty="0" err="1">
                <a:solidFill>
                  <a:schemeClr val="tx1">
                    <a:lumMod val="65000"/>
                    <a:lumOff val="35000"/>
                  </a:schemeClr>
                </a:solidFill>
                <a:latin typeface="Arial" pitchFamily="34" charset="0"/>
              </a:rPr>
              <a:t>men</a:t>
            </a:r>
            <a:r>
              <a:rPr lang="es-ES" altLang="es-ES" sz="2000" dirty="0">
                <a:solidFill>
                  <a:schemeClr val="tx1">
                    <a:lumMod val="65000"/>
                    <a:lumOff val="35000"/>
                  </a:schemeClr>
                </a:solidFill>
                <a:latin typeface="Arial" pitchFamily="34" charset="0"/>
              </a:rPr>
              <a:t> and </a:t>
            </a:r>
            <a:r>
              <a:rPr lang="es-ES" altLang="es-ES" sz="2000" dirty="0" err="1">
                <a:solidFill>
                  <a:schemeClr val="tx1">
                    <a:lumMod val="65000"/>
                    <a:lumOff val="35000"/>
                  </a:schemeClr>
                </a:solidFill>
                <a:latin typeface="Arial" pitchFamily="34" charset="0"/>
              </a:rPr>
              <a:t>women</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represented</a:t>
            </a:r>
            <a:r>
              <a:rPr lang="es-ES" altLang="es-ES" sz="2000" dirty="0">
                <a:solidFill>
                  <a:schemeClr val="tx1">
                    <a:lumMod val="65000"/>
                    <a:lumOff val="35000"/>
                  </a:schemeClr>
                </a:solidFill>
                <a:latin typeface="Arial" pitchFamily="34" charset="0"/>
              </a:rPr>
              <a:t> in </a:t>
            </a:r>
            <a:r>
              <a:rPr lang="es-ES" altLang="es-ES" sz="2000" dirty="0" err="1">
                <a:solidFill>
                  <a:schemeClr val="tx1">
                    <a:lumMod val="65000"/>
                    <a:lumOff val="35000"/>
                  </a:schemeClr>
                </a:solidFill>
                <a:latin typeface="Arial" pitchFamily="34" charset="0"/>
              </a:rPr>
              <a:t>architectural</a:t>
            </a:r>
            <a:r>
              <a:rPr lang="es-ES" altLang="es-ES" sz="2000" dirty="0">
                <a:solidFill>
                  <a:schemeClr val="tx1">
                    <a:lumMod val="65000"/>
                    <a:lumOff val="35000"/>
                  </a:schemeClr>
                </a:solidFill>
                <a:latin typeface="Arial" pitchFamily="34" charset="0"/>
              </a:rPr>
              <a:t> magazines?</a:t>
            </a:r>
            <a:br>
              <a:rPr lang="es-ES" altLang="es-ES" sz="2000" dirty="0">
                <a:solidFill>
                  <a:schemeClr val="tx1">
                    <a:lumMod val="65000"/>
                    <a:lumOff val="35000"/>
                  </a:schemeClr>
                </a:solidFill>
                <a:latin typeface="Arial" pitchFamily="34" charset="0"/>
              </a:rPr>
            </a:br>
            <a:r>
              <a:rPr lang="es-ES" altLang="es-ES" sz="2000" dirty="0" err="1">
                <a:solidFill>
                  <a:schemeClr val="tx1">
                    <a:lumMod val="65000"/>
                    <a:lumOff val="35000"/>
                  </a:schemeClr>
                </a:solidFill>
                <a:latin typeface="Arial" pitchFamily="34" charset="0"/>
              </a:rPr>
              <a:t>Men</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give</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security</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on</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work</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responsabilities</a:t>
            </a:r>
            <a:r>
              <a:rPr lang="es-ES" altLang="es-ES" sz="2000" dirty="0">
                <a:solidFill>
                  <a:schemeClr val="tx1">
                    <a:lumMod val="65000"/>
                    <a:lumOff val="35000"/>
                  </a:schemeClr>
                </a:solidFill>
                <a:latin typeface="Arial" pitchFamily="34" charset="0"/>
              </a:rPr>
              <a:t/>
            </a:r>
            <a:br>
              <a:rPr lang="es-ES" altLang="es-ES" sz="2000" dirty="0">
                <a:solidFill>
                  <a:schemeClr val="tx1">
                    <a:lumMod val="65000"/>
                    <a:lumOff val="35000"/>
                  </a:schemeClr>
                </a:solidFill>
                <a:latin typeface="Arial" pitchFamily="34" charset="0"/>
              </a:rPr>
            </a:br>
            <a:r>
              <a:rPr lang="es-ES" altLang="es-ES" sz="2000" dirty="0" err="1">
                <a:solidFill>
                  <a:schemeClr val="tx1">
                    <a:lumMod val="65000"/>
                    <a:lumOff val="35000"/>
                  </a:schemeClr>
                </a:solidFill>
                <a:latin typeface="Arial" pitchFamily="34" charset="0"/>
              </a:rPr>
              <a:t>Women</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give</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security</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looking</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after</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the</a:t>
            </a:r>
            <a:r>
              <a:rPr lang="es-ES" altLang="es-ES" sz="2000" dirty="0">
                <a:solidFill>
                  <a:schemeClr val="tx1">
                    <a:lumMod val="65000"/>
                    <a:lumOff val="35000"/>
                  </a:schemeClr>
                </a:solidFill>
                <a:latin typeface="Arial" pitchFamily="34" charset="0"/>
              </a:rPr>
              <a:t> </a:t>
            </a:r>
            <a:r>
              <a:rPr lang="es-ES" altLang="es-ES" sz="2000" dirty="0" err="1">
                <a:solidFill>
                  <a:schemeClr val="tx1">
                    <a:lumMod val="65000"/>
                    <a:lumOff val="35000"/>
                  </a:schemeClr>
                </a:solidFill>
                <a:latin typeface="Arial" pitchFamily="34" charset="0"/>
              </a:rPr>
              <a:t>children</a:t>
            </a:r>
            <a:endParaRPr lang="es-ES" altLang="es-ES" sz="2000" dirty="0">
              <a:solidFill>
                <a:schemeClr val="tx1">
                  <a:lumMod val="65000"/>
                  <a:lumOff val="35000"/>
                </a:schemeClr>
              </a:solidFill>
              <a:latin typeface="Arial" pitchFamily="34" charset="0"/>
            </a:endParaRPr>
          </a:p>
        </p:txBody>
      </p:sp>
      <p:sp>
        <p:nvSpPr>
          <p:cNvPr id="208899" name="Rectangle 3"/>
          <p:cNvSpPr>
            <a:spLocks noGrp="1" noChangeArrowheads="1"/>
          </p:cNvSpPr>
          <p:nvPr>
            <p:ph type="body" idx="1"/>
          </p:nvPr>
        </p:nvSpPr>
        <p:spPr>
          <a:xfrm>
            <a:off x="2771775" y="6324600"/>
            <a:ext cx="6372225" cy="609600"/>
          </a:xfrm>
        </p:spPr>
        <p:txBody>
          <a:bodyPr/>
          <a:lstStyle/>
          <a:p>
            <a:pPr algn="r">
              <a:lnSpc>
                <a:spcPct val="90000"/>
              </a:lnSpc>
            </a:pPr>
            <a:r>
              <a:rPr lang="es-ES" altLang="es-ES" sz="1800" dirty="0" err="1">
                <a:solidFill>
                  <a:schemeClr val="tx1">
                    <a:lumMod val="65000"/>
                    <a:lumOff val="35000"/>
                  </a:schemeClr>
                </a:solidFill>
                <a:latin typeface="Arial" pitchFamily="34" charset="0"/>
              </a:rPr>
              <a:t>Architectural</a:t>
            </a:r>
            <a:r>
              <a:rPr lang="es-ES" altLang="es-ES" sz="1800" dirty="0">
                <a:solidFill>
                  <a:schemeClr val="tx1">
                    <a:lumMod val="65000"/>
                    <a:lumOff val="35000"/>
                  </a:schemeClr>
                </a:solidFill>
                <a:latin typeface="Arial" pitchFamily="34" charset="0"/>
              </a:rPr>
              <a:t> Record </a:t>
            </a:r>
            <a:r>
              <a:rPr lang="es-ES" altLang="es-ES" sz="1800" dirty="0" err="1">
                <a:solidFill>
                  <a:schemeClr val="tx1">
                    <a:lumMod val="65000"/>
                    <a:lumOff val="35000"/>
                  </a:schemeClr>
                </a:solidFill>
                <a:latin typeface="Arial" pitchFamily="34" charset="0"/>
              </a:rPr>
              <a:t>October</a:t>
            </a:r>
            <a:r>
              <a:rPr lang="es-ES" altLang="es-ES" sz="1800" dirty="0">
                <a:solidFill>
                  <a:schemeClr val="tx1">
                    <a:lumMod val="65000"/>
                    <a:lumOff val="35000"/>
                  </a:schemeClr>
                </a:solidFill>
                <a:latin typeface="Arial" pitchFamily="34" charset="0"/>
              </a:rPr>
              <a:t> 2003 / </a:t>
            </a:r>
            <a:r>
              <a:rPr lang="es-ES" altLang="es-ES" sz="1800" dirty="0" err="1">
                <a:solidFill>
                  <a:schemeClr val="tx1">
                    <a:lumMod val="65000"/>
                    <a:lumOff val="35000"/>
                  </a:schemeClr>
                </a:solidFill>
                <a:latin typeface="Arial" pitchFamily="34" charset="0"/>
              </a:rPr>
              <a:t>L</a:t>
            </a:r>
            <a:r>
              <a:rPr lang="es-ES" altLang="es-ES" sz="1800" dirty="0" err="1">
                <a:solidFill>
                  <a:schemeClr val="tx1">
                    <a:lumMod val="65000"/>
                    <a:lumOff val="35000"/>
                  </a:schemeClr>
                </a:solidFill>
                <a:latin typeface="Times New Roman"/>
              </a:rPr>
              <a:t>’</a:t>
            </a:r>
            <a:r>
              <a:rPr lang="es-ES" altLang="es-ES" sz="1800" dirty="0" err="1">
                <a:solidFill>
                  <a:schemeClr val="tx1">
                    <a:lumMod val="65000"/>
                    <a:lumOff val="35000"/>
                  </a:schemeClr>
                </a:solidFill>
                <a:latin typeface="Arial" pitchFamily="34" charset="0"/>
              </a:rPr>
              <a:t>Arca</a:t>
            </a:r>
            <a:r>
              <a:rPr lang="es-ES" altLang="es-ES" sz="1800" dirty="0">
                <a:solidFill>
                  <a:schemeClr val="tx1">
                    <a:lumMod val="65000"/>
                    <a:lumOff val="35000"/>
                  </a:schemeClr>
                </a:solidFill>
                <a:latin typeface="Arial" pitchFamily="34" charset="0"/>
              </a:rPr>
              <a:t> n</a:t>
            </a:r>
            <a:r>
              <a:rPr lang="es-ES" altLang="es-ES" sz="1800" dirty="0">
                <a:solidFill>
                  <a:schemeClr val="tx1">
                    <a:lumMod val="65000"/>
                    <a:lumOff val="35000"/>
                  </a:schemeClr>
                </a:solidFill>
                <a:latin typeface="Times New Roman"/>
              </a:rPr>
              <a:t>º</a:t>
            </a:r>
            <a:r>
              <a:rPr lang="es-ES" altLang="es-ES" sz="1800" dirty="0">
                <a:solidFill>
                  <a:schemeClr val="tx1">
                    <a:lumMod val="65000"/>
                    <a:lumOff val="35000"/>
                  </a:schemeClr>
                </a:solidFill>
                <a:latin typeface="Arial" pitchFamily="34" charset="0"/>
              </a:rPr>
              <a:t> 185 2003/ </a:t>
            </a:r>
            <a:r>
              <a:rPr lang="es-ES" altLang="es-ES" sz="1800" dirty="0" err="1">
                <a:solidFill>
                  <a:schemeClr val="tx1">
                    <a:lumMod val="65000"/>
                    <a:lumOff val="35000"/>
                  </a:schemeClr>
                </a:solidFill>
                <a:latin typeface="Arial" pitchFamily="34" charset="0"/>
              </a:rPr>
              <a:t>Casabella</a:t>
            </a:r>
            <a:r>
              <a:rPr lang="es-ES" altLang="es-ES" sz="1800" dirty="0">
                <a:solidFill>
                  <a:schemeClr val="tx1">
                    <a:lumMod val="65000"/>
                    <a:lumOff val="35000"/>
                  </a:schemeClr>
                </a:solidFill>
                <a:latin typeface="Arial" pitchFamily="34" charset="0"/>
              </a:rPr>
              <a:t> n</a:t>
            </a:r>
            <a:r>
              <a:rPr lang="es-ES" altLang="es-ES" sz="1800" dirty="0">
                <a:solidFill>
                  <a:schemeClr val="tx1">
                    <a:lumMod val="65000"/>
                    <a:lumOff val="35000"/>
                  </a:schemeClr>
                </a:solidFill>
                <a:latin typeface="Times New Roman"/>
              </a:rPr>
              <a:t>º</a:t>
            </a:r>
            <a:r>
              <a:rPr lang="es-ES" altLang="es-ES" sz="1800" dirty="0">
                <a:solidFill>
                  <a:schemeClr val="tx1">
                    <a:lumMod val="65000"/>
                    <a:lumOff val="35000"/>
                  </a:schemeClr>
                </a:solidFill>
                <a:latin typeface="Arial" pitchFamily="34" charset="0"/>
              </a:rPr>
              <a:t> 714 2003 </a:t>
            </a:r>
          </a:p>
        </p:txBody>
      </p:sp>
      <p:pic>
        <p:nvPicPr>
          <p:cNvPr id="208900" name="Picture 4" descr="Arch Record oct 03 "/>
          <p:cNvPicPr>
            <a:picLocks noChangeAspect="1" noChangeArrowheads="1"/>
          </p:cNvPicPr>
          <p:nvPr/>
        </p:nvPicPr>
        <p:blipFill>
          <a:blip r:embed="rId3" cstate="email">
            <a:extLst>
              <a:ext uri="{28A0092B-C50C-407E-A947-70E740481C1C}">
                <a14:useLocalDpi xmlns:a14="http://schemas.microsoft.com/office/drawing/2010/main"/>
              </a:ext>
            </a:extLst>
          </a:blip>
          <a:srcRect l="16425" t="2095" r="10413" b="2959"/>
          <a:stretch>
            <a:fillRect/>
          </a:stretch>
        </p:blipFill>
        <p:spPr bwMode="auto">
          <a:xfrm>
            <a:off x="0" y="0"/>
            <a:ext cx="4067175" cy="3959225"/>
          </a:xfrm>
          <a:prstGeom prst="rect">
            <a:avLst/>
          </a:prstGeom>
          <a:noFill/>
          <a:extLst>
            <a:ext uri="{909E8E84-426E-40DD-AFC4-6F175D3DCCD1}">
              <a14:hiddenFill xmlns:a14="http://schemas.microsoft.com/office/drawing/2010/main">
                <a:solidFill>
                  <a:srgbClr val="FFFFFF"/>
                </a:solidFill>
              </a14:hiddenFill>
            </a:ext>
          </a:extLst>
        </p:spPr>
      </p:pic>
      <p:pic>
        <p:nvPicPr>
          <p:cNvPr id="208901" name="Picture 5" descr="A Record oct 2003 2"/>
          <p:cNvPicPr>
            <a:picLocks noChangeAspect="1" noChangeArrowheads="1"/>
          </p:cNvPicPr>
          <p:nvPr/>
        </p:nvPicPr>
        <p:blipFill>
          <a:blip r:embed="rId4" cstate="email">
            <a:extLst>
              <a:ext uri="{28A0092B-C50C-407E-A947-70E740481C1C}">
                <a14:useLocalDpi xmlns:a14="http://schemas.microsoft.com/office/drawing/2010/main"/>
              </a:ext>
            </a:extLst>
          </a:blip>
          <a:srcRect l="2097" t="6288" b="4094"/>
          <a:stretch>
            <a:fillRect/>
          </a:stretch>
        </p:blipFill>
        <p:spPr bwMode="auto">
          <a:xfrm>
            <a:off x="3221403" y="692696"/>
            <a:ext cx="3223424" cy="3934800"/>
          </a:xfrm>
          <a:prstGeom prst="rect">
            <a:avLst/>
          </a:prstGeom>
          <a:noFill/>
          <a:extLst>
            <a:ext uri="{909E8E84-426E-40DD-AFC4-6F175D3DCCD1}">
              <a14:hiddenFill xmlns:a14="http://schemas.microsoft.com/office/drawing/2010/main">
                <a:solidFill>
                  <a:srgbClr val="FFFFFF"/>
                </a:solidFill>
              </a14:hiddenFill>
            </a:ext>
          </a:extLst>
        </p:spPr>
      </p:pic>
      <p:pic>
        <p:nvPicPr>
          <p:cNvPr id="208904" name="Picture 8" descr="L'arca 185 1"/>
          <p:cNvPicPr>
            <a:picLocks noChangeAspect="1" noChangeArrowheads="1"/>
          </p:cNvPicPr>
          <p:nvPr/>
        </p:nvPicPr>
        <p:blipFill>
          <a:blip r:embed="rId5" cstate="email">
            <a:extLst>
              <a:ext uri="{28A0092B-C50C-407E-A947-70E740481C1C}">
                <a14:useLocalDpi xmlns:a14="http://schemas.microsoft.com/office/drawing/2010/main"/>
              </a:ext>
            </a:extLst>
          </a:blip>
          <a:srcRect l="6288"/>
          <a:stretch>
            <a:fillRect/>
          </a:stretch>
        </p:blipFill>
        <p:spPr bwMode="auto">
          <a:xfrm>
            <a:off x="6415088" y="692696"/>
            <a:ext cx="2765425" cy="3933825"/>
          </a:xfrm>
          <a:prstGeom prst="rect">
            <a:avLst/>
          </a:prstGeom>
          <a:noFill/>
          <a:extLst>
            <a:ext uri="{909E8E84-426E-40DD-AFC4-6F175D3DCCD1}">
              <a14:hiddenFill xmlns:a14="http://schemas.microsoft.com/office/drawing/2010/main">
                <a:solidFill>
                  <a:srgbClr val="FFFFFF"/>
                </a:solidFill>
              </a14:hiddenFill>
            </a:ext>
          </a:extLst>
        </p:spPr>
      </p:pic>
      <p:pic>
        <p:nvPicPr>
          <p:cNvPr id="208907" name="Picture 11" descr="PICT0019"/>
          <p:cNvPicPr>
            <a:picLocks noChangeAspect="1" noChangeArrowheads="1"/>
          </p:cNvPicPr>
          <p:nvPr/>
        </p:nvPicPr>
        <p:blipFill>
          <a:blip r:embed="rId6" cstate="email">
            <a:extLst>
              <a:ext uri="{28A0092B-C50C-407E-A947-70E740481C1C}">
                <a14:useLocalDpi xmlns:a14="http://schemas.microsoft.com/office/drawing/2010/main"/>
              </a:ext>
            </a:extLst>
          </a:blip>
          <a:srcRect t="6250" b="6863"/>
          <a:stretch>
            <a:fillRect/>
          </a:stretch>
        </p:blipFill>
        <p:spPr bwMode="auto">
          <a:xfrm>
            <a:off x="0" y="3789363"/>
            <a:ext cx="2647950" cy="3068637"/>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redondeado"/>
          <p:cNvSpPr/>
          <p:nvPr/>
        </p:nvSpPr>
        <p:spPr>
          <a:xfrm>
            <a:off x="4139952" y="116632"/>
            <a:ext cx="5472608" cy="648072"/>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grpSp>
        <p:nvGrpSpPr>
          <p:cNvPr id="11" name="10 Grupo"/>
          <p:cNvGrpSpPr/>
          <p:nvPr/>
        </p:nvGrpSpPr>
        <p:grpSpPr>
          <a:xfrm>
            <a:off x="611560" y="241484"/>
            <a:ext cx="9361040" cy="523220"/>
            <a:chOff x="251520" y="241484"/>
            <a:chExt cx="9361040" cy="523220"/>
          </a:xfrm>
        </p:grpSpPr>
        <p:sp>
          <p:nvSpPr>
            <p:cNvPr id="12" name="11 Rectángulo redondeado"/>
            <p:cNvSpPr/>
            <p:nvPr/>
          </p:nvSpPr>
          <p:spPr>
            <a:xfrm>
              <a:off x="251520" y="241484"/>
              <a:ext cx="9361040" cy="523220"/>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3" name="12 Rectángulo"/>
            <p:cNvSpPr/>
            <p:nvPr/>
          </p:nvSpPr>
          <p:spPr>
            <a:xfrm>
              <a:off x="328116" y="241484"/>
              <a:ext cx="9062262" cy="461665"/>
            </a:xfrm>
            <a:prstGeom prst="rect">
              <a:avLst/>
            </a:prstGeom>
          </p:spPr>
          <p:txBody>
            <a:bodyPr wrap="square">
              <a:spAutoFit/>
            </a:bodyPr>
            <a:lstStyle/>
            <a:p>
              <a:pPr marL="536575" lvl="1" indent="-536575"/>
              <a:r>
                <a:rPr lang="es-ES" sz="2400" dirty="0" err="1" smtClean="0"/>
                <a:t>How</a:t>
              </a:r>
              <a:r>
                <a:rPr lang="es-ES" sz="2400" dirty="0" smtClean="0"/>
                <a:t> </a:t>
              </a:r>
              <a:r>
                <a:rPr lang="es-ES" sz="2400" dirty="0" err="1" smtClean="0"/>
                <a:t>is</a:t>
              </a:r>
              <a:r>
                <a:rPr lang="es-ES" sz="2400" dirty="0" smtClean="0"/>
                <a:t> </a:t>
              </a:r>
              <a:r>
                <a:rPr lang="es-ES" sz="2400" dirty="0" err="1" smtClean="0"/>
                <a:t>the</a:t>
              </a:r>
              <a:r>
                <a:rPr lang="es-ES" sz="2400" dirty="0" smtClean="0"/>
                <a:t> </a:t>
              </a:r>
              <a:r>
                <a:rPr lang="es-ES" sz="2400" dirty="0" err="1" smtClean="0"/>
                <a:t>gendered</a:t>
              </a:r>
              <a:r>
                <a:rPr lang="es-ES" sz="2400" dirty="0" smtClean="0"/>
                <a:t> </a:t>
              </a:r>
              <a:r>
                <a:rPr lang="es-ES" sz="2400" dirty="0" err="1" smtClean="0"/>
                <a:t>profession</a:t>
              </a:r>
              <a:r>
                <a:rPr lang="es-ES" sz="2400" dirty="0" smtClean="0"/>
                <a:t> in </a:t>
              </a:r>
              <a:r>
                <a:rPr lang="es-ES" sz="2400" dirty="0" err="1" smtClean="0"/>
                <a:t>architecture</a:t>
              </a:r>
              <a:r>
                <a:rPr lang="es-ES" sz="2400" dirty="0" smtClean="0"/>
                <a:t> and </a:t>
              </a:r>
              <a:r>
                <a:rPr lang="es-ES" sz="2400" dirty="0" err="1" smtClean="0"/>
                <a:t>planning</a:t>
              </a:r>
              <a:r>
                <a:rPr lang="es-ES" sz="2400" dirty="0" smtClean="0"/>
                <a:t> </a:t>
              </a:r>
              <a:r>
                <a:rPr lang="es-ES" sz="2400" dirty="0" err="1" smtClean="0"/>
                <a:t>built</a:t>
              </a:r>
              <a:r>
                <a:rPr lang="es-ES" sz="2400" dirty="0" smtClean="0"/>
                <a:t>?  </a:t>
              </a:r>
            </a:p>
          </p:txBody>
        </p:sp>
      </p:grpSp>
    </p:spTree>
    <p:extLst>
      <p:ext uri="{BB962C8B-B14F-4D97-AF65-F5344CB8AC3E}">
        <p14:creationId xmlns:p14="http://schemas.microsoft.com/office/powerpoint/2010/main" val="15411015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Abitare 432 oct 03 3"/>
          <p:cNvPicPr>
            <a:picLocks noChangeAspect="1" noChangeArrowheads="1"/>
          </p:cNvPicPr>
          <p:nvPr/>
        </p:nvPicPr>
        <p:blipFill>
          <a:blip r:embed="rId3" cstate="email">
            <a:extLst>
              <a:ext uri="{28A0092B-C50C-407E-A947-70E740481C1C}">
                <a14:useLocalDpi xmlns:a14="http://schemas.microsoft.com/office/drawing/2010/main"/>
              </a:ext>
            </a:extLst>
          </a:blip>
          <a:srcRect l="656" t="3198" r="984" b="2461"/>
          <a:stretch>
            <a:fillRect/>
          </a:stretch>
        </p:blipFill>
        <p:spPr bwMode="auto">
          <a:xfrm>
            <a:off x="4572000" y="0"/>
            <a:ext cx="4656138" cy="5957888"/>
          </a:xfrm>
          <a:prstGeom prst="rect">
            <a:avLst/>
          </a:prstGeom>
          <a:noFill/>
          <a:extLst>
            <a:ext uri="{909E8E84-426E-40DD-AFC4-6F175D3DCCD1}">
              <a14:hiddenFill xmlns:a14="http://schemas.microsoft.com/office/drawing/2010/main">
                <a:solidFill>
                  <a:srgbClr val="FFFFFF"/>
                </a:solidFill>
              </a14:hiddenFill>
            </a:ext>
          </a:extLst>
        </p:spPr>
      </p:pic>
      <p:sp>
        <p:nvSpPr>
          <p:cNvPr id="210947" name="Rectangle 3"/>
          <p:cNvSpPr>
            <a:spLocks noGrp="1" noChangeArrowheads="1"/>
          </p:cNvSpPr>
          <p:nvPr>
            <p:ph type="title"/>
          </p:nvPr>
        </p:nvSpPr>
        <p:spPr>
          <a:xfrm>
            <a:off x="0" y="5715000"/>
            <a:ext cx="7772400" cy="1143000"/>
          </a:xfrm>
        </p:spPr>
        <p:txBody>
          <a:bodyPr/>
          <a:lstStyle/>
          <a:p>
            <a:pPr algn="l"/>
            <a:r>
              <a:rPr lang="es-ES" altLang="es-ES" sz="2400" dirty="0">
                <a:solidFill>
                  <a:schemeClr val="tx1">
                    <a:lumMod val="65000"/>
                    <a:lumOff val="35000"/>
                  </a:schemeClr>
                </a:solidFill>
                <a:latin typeface="Arial" pitchFamily="34" charset="0"/>
              </a:rPr>
              <a:t>(</a:t>
            </a:r>
            <a:r>
              <a:rPr lang="es-ES" altLang="es-ES" sz="2400" dirty="0" err="1">
                <a:solidFill>
                  <a:schemeClr val="tx1">
                    <a:lumMod val="65000"/>
                    <a:lumOff val="35000"/>
                  </a:schemeClr>
                </a:solidFill>
                <a:latin typeface="Arial" pitchFamily="34" charset="0"/>
              </a:rPr>
              <a:t>which</a:t>
            </a:r>
            <a:r>
              <a:rPr lang="es-ES" altLang="es-ES" sz="2400" dirty="0">
                <a:solidFill>
                  <a:schemeClr val="tx1">
                    <a:lumMod val="65000"/>
                    <a:lumOff val="35000"/>
                  </a:schemeClr>
                </a:solidFill>
                <a:latin typeface="Arial" pitchFamily="34" charset="0"/>
              </a:rPr>
              <a:t> </a:t>
            </a:r>
            <a:r>
              <a:rPr lang="es-ES" altLang="es-ES" sz="2400" dirty="0" err="1">
                <a:solidFill>
                  <a:schemeClr val="tx1">
                    <a:lumMod val="65000"/>
                    <a:lumOff val="35000"/>
                  </a:schemeClr>
                </a:solidFill>
                <a:latin typeface="Arial" pitchFamily="34" charset="0"/>
              </a:rPr>
              <a:t>one</a:t>
            </a:r>
            <a:r>
              <a:rPr lang="es-ES" altLang="es-ES" sz="2400" dirty="0">
                <a:solidFill>
                  <a:schemeClr val="tx1">
                    <a:lumMod val="65000"/>
                    <a:lumOff val="35000"/>
                  </a:schemeClr>
                </a:solidFill>
                <a:latin typeface="Arial" pitchFamily="34" charset="0"/>
              </a:rPr>
              <a:t> do I </a:t>
            </a:r>
            <a:r>
              <a:rPr lang="es-ES" altLang="es-ES" sz="2400" dirty="0" err="1">
                <a:solidFill>
                  <a:schemeClr val="tx1">
                    <a:lumMod val="65000"/>
                    <a:lumOff val="35000"/>
                  </a:schemeClr>
                </a:solidFill>
                <a:latin typeface="Arial" pitchFamily="34" charset="0"/>
              </a:rPr>
              <a:t>wear</a:t>
            </a:r>
            <a:r>
              <a:rPr lang="es-ES" altLang="es-ES" sz="2400" dirty="0">
                <a:solidFill>
                  <a:schemeClr val="tx1">
                    <a:lumMod val="65000"/>
                    <a:lumOff val="35000"/>
                  </a:schemeClr>
                </a:solidFill>
                <a:latin typeface="Arial" pitchFamily="34" charset="0"/>
              </a:rPr>
              <a:t> </a:t>
            </a:r>
            <a:r>
              <a:rPr lang="es-ES" altLang="es-ES" sz="2400" dirty="0" err="1">
                <a:solidFill>
                  <a:schemeClr val="tx1">
                    <a:lumMod val="65000"/>
                    <a:lumOff val="35000"/>
                  </a:schemeClr>
                </a:solidFill>
                <a:latin typeface="Arial" pitchFamily="34" charset="0"/>
              </a:rPr>
              <a:t>today</a:t>
            </a:r>
            <a:r>
              <a:rPr lang="es-ES" altLang="es-ES" sz="2400" dirty="0">
                <a:solidFill>
                  <a:schemeClr val="tx1">
                    <a:lumMod val="65000"/>
                    <a:lumOff val="35000"/>
                  </a:schemeClr>
                </a:solidFill>
                <a:latin typeface="Arial" pitchFamily="34" charset="0"/>
              </a:rPr>
              <a:t>?) </a:t>
            </a:r>
            <a:br>
              <a:rPr lang="es-ES" altLang="es-ES" sz="2400" dirty="0">
                <a:solidFill>
                  <a:schemeClr val="tx1">
                    <a:lumMod val="65000"/>
                    <a:lumOff val="35000"/>
                  </a:schemeClr>
                </a:solidFill>
                <a:latin typeface="Arial" pitchFamily="34" charset="0"/>
              </a:rPr>
            </a:br>
            <a:r>
              <a:rPr lang="es-ES" altLang="es-ES" sz="2400" dirty="0">
                <a:solidFill>
                  <a:schemeClr val="tx1">
                    <a:lumMod val="65000"/>
                    <a:lumOff val="35000"/>
                  </a:schemeClr>
                </a:solidFill>
                <a:latin typeface="Arial" pitchFamily="34" charset="0"/>
              </a:rPr>
              <a:t> No </a:t>
            </a:r>
            <a:r>
              <a:rPr lang="es-ES" altLang="es-ES" sz="2400" dirty="0" err="1">
                <a:solidFill>
                  <a:schemeClr val="tx1">
                    <a:lumMod val="65000"/>
                    <a:lumOff val="35000"/>
                  </a:schemeClr>
                </a:solidFill>
                <a:latin typeface="Arial" pitchFamily="34" charset="0"/>
              </a:rPr>
              <a:t>comments</a:t>
            </a:r>
            <a:r>
              <a:rPr lang="es-ES" altLang="es-ES" sz="2400" dirty="0">
                <a:solidFill>
                  <a:schemeClr val="tx1">
                    <a:lumMod val="65000"/>
                    <a:lumOff val="35000"/>
                  </a:schemeClr>
                </a:solidFill>
                <a:latin typeface="Arial" pitchFamily="34" charset="0"/>
              </a:rPr>
              <a:t> </a:t>
            </a:r>
          </a:p>
        </p:txBody>
      </p:sp>
      <p:sp>
        <p:nvSpPr>
          <p:cNvPr id="210948" name="Rectangle 4"/>
          <p:cNvSpPr>
            <a:spLocks noGrp="1" noChangeArrowheads="1"/>
          </p:cNvSpPr>
          <p:nvPr>
            <p:ph type="body" idx="1"/>
          </p:nvPr>
        </p:nvSpPr>
        <p:spPr>
          <a:xfrm>
            <a:off x="1371600" y="6096000"/>
            <a:ext cx="7772400" cy="609600"/>
          </a:xfrm>
        </p:spPr>
        <p:txBody>
          <a:bodyPr>
            <a:normAutofit lnSpcReduction="10000"/>
          </a:bodyPr>
          <a:lstStyle/>
          <a:p>
            <a:pPr algn="r">
              <a:lnSpc>
                <a:spcPct val="90000"/>
              </a:lnSpc>
            </a:pPr>
            <a:r>
              <a:rPr lang="es-ES" altLang="es-ES" sz="1800">
                <a:solidFill>
                  <a:schemeClr val="tx1">
                    <a:lumMod val="65000"/>
                    <a:lumOff val="35000"/>
                  </a:schemeClr>
                </a:solidFill>
                <a:latin typeface="Arial" pitchFamily="34" charset="0"/>
              </a:rPr>
              <a:t>Revista Abitare </a:t>
            </a:r>
          </a:p>
          <a:p>
            <a:pPr algn="r">
              <a:lnSpc>
                <a:spcPct val="90000"/>
              </a:lnSpc>
              <a:buFontTx/>
              <a:buNone/>
            </a:pPr>
            <a:r>
              <a:rPr lang="es-ES" altLang="es-ES" sz="1800">
                <a:solidFill>
                  <a:schemeClr val="tx1">
                    <a:lumMod val="65000"/>
                    <a:lumOff val="35000"/>
                  </a:schemeClr>
                </a:solidFill>
                <a:latin typeface="Arial" pitchFamily="34" charset="0"/>
              </a:rPr>
              <a:t>n</a:t>
            </a:r>
            <a:r>
              <a:rPr lang="es-ES" altLang="es-ES" sz="1800">
                <a:solidFill>
                  <a:schemeClr val="tx1">
                    <a:lumMod val="65000"/>
                    <a:lumOff val="35000"/>
                  </a:schemeClr>
                </a:solidFill>
                <a:latin typeface="Times New Roman"/>
              </a:rPr>
              <a:t>º</a:t>
            </a:r>
            <a:r>
              <a:rPr lang="es-ES" altLang="es-ES" sz="1800">
                <a:solidFill>
                  <a:schemeClr val="tx1">
                    <a:lumMod val="65000"/>
                    <a:lumOff val="35000"/>
                  </a:schemeClr>
                </a:solidFill>
                <a:latin typeface="Arial" pitchFamily="34" charset="0"/>
              </a:rPr>
              <a:t> 432 a</a:t>
            </a:r>
            <a:r>
              <a:rPr lang="es-ES" altLang="es-ES" sz="1800">
                <a:solidFill>
                  <a:schemeClr val="tx1">
                    <a:lumMod val="65000"/>
                    <a:lumOff val="35000"/>
                  </a:schemeClr>
                </a:solidFill>
                <a:latin typeface="Times New Roman"/>
              </a:rPr>
              <a:t>ñ</a:t>
            </a:r>
            <a:r>
              <a:rPr lang="es-ES" altLang="es-ES" sz="1800">
                <a:solidFill>
                  <a:schemeClr val="tx1">
                    <a:lumMod val="65000"/>
                    <a:lumOff val="35000"/>
                  </a:schemeClr>
                </a:solidFill>
                <a:latin typeface="Arial" pitchFamily="34" charset="0"/>
              </a:rPr>
              <a:t>o 2003</a:t>
            </a:r>
          </a:p>
        </p:txBody>
      </p:sp>
      <p:pic>
        <p:nvPicPr>
          <p:cNvPr id="210949" name="Picture 5" descr="Abitare 432 oct 03 2"/>
          <p:cNvPicPr>
            <a:picLocks noChangeAspect="1" noChangeArrowheads="1"/>
          </p:cNvPicPr>
          <p:nvPr/>
        </p:nvPicPr>
        <p:blipFill>
          <a:blip r:embed="rId4" cstate="email">
            <a:extLst>
              <a:ext uri="{28A0092B-C50C-407E-A947-70E740481C1C}">
                <a14:useLocalDpi xmlns:a14="http://schemas.microsoft.com/office/drawing/2010/main"/>
              </a:ext>
            </a:extLst>
          </a:blip>
          <a:srcRect l="1640" t="3198" r="984" b="2461"/>
          <a:stretch>
            <a:fillRect/>
          </a:stretch>
        </p:blipFill>
        <p:spPr bwMode="auto">
          <a:xfrm>
            <a:off x="0" y="0"/>
            <a:ext cx="4611688" cy="595788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8 Grupo"/>
          <p:cNvGrpSpPr/>
          <p:nvPr/>
        </p:nvGrpSpPr>
        <p:grpSpPr>
          <a:xfrm>
            <a:off x="611560" y="241484"/>
            <a:ext cx="9361040" cy="523220"/>
            <a:chOff x="251520" y="241484"/>
            <a:chExt cx="9361040" cy="523220"/>
          </a:xfrm>
        </p:grpSpPr>
        <p:sp>
          <p:nvSpPr>
            <p:cNvPr id="10" name="9 Rectángulo redondeado"/>
            <p:cNvSpPr/>
            <p:nvPr/>
          </p:nvSpPr>
          <p:spPr>
            <a:xfrm>
              <a:off x="251520" y="241484"/>
              <a:ext cx="9361040" cy="523220"/>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1" name="10 Rectángulo"/>
            <p:cNvSpPr/>
            <p:nvPr/>
          </p:nvSpPr>
          <p:spPr>
            <a:xfrm>
              <a:off x="328116" y="241484"/>
              <a:ext cx="9062262" cy="461665"/>
            </a:xfrm>
            <a:prstGeom prst="rect">
              <a:avLst/>
            </a:prstGeom>
          </p:spPr>
          <p:txBody>
            <a:bodyPr wrap="square">
              <a:spAutoFit/>
            </a:bodyPr>
            <a:lstStyle/>
            <a:p>
              <a:pPr marL="536575" lvl="1" indent="-536575"/>
              <a:r>
                <a:rPr lang="es-ES" sz="2400" dirty="0" err="1" smtClean="0"/>
                <a:t>How</a:t>
              </a:r>
              <a:r>
                <a:rPr lang="es-ES" sz="2400" dirty="0" smtClean="0"/>
                <a:t> </a:t>
              </a:r>
              <a:r>
                <a:rPr lang="es-ES" sz="2400" dirty="0" err="1" smtClean="0"/>
                <a:t>is</a:t>
              </a:r>
              <a:r>
                <a:rPr lang="es-ES" sz="2400" dirty="0" smtClean="0"/>
                <a:t> </a:t>
              </a:r>
              <a:r>
                <a:rPr lang="es-ES" sz="2400" dirty="0" err="1" smtClean="0"/>
                <a:t>the</a:t>
              </a:r>
              <a:r>
                <a:rPr lang="es-ES" sz="2400" dirty="0" smtClean="0"/>
                <a:t> </a:t>
              </a:r>
              <a:r>
                <a:rPr lang="es-ES" sz="2400" dirty="0" err="1" smtClean="0"/>
                <a:t>gendered</a:t>
              </a:r>
              <a:r>
                <a:rPr lang="es-ES" sz="2400" dirty="0" smtClean="0"/>
                <a:t> </a:t>
              </a:r>
              <a:r>
                <a:rPr lang="es-ES" sz="2400" dirty="0" err="1" smtClean="0"/>
                <a:t>profession</a:t>
              </a:r>
              <a:r>
                <a:rPr lang="es-ES" sz="2400" dirty="0" smtClean="0"/>
                <a:t> in </a:t>
              </a:r>
              <a:r>
                <a:rPr lang="es-ES" sz="2400" dirty="0" err="1" smtClean="0"/>
                <a:t>architecture</a:t>
              </a:r>
              <a:r>
                <a:rPr lang="es-ES" sz="2400" dirty="0" smtClean="0"/>
                <a:t> and </a:t>
              </a:r>
              <a:r>
                <a:rPr lang="es-ES" sz="2400" dirty="0" err="1" smtClean="0"/>
                <a:t>planning</a:t>
              </a:r>
              <a:r>
                <a:rPr lang="es-ES" sz="2400" dirty="0" smtClean="0"/>
                <a:t> </a:t>
              </a:r>
              <a:r>
                <a:rPr lang="es-ES" sz="2400" dirty="0" err="1" smtClean="0"/>
                <a:t>built</a:t>
              </a:r>
              <a:r>
                <a:rPr lang="es-ES" sz="2400" dirty="0" smtClean="0"/>
                <a:t>?  </a:t>
              </a:r>
            </a:p>
          </p:txBody>
        </p:sp>
      </p:grpSp>
    </p:spTree>
    <p:extLst>
      <p:ext uri="{BB962C8B-B14F-4D97-AF65-F5344CB8AC3E}">
        <p14:creationId xmlns:p14="http://schemas.microsoft.com/office/powerpoint/2010/main" val="470456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4"/>
          <p:cNvSpPr txBox="1">
            <a:spLocks noChangeArrowheads="1"/>
          </p:cNvSpPr>
          <p:nvPr/>
        </p:nvSpPr>
        <p:spPr bwMode="auto">
          <a:xfrm>
            <a:off x="0" y="6131331"/>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ES" altLang="es-ES" sz="2200" dirty="0" err="1"/>
              <a:t>The</a:t>
            </a:r>
            <a:r>
              <a:rPr lang="es-ES" altLang="es-ES" sz="2200" dirty="0"/>
              <a:t> </a:t>
            </a:r>
            <a:r>
              <a:rPr lang="es-ES" altLang="es-ES" sz="2200" dirty="0" err="1"/>
              <a:t>way</a:t>
            </a:r>
            <a:r>
              <a:rPr lang="es-ES" altLang="es-ES" sz="2200" dirty="0"/>
              <a:t> </a:t>
            </a:r>
            <a:r>
              <a:rPr lang="es-ES" altLang="es-ES" sz="2200" dirty="0" err="1"/>
              <a:t>the</a:t>
            </a:r>
            <a:r>
              <a:rPr lang="es-ES" altLang="es-ES" sz="2200" dirty="0"/>
              <a:t> </a:t>
            </a:r>
            <a:r>
              <a:rPr lang="es-ES" altLang="es-ES" sz="2200" dirty="0" err="1"/>
              <a:t>city</a:t>
            </a:r>
            <a:r>
              <a:rPr lang="es-ES" altLang="es-ES" sz="2200" dirty="0"/>
              <a:t> </a:t>
            </a:r>
            <a:r>
              <a:rPr lang="es-ES" altLang="es-ES" sz="2200" dirty="0" err="1"/>
              <a:t>had</a:t>
            </a:r>
            <a:r>
              <a:rPr lang="es-ES" altLang="es-ES" sz="2200" dirty="0"/>
              <a:t> </a:t>
            </a:r>
            <a:r>
              <a:rPr lang="es-ES" altLang="es-ES" sz="2200" dirty="0" err="1"/>
              <a:t>been</a:t>
            </a:r>
            <a:r>
              <a:rPr lang="es-ES" altLang="es-ES" sz="2200" dirty="0"/>
              <a:t> </a:t>
            </a:r>
            <a:r>
              <a:rPr lang="es-ES" altLang="es-ES" sz="2200" dirty="0" err="1"/>
              <a:t>shaped</a:t>
            </a:r>
            <a:r>
              <a:rPr lang="es-ES" altLang="es-ES" sz="2200" dirty="0"/>
              <a:t> </a:t>
            </a:r>
            <a:r>
              <a:rPr lang="es-ES" altLang="es-ES" sz="2200" dirty="0" err="1"/>
              <a:t>condition</a:t>
            </a:r>
            <a:r>
              <a:rPr lang="es-ES" altLang="es-ES" sz="2200" dirty="0"/>
              <a:t> </a:t>
            </a:r>
            <a:r>
              <a:rPr lang="es-ES" altLang="es-ES" sz="2200" dirty="0" err="1"/>
              <a:t>the</a:t>
            </a:r>
            <a:r>
              <a:rPr lang="es-ES" altLang="es-ES" sz="2200" dirty="0"/>
              <a:t> </a:t>
            </a:r>
            <a:r>
              <a:rPr lang="es-ES" altLang="es-ES" sz="2200" dirty="0" err="1"/>
              <a:t>women</a:t>
            </a:r>
            <a:r>
              <a:rPr lang="es-ES" altLang="es-ES" sz="2200" dirty="0"/>
              <a:t> </a:t>
            </a:r>
            <a:r>
              <a:rPr lang="es-ES" altLang="es-ES" sz="2200" dirty="0" err="1"/>
              <a:t>for</a:t>
            </a:r>
            <a:r>
              <a:rPr lang="es-ES" altLang="es-ES" sz="2200" dirty="0"/>
              <a:t> a </a:t>
            </a:r>
            <a:r>
              <a:rPr lang="es-ES" altLang="es-ES" sz="2200" dirty="0" err="1"/>
              <a:t>limited</a:t>
            </a:r>
            <a:r>
              <a:rPr lang="es-ES" altLang="es-ES" sz="2200" dirty="0"/>
              <a:t> use of </a:t>
            </a:r>
            <a:r>
              <a:rPr lang="es-ES" altLang="es-ES" sz="2200" dirty="0" err="1"/>
              <a:t>spaces</a:t>
            </a:r>
            <a:r>
              <a:rPr lang="es-ES" altLang="es-ES" sz="2200" dirty="0"/>
              <a:t> </a:t>
            </a:r>
            <a:r>
              <a:rPr lang="es-ES" altLang="es-ES" sz="2200" dirty="0" err="1"/>
              <a:t>within</a:t>
            </a:r>
            <a:r>
              <a:rPr lang="es-ES" altLang="es-ES" sz="2200" dirty="0"/>
              <a:t> </a:t>
            </a:r>
            <a:r>
              <a:rPr lang="es-ES" altLang="es-ES" sz="2200" dirty="0" err="1" smtClean="0"/>
              <a:t>city</a:t>
            </a:r>
            <a:r>
              <a:rPr lang="es-ES" altLang="es-ES" sz="2200" dirty="0" smtClean="0"/>
              <a:t>, </a:t>
            </a:r>
            <a:r>
              <a:rPr lang="es-ES" altLang="es-ES" sz="2200" dirty="0" err="1"/>
              <a:t>further</a:t>
            </a:r>
            <a:r>
              <a:rPr lang="es-ES" altLang="es-ES" sz="2200" dirty="0"/>
              <a:t> </a:t>
            </a:r>
            <a:r>
              <a:rPr lang="es-ES" altLang="es-ES" sz="2200" dirty="0" err="1"/>
              <a:t>depriving</a:t>
            </a:r>
            <a:r>
              <a:rPr lang="es-ES" altLang="es-ES" sz="2200" dirty="0"/>
              <a:t> </a:t>
            </a:r>
            <a:r>
              <a:rPr lang="es-ES" altLang="es-ES" sz="2200" dirty="0" err="1"/>
              <a:t>her</a:t>
            </a:r>
            <a:r>
              <a:rPr lang="es-ES" altLang="es-ES" sz="2200" dirty="0"/>
              <a:t> of </a:t>
            </a:r>
            <a:r>
              <a:rPr lang="es-ES" altLang="es-ES" sz="2200" dirty="0" err="1"/>
              <a:t>economic</a:t>
            </a:r>
            <a:r>
              <a:rPr lang="es-ES" altLang="es-ES" sz="2200" dirty="0"/>
              <a:t> </a:t>
            </a:r>
            <a:r>
              <a:rPr lang="es-ES" altLang="es-ES" sz="2200" dirty="0" err="1"/>
              <a:t>opportunities</a:t>
            </a:r>
            <a:r>
              <a:rPr lang="es-ES" altLang="es-ES" sz="2200" dirty="0"/>
              <a:t> </a:t>
            </a:r>
          </a:p>
        </p:txBody>
      </p:sp>
      <p:pic>
        <p:nvPicPr>
          <p:cNvPr id="4101" name="Picture 5" descr="DSCN192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567583"/>
            <a:ext cx="4140200" cy="25177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SCN193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4175" y="3556471"/>
            <a:ext cx="1890713" cy="2519362"/>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SCN195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6325" y="3556471"/>
            <a:ext cx="3384550" cy="2536825"/>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subTitle" idx="1"/>
          </p:nvPr>
        </p:nvSpPr>
        <p:spPr>
          <a:xfrm>
            <a:off x="0" y="791964"/>
            <a:ext cx="9144000" cy="3501132"/>
          </a:xfrm>
          <a:solidFill>
            <a:schemeClr val="bg1"/>
          </a:solidFill>
        </p:spPr>
        <p:txBody>
          <a:bodyPr>
            <a:noAutofit/>
          </a:bodyPr>
          <a:lstStyle/>
          <a:p>
            <a:pPr>
              <a:lnSpc>
                <a:spcPct val="120000"/>
              </a:lnSpc>
              <a:spcAft>
                <a:spcPct val="55000"/>
              </a:spcAft>
              <a:buFontTx/>
              <a:buChar char="•"/>
            </a:pPr>
            <a:r>
              <a:rPr lang="es-ES" altLang="es-ES" sz="1800" dirty="0" err="1">
                <a:solidFill>
                  <a:schemeClr val="accent4">
                    <a:lumMod val="50000"/>
                  </a:schemeClr>
                </a:solidFill>
              </a:rPr>
              <a:t>Women’s</a:t>
            </a:r>
            <a:r>
              <a:rPr lang="es-ES" altLang="es-ES" sz="1800" dirty="0">
                <a:solidFill>
                  <a:schemeClr val="accent4">
                    <a:lumMod val="50000"/>
                  </a:schemeClr>
                </a:solidFill>
              </a:rPr>
              <a:t> </a:t>
            </a:r>
            <a:r>
              <a:rPr lang="es-ES" altLang="es-ES" sz="1800" dirty="0" err="1">
                <a:solidFill>
                  <a:schemeClr val="accent4">
                    <a:lumMod val="50000"/>
                  </a:schemeClr>
                </a:solidFill>
              </a:rPr>
              <a:t>experiences</a:t>
            </a:r>
            <a:r>
              <a:rPr lang="es-ES" altLang="es-ES" sz="1800" dirty="0">
                <a:solidFill>
                  <a:schemeClr val="accent4">
                    <a:lumMod val="50000"/>
                  </a:schemeClr>
                </a:solidFill>
              </a:rPr>
              <a:t> </a:t>
            </a:r>
            <a:r>
              <a:rPr lang="es-ES" altLang="es-ES" sz="1800" dirty="0" err="1">
                <a:solidFill>
                  <a:schemeClr val="accent4">
                    <a:lumMod val="50000"/>
                  </a:schemeClr>
                </a:solidFill>
              </a:rPr>
              <a:t>from</a:t>
            </a:r>
            <a:r>
              <a:rPr lang="es-ES" altLang="es-ES" sz="1800" dirty="0">
                <a:solidFill>
                  <a:schemeClr val="accent4">
                    <a:lumMod val="50000"/>
                  </a:schemeClr>
                </a:solidFill>
              </a:rPr>
              <a:t> </a:t>
            </a:r>
            <a:r>
              <a:rPr lang="es-ES" altLang="es-ES" sz="1800" dirty="0" err="1">
                <a:solidFill>
                  <a:schemeClr val="accent4">
                    <a:lumMod val="50000"/>
                  </a:schemeClr>
                </a:solidFill>
              </a:rPr>
              <a:t>everyday</a:t>
            </a:r>
            <a:r>
              <a:rPr lang="es-ES" altLang="es-ES" sz="1800" dirty="0">
                <a:solidFill>
                  <a:schemeClr val="accent4">
                    <a:lumMod val="50000"/>
                  </a:schemeClr>
                </a:solidFill>
              </a:rPr>
              <a:t> </a:t>
            </a:r>
            <a:r>
              <a:rPr lang="es-ES" altLang="es-ES" sz="1800" dirty="0" err="1">
                <a:solidFill>
                  <a:schemeClr val="accent4">
                    <a:lumMod val="50000"/>
                  </a:schemeClr>
                </a:solidFill>
              </a:rPr>
              <a:t>life</a:t>
            </a:r>
            <a:r>
              <a:rPr lang="es-ES" altLang="es-ES" sz="1800" dirty="0">
                <a:solidFill>
                  <a:schemeClr val="accent4">
                    <a:lumMod val="50000"/>
                  </a:schemeClr>
                </a:solidFill>
              </a:rPr>
              <a:t> in </a:t>
            </a:r>
            <a:r>
              <a:rPr lang="es-ES" altLang="es-ES" sz="1800" dirty="0" err="1">
                <a:solidFill>
                  <a:schemeClr val="accent4">
                    <a:lumMod val="50000"/>
                  </a:schemeClr>
                </a:solidFill>
              </a:rPr>
              <a:t>cities</a:t>
            </a:r>
            <a:r>
              <a:rPr lang="es-ES" altLang="es-ES" sz="1800" dirty="0">
                <a:solidFill>
                  <a:schemeClr val="accent4">
                    <a:lumMod val="50000"/>
                  </a:schemeClr>
                </a:solidFill>
              </a:rPr>
              <a:t> are </a:t>
            </a:r>
            <a:r>
              <a:rPr lang="es-ES" altLang="es-ES" sz="1800" dirty="0" err="1">
                <a:solidFill>
                  <a:schemeClr val="accent4">
                    <a:lumMod val="50000"/>
                  </a:schemeClr>
                </a:solidFill>
              </a:rPr>
              <a:t>knowledge</a:t>
            </a:r>
            <a:r>
              <a:rPr lang="es-ES" altLang="es-ES" sz="1800" dirty="0">
                <a:solidFill>
                  <a:schemeClr val="accent4">
                    <a:lumMod val="50000"/>
                  </a:schemeClr>
                </a:solidFill>
              </a:rPr>
              <a:t> </a:t>
            </a:r>
            <a:r>
              <a:rPr lang="es-ES" altLang="es-ES" sz="1800" dirty="0" err="1">
                <a:solidFill>
                  <a:schemeClr val="accent4">
                    <a:lumMod val="50000"/>
                  </a:schemeClr>
                </a:solidFill>
              </a:rPr>
              <a:t>for</a:t>
            </a:r>
            <a:r>
              <a:rPr lang="es-ES" altLang="es-ES" sz="1800" dirty="0">
                <a:solidFill>
                  <a:schemeClr val="accent4">
                    <a:lumMod val="50000"/>
                  </a:schemeClr>
                </a:solidFill>
              </a:rPr>
              <a:t> </a:t>
            </a:r>
            <a:r>
              <a:rPr lang="es-ES" altLang="es-ES" sz="1800" dirty="0" err="1">
                <a:solidFill>
                  <a:schemeClr val="accent4">
                    <a:lumMod val="50000"/>
                  </a:schemeClr>
                </a:solidFill>
              </a:rPr>
              <a:t>planning</a:t>
            </a:r>
            <a:r>
              <a:rPr lang="es-ES" altLang="es-ES" sz="1800" dirty="0" smtClean="0">
                <a:solidFill>
                  <a:schemeClr val="accent4">
                    <a:lumMod val="50000"/>
                  </a:schemeClr>
                </a:solidFill>
              </a:rPr>
              <a:t>;</a:t>
            </a:r>
          </a:p>
          <a:p>
            <a:pPr>
              <a:lnSpc>
                <a:spcPct val="120000"/>
              </a:lnSpc>
              <a:spcAft>
                <a:spcPct val="55000"/>
              </a:spcAft>
              <a:buFontTx/>
              <a:buChar char="•"/>
            </a:pPr>
            <a:r>
              <a:rPr lang="es-ES" altLang="es-ES" sz="1800" dirty="0" smtClean="0">
                <a:solidFill>
                  <a:schemeClr val="accent4">
                    <a:lumMod val="50000"/>
                  </a:schemeClr>
                </a:solidFill>
              </a:rPr>
              <a:t> </a:t>
            </a:r>
            <a:r>
              <a:rPr lang="es-ES" altLang="es-ES" sz="1800" dirty="0" err="1">
                <a:solidFill>
                  <a:schemeClr val="accent4">
                    <a:lumMod val="50000"/>
                  </a:schemeClr>
                </a:solidFill>
              </a:rPr>
              <a:t>Unequal</a:t>
            </a:r>
            <a:r>
              <a:rPr lang="es-ES" altLang="es-ES" sz="1800" dirty="0">
                <a:solidFill>
                  <a:schemeClr val="accent4">
                    <a:lumMod val="50000"/>
                  </a:schemeClr>
                </a:solidFill>
              </a:rPr>
              <a:t> </a:t>
            </a:r>
            <a:r>
              <a:rPr lang="es-ES" altLang="es-ES" sz="1800" dirty="0" err="1">
                <a:solidFill>
                  <a:schemeClr val="accent4">
                    <a:lumMod val="50000"/>
                  </a:schemeClr>
                </a:solidFill>
              </a:rPr>
              <a:t>responsibilities</a:t>
            </a:r>
            <a:r>
              <a:rPr lang="es-ES" altLang="es-ES" sz="1800" dirty="0">
                <a:solidFill>
                  <a:schemeClr val="accent4">
                    <a:lumMod val="50000"/>
                  </a:schemeClr>
                </a:solidFill>
              </a:rPr>
              <a:t> </a:t>
            </a:r>
            <a:r>
              <a:rPr lang="es-ES" altLang="es-ES" sz="1800" dirty="0" smtClean="0">
                <a:solidFill>
                  <a:schemeClr val="accent4">
                    <a:lumMod val="50000"/>
                  </a:schemeClr>
                </a:solidFill>
              </a:rPr>
              <a:t> </a:t>
            </a:r>
            <a:r>
              <a:rPr lang="es-ES" altLang="es-ES" sz="1800" dirty="0" err="1">
                <a:solidFill>
                  <a:schemeClr val="accent4">
                    <a:lumMod val="50000"/>
                  </a:schemeClr>
                </a:solidFill>
              </a:rPr>
              <a:t>between</a:t>
            </a:r>
            <a:r>
              <a:rPr lang="es-ES" altLang="es-ES" sz="1800" dirty="0">
                <a:solidFill>
                  <a:schemeClr val="accent4">
                    <a:lumMod val="50000"/>
                  </a:schemeClr>
                </a:solidFill>
              </a:rPr>
              <a:t> </a:t>
            </a:r>
            <a:r>
              <a:rPr lang="es-ES" altLang="es-ES" sz="1800" dirty="0" err="1">
                <a:solidFill>
                  <a:schemeClr val="accent4">
                    <a:lumMod val="50000"/>
                  </a:schemeClr>
                </a:solidFill>
              </a:rPr>
              <a:t>men</a:t>
            </a:r>
            <a:r>
              <a:rPr lang="es-ES" altLang="es-ES" sz="1800" dirty="0">
                <a:solidFill>
                  <a:schemeClr val="accent4">
                    <a:lumMod val="50000"/>
                  </a:schemeClr>
                </a:solidFill>
              </a:rPr>
              <a:t> and </a:t>
            </a:r>
            <a:r>
              <a:rPr lang="es-ES" altLang="es-ES" sz="1800" dirty="0" err="1" smtClean="0">
                <a:solidFill>
                  <a:schemeClr val="accent4">
                    <a:lumMod val="50000"/>
                  </a:schemeClr>
                </a:solidFill>
              </a:rPr>
              <a:t>women</a:t>
            </a:r>
            <a:r>
              <a:rPr lang="es-ES" altLang="es-ES" sz="1800" dirty="0" smtClean="0">
                <a:solidFill>
                  <a:schemeClr val="accent4">
                    <a:lumMod val="50000"/>
                  </a:schemeClr>
                </a:solidFill>
              </a:rPr>
              <a:t>, </a:t>
            </a:r>
            <a:r>
              <a:rPr lang="es-ES" altLang="es-ES" sz="1800" dirty="0" err="1">
                <a:solidFill>
                  <a:schemeClr val="accent4">
                    <a:lumMod val="50000"/>
                  </a:schemeClr>
                </a:solidFill>
              </a:rPr>
              <a:t>force</a:t>
            </a:r>
            <a:r>
              <a:rPr lang="es-ES" altLang="es-ES" sz="1800" dirty="0">
                <a:solidFill>
                  <a:schemeClr val="accent4">
                    <a:lumMod val="50000"/>
                  </a:schemeClr>
                </a:solidFill>
              </a:rPr>
              <a:t> </a:t>
            </a:r>
            <a:r>
              <a:rPr lang="es-ES" altLang="es-ES" sz="1800" dirty="0" err="1">
                <a:solidFill>
                  <a:schemeClr val="accent4">
                    <a:lumMod val="50000"/>
                  </a:schemeClr>
                </a:solidFill>
              </a:rPr>
              <a:t>women</a:t>
            </a:r>
            <a:r>
              <a:rPr lang="es-ES" altLang="es-ES" sz="1800" dirty="0">
                <a:solidFill>
                  <a:schemeClr val="accent4">
                    <a:lumMod val="50000"/>
                  </a:schemeClr>
                </a:solidFill>
              </a:rPr>
              <a:t> to use </a:t>
            </a:r>
            <a:r>
              <a:rPr lang="es-ES" altLang="es-ES" sz="1800" dirty="0" err="1">
                <a:solidFill>
                  <a:schemeClr val="accent4">
                    <a:lumMod val="50000"/>
                  </a:schemeClr>
                </a:solidFill>
              </a:rPr>
              <a:t>the</a:t>
            </a:r>
            <a:r>
              <a:rPr lang="es-ES" altLang="es-ES" sz="1800" dirty="0">
                <a:solidFill>
                  <a:schemeClr val="accent4">
                    <a:lumMod val="50000"/>
                  </a:schemeClr>
                </a:solidFill>
              </a:rPr>
              <a:t> </a:t>
            </a:r>
            <a:r>
              <a:rPr lang="es-ES" altLang="es-ES" sz="1800" dirty="0" err="1">
                <a:solidFill>
                  <a:schemeClr val="accent4">
                    <a:lumMod val="50000"/>
                  </a:schemeClr>
                </a:solidFill>
              </a:rPr>
              <a:t>city</a:t>
            </a:r>
            <a:r>
              <a:rPr lang="es-ES" altLang="es-ES" sz="1800" dirty="0">
                <a:solidFill>
                  <a:schemeClr val="accent4">
                    <a:lumMod val="50000"/>
                  </a:schemeClr>
                </a:solidFill>
              </a:rPr>
              <a:t> </a:t>
            </a:r>
            <a:r>
              <a:rPr lang="es-ES" altLang="es-ES" sz="1800" dirty="0" err="1">
                <a:solidFill>
                  <a:schemeClr val="accent4">
                    <a:lumMod val="50000"/>
                  </a:schemeClr>
                </a:solidFill>
              </a:rPr>
              <a:t>created</a:t>
            </a:r>
            <a:r>
              <a:rPr lang="es-ES" altLang="es-ES" sz="1800" dirty="0">
                <a:solidFill>
                  <a:schemeClr val="accent4">
                    <a:lumMod val="50000"/>
                  </a:schemeClr>
                </a:solidFill>
              </a:rPr>
              <a:t> </a:t>
            </a:r>
            <a:r>
              <a:rPr lang="es-ES" altLang="es-ES" sz="1800" dirty="0" err="1">
                <a:solidFill>
                  <a:schemeClr val="accent4">
                    <a:lumMod val="50000"/>
                  </a:schemeClr>
                </a:solidFill>
              </a:rPr>
              <a:t>only</a:t>
            </a:r>
            <a:r>
              <a:rPr lang="es-ES" altLang="es-ES" sz="1800" dirty="0">
                <a:solidFill>
                  <a:schemeClr val="accent4">
                    <a:lumMod val="50000"/>
                  </a:schemeClr>
                </a:solidFill>
              </a:rPr>
              <a:t> </a:t>
            </a:r>
            <a:r>
              <a:rPr lang="es-ES" altLang="es-ES" sz="1800" dirty="0" err="1">
                <a:solidFill>
                  <a:schemeClr val="accent4">
                    <a:lumMod val="50000"/>
                  </a:schemeClr>
                </a:solidFill>
              </a:rPr>
              <a:t>from</a:t>
            </a:r>
            <a:r>
              <a:rPr lang="es-ES" altLang="es-ES" sz="1800" dirty="0">
                <a:solidFill>
                  <a:schemeClr val="accent4">
                    <a:lumMod val="50000"/>
                  </a:schemeClr>
                </a:solidFill>
              </a:rPr>
              <a:t> </a:t>
            </a:r>
            <a:r>
              <a:rPr lang="es-ES" altLang="es-ES" sz="1800" dirty="0" err="1">
                <a:solidFill>
                  <a:schemeClr val="accent4">
                    <a:lumMod val="50000"/>
                  </a:schemeClr>
                </a:solidFill>
              </a:rPr>
              <a:t>the</a:t>
            </a:r>
            <a:r>
              <a:rPr lang="es-ES" altLang="es-ES" sz="1800" dirty="0">
                <a:solidFill>
                  <a:schemeClr val="accent4">
                    <a:lumMod val="50000"/>
                  </a:schemeClr>
                </a:solidFill>
              </a:rPr>
              <a:t> </a:t>
            </a:r>
            <a:r>
              <a:rPr lang="es-ES" altLang="es-ES" sz="1800" dirty="0" err="1">
                <a:solidFill>
                  <a:schemeClr val="accent4">
                    <a:lumMod val="50000"/>
                  </a:schemeClr>
                </a:solidFill>
              </a:rPr>
              <a:t>male</a:t>
            </a:r>
            <a:r>
              <a:rPr lang="es-ES" altLang="es-ES" sz="1800" dirty="0">
                <a:solidFill>
                  <a:schemeClr val="accent4">
                    <a:lumMod val="50000"/>
                  </a:schemeClr>
                </a:solidFill>
              </a:rPr>
              <a:t> </a:t>
            </a:r>
            <a:r>
              <a:rPr lang="es-ES" altLang="es-ES" sz="1800" dirty="0" err="1">
                <a:solidFill>
                  <a:schemeClr val="accent4">
                    <a:lumMod val="50000"/>
                  </a:schemeClr>
                </a:solidFill>
              </a:rPr>
              <a:t>upper-class</a:t>
            </a:r>
            <a:r>
              <a:rPr lang="es-ES" altLang="es-ES" sz="1800" dirty="0">
                <a:solidFill>
                  <a:schemeClr val="accent4">
                    <a:lumMod val="50000"/>
                  </a:schemeClr>
                </a:solidFill>
              </a:rPr>
              <a:t> </a:t>
            </a:r>
            <a:r>
              <a:rPr lang="es-ES" altLang="es-ES" sz="1800" dirty="0" err="1" smtClean="0">
                <a:solidFill>
                  <a:schemeClr val="accent4">
                    <a:lumMod val="50000"/>
                  </a:schemeClr>
                </a:solidFill>
              </a:rPr>
              <a:t>planners</a:t>
            </a:r>
            <a:r>
              <a:rPr lang="es-ES" altLang="es-ES" sz="1800" dirty="0" smtClean="0">
                <a:solidFill>
                  <a:schemeClr val="accent4">
                    <a:lumMod val="50000"/>
                  </a:schemeClr>
                </a:solidFill>
              </a:rPr>
              <a:t> </a:t>
            </a:r>
            <a:r>
              <a:rPr lang="es-ES" altLang="es-ES" sz="1800" dirty="0" err="1" smtClean="0">
                <a:solidFill>
                  <a:schemeClr val="accent4">
                    <a:lumMod val="50000"/>
                  </a:schemeClr>
                </a:solidFill>
              </a:rPr>
              <a:t>experiences</a:t>
            </a:r>
            <a:r>
              <a:rPr lang="es-ES" altLang="es-ES" sz="1800" dirty="0" smtClean="0">
                <a:solidFill>
                  <a:schemeClr val="accent4">
                    <a:lumMod val="50000"/>
                  </a:schemeClr>
                </a:solidFill>
              </a:rPr>
              <a:t> and </a:t>
            </a:r>
            <a:r>
              <a:rPr lang="es-ES" altLang="es-ES" sz="1800" dirty="0" err="1" smtClean="0">
                <a:solidFill>
                  <a:schemeClr val="accent4">
                    <a:lumMod val="50000"/>
                  </a:schemeClr>
                </a:solidFill>
              </a:rPr>
              <a:t>needs</a:t>
            </a:r>
            <a:r>
              <a:rPr lang="es-ES" altLang="es-ES" sz="1800" dirty="0" smtClean="0">
                <a:solidFill>
                  <a:schemeClr val="accent4">
                    <a:lumMod val="50000"/>
                  </a:schemeClr>
                </a:solidFill>
              </a:rPr>
              <a:t>; </a:t>
            </a:r>
          </a:p>
          <a:p>
            <a:pPr>
              <a:lnSpc>
                <a:spcPct val="120000"/>
              </a:lnSpc>
              <a:spcAft>
                <a:spcPct val="55000"/>
              </a:spcAft>
              <a:buFontTx/>
              <a:buChar char="•"/>
            </a:pPr>
            <a:r>
              <a:rPr lang="es-ES" altLang="es-ES" sz="1800" dirty="0" smtClean="0">
                <a:solidFill>
                  <a:schemeClr val="accent4">
                    <a:lumMod val="50000"/>
                  </a:schemeClr>
                </a:solidFill>
              </a:rPr>
              <a:t> </a:t>
            </a:r>
            <a:r>
              <a:rPr lang="es-ES" altLang="es-ES" sz="1800" dirty="0" err="1">
                <a:solidFill>
                  <a:schemeClr val="accent4">
                    <a:lumMod val="50000"/>
                  </a:schemeClr>
                </a:solidFill>
              </a:rPr>
              <a:t>Lack</a:t>
            </a:r>
            <a:r>
              <a:rPr lang="es-ES" altLang="es-ES" sz="1800" dirty="0">
                <a:solidFill>
                  <a:schemeClr val="accent4">
                    <a:lumMod val="50000"/>
                  </a:schemeClr>
                </a:solidFill>
              </a:rPr>
              <a:t> of </a:t>
            </a:r>
            <a:r>
              <a:rPr lang="es-ES" altLang="es-ES" sz="1800" dirty="0" err="1">
                <a:solidFill>
                  <a:schemeClr val="accent4">
                    <a:lumMod val="50000"/>
                  </a:schemeClr>
                </a:solidFill>
              </a:rPr>
              <a:t>attention</a:t>
            </a:r>
            <a:r>
              <a:rPr lang="es-ES" altLang="es-ES" sz="1800" dirty="0">
                <a:solidFill>
                  <a:schemeClr val="accent4">
                    <a:lumMod val="50000"/>
                  </a:schemeClr>
                </a:solidFill>
              </a:rPr>
              <a:t> </a:t>
            </a:r>
            <a:r>
              <a:rPr lang="es-ES" altLang="es-ES" sz="1800" dirty="0" err="1">
                <a:solidFill>
                  <a:schemeClr val="accent4">
                    <a:lumMod val="50000"/>
                  </a:schemeClr>
                </a:solidFill>
              </a:rPr>
              <a:t>or</a:t>
            </a:r>
            <a:r>
              <a:rPr lang="es-ES" altLang="es-ES" sz="1800" dirty="0">
                <a:solidFill>
                  <a:schemeClr val="accent4">
                    <a:lumMod val="50000"/>
                  </a:schemeClr>
                </a:solidFill>
              </a:rPr>
              <a:t> </a:t>
            </a:r>
            <a:r>
              <a:rPr lang="es-ES" altLang="es-ES" sz="1800" dirty="0" err="1">
                <a:solidFill>
                  <a:schemeClr val="accent4">
                    <a:lumMod val="50000"/>
                  </a:schemeClr>
                </a:solidFill>
              </a:rPr>
              <a:t>recognition</a:t>
            </a:r>
            <a:r>
              <a:rPr lang="es-ES" altLang="es-ES" sz="1800" dirty="0">
                <a:solidFill>
                  <a:schemeClr val="accent4">
                    <a:lumMod val="50000"/>
                  </a:schemeClr>
                </a:solidFill>
              </a:rPr>
              <a:t> </a:t>
            </a:r>
            <a:r>
              <a:rPr lang="es-ES" altLang="es-ES" sz="1800" dirty="0" err="1">
                <a:solidFill>
                  <a:schemeClr val="accent4">
                    <a:lumMod val="50000"/>
                  </a:schemeClr>
                </a:solidFill>
              </a:rPr>
              <a:t>from</a:t>
            </a:r>
            <a:r>
              <a:rPr lang="es-ES" altLang="es-ES" sz="1800" dirty="0">
                <a:solidFill>
                  <a:schemeClr val="accent4">
                    <a:lumMod val="50000"/>
                  </a:schemeClr>
                </a:solidFill>
              </a:rPr>
              <a:t> </a:t>
            </a:r>
            <a:r>
              <a:rPr lang="en-US" altLang="es-ES" sz="1800" dirty="0" err="1" smtClean="0">
                <a:solidFill>
                  <a:schemeClr val="accent4">
                    <a:lumMod val="50000"/>
                  </a:schemeClr>
                </a:solidFill>
              </a:rPr>
              <a:t>goverments</a:t>
            </a:r>
            <a:r>
              <a:rPr lang="es-ES" altLang="es-ES" sz="1800" dirty="0">
                <a:solidFill>
                  <a:schemeClr val="accent4">
                    <a:lumMod val="50000"/>
                  </a:schemeClr>
                </a:solidFill>
              </a:rPr>
              <a:t> and </a:t>
            </a:r>
            <a:r>
              <a:rPr lang="es-ES" altLang="es-ES" sz="1800" dirty="0" err="1">
                <a:solidFill>
                  <a:schemeClr val="accent4">
                    <a:lumMod val="50000"/>
                  </a:schemeClr>
                </a:solidFill>
              </a:rPr>
              <a:t>society</a:t>
            </a:r>
            <a:r>
              <a:rPr lang="es-ES" altLang="es-ES" sz="1800" dirty="0">
                <a:solidFill>
                  <a:schemeClr val="accent4">
                    <a:lumMod val="50000"/>
                  </a:schemeClr>
                </a:solidFill>
              </a:rPr>
              <a:t> to </a:t>
            </a:r>
            <a:r>
              <a:rPr lang="es-ES" altLang="es-ES" sz="1800" dirty="0" err="1">
                <a:solidFill>
                  <a:schemeClr val="accent4">
                    <a:lumMod val="50000"/>
                  </a:schemeClr>
                </a:solidFill>
              </a:rPr>
              <a:t>the</a:t>
            </a:r>
            <a:r>
              <a:rPr lang="es-ES" altLang="es-ES" sz="1800" dirty="0">
                <a:solidFill>
                  <a:schemeClr val="accent4">
                    <a:lumMod val="50000"/>
                  </a:schemeClr>
                </a:solidFill>
              </a:rPr>
              <a:t> </a:t>
            </a:r>
            <a:r>
              <a:rPr lang="es-ES" altLang="es-ES" sz="1800" dirty="0" err="1">
                <a:solidFill>
                  <a:schemeClr val="accent4">
                    <a:lumMod val="50000"/>
                  </a:schemeClr>
                </a:solidFill>
              </a:rPr>
              <a:t>multiple</a:t>
            </a:r>
            <a:r>
              <a:rPr lang="es-ES" altLang="es-ES" sz="1800" dirty="0">
                <a:solidFill>
                  <a:schemeClr val="accent4">
                    <a:lumMod val="50000"/>
                  </a:schemeClr>
                </a:solidFill>
              </a:rPr>
              <a:t>  </a:t>
            </a:r>
            <a:r>
              <a:rPr lang="es-ES" altLang="es-ES" sz="1800" dirty="0" err="1" smtClean="0">
                <a:solidFill>
                  <a:schemeClr val="accent4">
                    <a:lumMod val="50000"/>
                  </a:schemeClr>
                </a:solidFill>
              </a:rPr>
              <a:t>work</a:t>
            </a:r>
            <a:r>
              <a:rPr lang="es-ES" altLang="es-ES" sz="1800" dirty="0" smtClean="0">
                <a:solidFill>
                  <a:schemeClr val="accent4">
                    <a:lumMod val="50000"/>
                  </a:schemeClr>
                </a:solidFill>
              </a:rPr>
              <a:t> </a:t>
            </a:r>
            <a:r>
              <a:rPr lang="es-ES" altLang="es-ES" sz="1800" dirty="0" err="1">
                <a:solidFill>
                  <a:schemeClr val="accent4">
                    <a:lumMod val="50000"/>
                  </a:schemeClr>
                </a:solidFill>
              </a:rPr>
              <a:t>women</a:t>
            </a:r>
            <a:r>
              <a:rPr lang="es-ES" altLang="es-ES" sz="1800" dirty="0">
                <a:solidFill>
                  <a:schemeClr val="accent4">
                    <a:lumMod val="50000"/>
                  </a:schemeClr>
                </a:solidFill>
              </a:rPr>
              <a:t> do </a:t>
            </a:r>
            <a:r>
              <a:rPr lang="es-ES" altLang="es-ES" sz="1800" dirty="0" err="1">
                <a:solidFill>
                  <a:schemeClr val="accent4">
                    <a:lumMod val="50000"/>
                  </a:schemeClr>
                </a:solidFill>
              </a:rPr>
              <a:t>deprive</a:t>
            </a:r>
            <a:r>
              <a:rPr lang="es-ES" altLang="es-ES" sz="1800" dirty="0">
                <a:solidFill>
                  <a:schemeClr val="accent4">
                    <a:lumMod val="50000"/>
                  </a:schemeClr>
                </a:solidFill>
              </a:rPr>
              <a:t> </a:t>
            </a:r>
            <a:r>
              <a:rPr lang="es-ES" altLang="es-ES" sz="1800" dirty="0" err="1">
                <a:solidFill>
                  <a:schemeClr val="accent4">
                    <a:lumMod val="50000"/>
                  </a:schemeClr>
                </a:solidFill>
              </a:rPr>
              <a:t>women</a:t>
            </a:r>
            <a:r>
              <a:rPr lang="es-ES" altLang="es-ES" sz="1800" dirty="0">
                <a:solidFill>
                  <a:schemeClr val="accent4">
                    <a:lumMod val="50000"/>
                  </a:schemeClr>
                </a:solidFill>
              </a:rPr>
              <a:t> to use of </a:t>
            </a:r>
            <a:r>
              <a:rPr lang="es-ES" altLang="es-ES" sz="1800" dirty="0" err="1">
                <a:solidFill>
                  <a:schemeClr val="accent4">
                    <a:lumMod val="50000"/>
                  </a:schemeClr>
                </a:solidFill>
              </a:rPr>
              <a:t>the</a:t>
            </a:r>
            <a:r>
              <a:rPr lang="es-ES" altLang="es-ES" sz="1800" dirty="0">
                <a:solidFill>
                  <a:schemeClr val="accent4">
                    <a:lumMod val="50000"/>
                  </a:schemeClr>
                </a:solidFill>
              </a:rPr>
              <a:t> </a:t>
            </a:r>
            <a:r>
              <a:rPr lang="es-ES" altLang="es-ES" sz="1800" dirty="0" err="1">
                <a:solidFill>
                  <a:schemeClr val="accent4">
                    <a:lumMod val="50000"/>
                  </a:schemeClr>
                </a:solidFill>
              </a:rPr>
              <a:t>city</a:t>
            </a:r>
            <a:r>
              <a:rPr lang="es-ES" altLang="es-ES" sz="1800" dirty="0">
                <a:solidFill>
                  <a:schemeClr val="accent4">
                    <a:lumMod val="50000"/>
                  </a:schemeClr>
                </a:solidFill>
              </a:rPr>
              <a:t>; </a:t>
            </a:r>
            <a:endParaRPr lang="es-ES" altLang="es-ES" sz="1800" dirty="0" smtClean="0">
              <a:solidFill>
                <a:schemeClr val="accent4">
                  <a:lumMod val="50000"/>
                </a:schemeClr>
              </a:solidFill>
            </a:endParaRPr>
          </a:p>
          <a:p>
            <a:pPr>
              <a:lnSpc>
                <a:spcPct val="120000"/>
              </a:lnSpc>
              <a:spcAft>
                <a:spcPct val="55000"/>
              </a:spcAft>
              <a:buFontTx/>
              <a:buChar char="•"/>
            </a:pPr>
            <a:r>
              <a:rPr lang="es-ES" altLang="es-ES" sz="1800" dirty="0" smtClean="0">
                <a:solidFill>
                  <a:schemeClr val="accent4">
                    <a:lumMod val="50000"/>
                  </a:schemeClr>
                </a:solidFill>
              </a:rPr>
              <a:t> </a:t>
            </a:r>
            <a:r>
              <a:rPr lang="es-ES" altLang="es-ES" sz="1800" dirty="0" err="1">
                <a:solidFill>
                  <a:schemeClr val="accent4">
                    <a:lumMod val="50000"/>
                  </a:schemeClr>
                </a:solidFill>
              </a:rPr>
              <a:t>Unequal</a:t>
            </a:r>
            <a:r>
              <a:rPr lang="es-ES" altLang="es-ES" sz="1800" dirty="0">
                <a:solidFill>
                  <a:schemeClr val="accent4">
                    <a:lumMod val="50000"/>
                  </a:schemeClr>
                </a:solidFill>
              </a:rPr>
              <a:t> </a:t>
            </a:r>
            <a:r>
              <a:rPr lang="es-ES" altLang="es-ES" sz="1800" dirty="0" err="1">
                <a:solidFill>
                  <a:schemeClr val="accent4">
                    <a:lumMod val="50000"/>
                  </a:schemeClr>
                </a:solidFill>
              </a:rPr>
              <a:t>opportunities</a:t>
            </a:r>
            <a:r>
              <a:rPr lang="es-ES" altLang="es-ES" sz="1800" dirty="0">
                <a:solidFill>
                  <a:schemeClr val="accent4">
                    <a:lumMod val="50000"/>
                  </a:schemeClr>
                </a:solidFill>
              </a:rPr>
              <a:t> </a:t>
            </a:r>
            <a:r>
              <a:rPr lang="es-ES" altLang="es-ES" sz="1800" dirty="0" err="1">
                <a:solidFill>
                  <a:schemeClr val="accent4">
                    <a:lumMod val="50000"/>
                  </a:schemeClr>
                </a:solidFill>
              </a:rPr>
              <a:t>or</a:t>
            </a:r>
            <a:r>
              <a:rPr lang="es-ES" altLang="es-ES" sz="1800" dirty="0">
                <a:solidFill>
                  <a:schemeClr val="accent4">
                    <a:lumMod val="50000"/>
                  </a:schemeClr>
                </a:solidFill>
              </a:rPr>
              <a:t> </a:t>
            </a:r>
            <a:r>
              <a:rPr lang="es-ES" altLang="es-ES" sz="1800" dirty="0" err="1">
                <a:solidFill>
                  <a:schemeClr val="accent4">
                    <a:lumMod val="50000"/>
                  </a:schemeClr>
                </a:solidFill>
              </a:rPr>
              <a:t>rights</a:t>
            </a:r>
            <a:r>
              <a:rPr lang="es-ES" altLang="es-ES" sz="1800" dirty="0">
                <a:solidFill>
                  <a:schemeClr val="accent4">
                    <a:lumMod val="50000"/>
                  </a:schemeClr>
                </a:solidFill>
              </a:rPr>
              <a:t> to </a:t>
            </a:r>
            <a:r>
              <a:rPr lang="es-ES" altLang="es-ES" sz="1800" dirty="0" err="1">
                <a:solidFill>
                  <a:schemeClr val="accent4">
                    <a:lumMod val="50000"/>
                  </a:schemeClr>
                </a:solidFill>
              </a:rPr>
              <a:t>access</a:t>
            </a:r>
            <a:r>
              <a:rPr lang="es-ES" altLang="es-ES" sz="1800" dirty="0">
                <a:solidFill>
                  <a:schemeClr val="accent4">
                    <a:lumMod val="50000"/>
                  </a:schemeClr>
                </a:solidFill>
              </a:rPr>
              <a:t> to </a:t>
            </a:r>
            <a:r>
              <a:rPr lang="es-ES" altLang="es-ES" sz="1800" dirty="0" err="1">
                <a:solidFill>
                  <a:schemeClr val="accent4">
                    <a:lumMod val="50000"/>
                  </a:schemeClr>
                </a:solidFill>
              </a:rPr>
              <a:t>economical</a:t>
            </a:r>
            <a:r>
              <a:rPr lang="es-ES" altLang="es-ES" sz="1800" dirty="0">
                <a:solidFill>
                  <a:schemeClr val="accent4">
                    <a:lumMod val="50000"/>
                  </a:schemeClr>
                </a:solidFill>
              </a:rPr>
              <a:t> </a:t>
            </a:r>
            <a:r>
              <a:rPr lang="es-ES" altLang="es-ES" sz="1800" dirty="0" err="1">
                <a:solidFill>
                  <a:schemeClr val="accent4">
                    <a:lumMod val="50000"/>
                  </a:schemeClr>
                </a:solidFill>
              </a:rPr>
              <a:t>resources</a:t>
            </a:r>
            <a:r>
              <a:rPr lang="es-ES" altLang="es-ES" sz="1800" dirty="0">
                <a:solidFill>
                  <a:schemeClr val="accent4">
                    <a:lumMod val="50000"/>
                  </a:schemeClr>
                </a:solidFill>
              </a:rPr>
              <a:t>; </a:t>
            </a:r>
            <a:endParaRPr lang="es-ES" altLang="es-ES" sz="1800" dirty="0" smtClean="0">
              <a:solidFill>
                <a:schemeClr val="accent4">
                  <a:lumMod val="50000"/>
                </a:schemeClr>
              </a:solidFill>
            </a:endParaRPr>
          </a:p>
          <a:p>
            <a:pPr>
              <a:lnSpc>
                <a:spcPct val="120000"/>
              </a:lnSpc>
              <a:spcAft>
                <a:spcPct val="55000"/>
              </a:spcAft>
              <a:buFontTx/>
              <a:buChar char="•"/>
            </a:pPr>
            <a:r>
              <a:rPr lang="es-ES" altLang="es-ES" sz="1800" dirty="0" smtClean="0">
                <a:solidFill>
                  <a:schemeClr val="accent4">
                    <a:lumMod val="50000"/>
                  </a:schemeClr>
                </a:solidFill>
              </a:rPr>
              <a:t> </a:t>
            </a:r>
            <a:r>
              <a:rPr lang="es-ES" altLang="es-ES" sz="1800" dirty="0" err="1" smtClean="0">
                <a:solidFill>
                  <a:schemeClr val="accent4">
                    <a:lumMod val="50000"/>
                  </a:schemeClr>
                </a:solidFill>
              </a:rPr>
              <a:t>work</a:t>
            </a:r>
            <a:r>
              <a:rPr lang="es-ES" altLang="es-ES" sz="1800" dirty="0" smtClean="0">
                <a:solidFill>
                  <a:schemeClr val="accent4">
                    <a:lumMod val="50000"/>
                  </a:schemeClr>
                </a:solidFill>
              </a:rPr>
              <a:t> </a:t>
            </a:r>
            <a:r>
              <a:rPr lang="es-ES" altLang="es-ES" sz="1800" dirty="0" err="1" smtClean="0">
                <a:solidFill>
                  <a:schemeClr val="accent4">
                    <a:lumMod val="50000"/>
                  </a:schemeClr>
                </a:solidFill>
              </a:rPr>
              <a:t>women</a:t>
            </a:r>
            <a:r>
              <a:rPr lang="es-ES" altLang="es-ES" sz="1800" dirty="0" smtClean="0">
                <a:solidFill>
                  <a:schemeClr val="accent4">
                    <a:lumMod val="50000"/>
                  </a:schemeClr>
                </a:solidFill>
              </a:rPr>
              <a:t> do , </a:t>
            </a:r>
            <a:r>
              <a:rPr lang="es-ES" altLang="es-ES" sz="1800" dirty="0" err="1">
                <a:solidFill>
                  <a:schemeClr val="accent4">
                    <a:lumMod val="50000"/>
                  </a:schemeClr>
                </a:solidFill>
              </a:rPr>
              <a:t>inside</a:t>
            </a:r>
            <a:r>
              <a:rPr lang="es-ES" altLang="es-ES" sz="1800" dirty="0">
                <a:solidFill>
                  <a:schemeClr val="accent4">
                    <a:lumMod val="50000"/>
                  </a:schemeClr>
                </a:solidFill>
              </a:rPr>
              <a:t> and </a:t>
            </a:r>
            <a:r>
              <a:rPr lang="es-ES" altLang="es-ES" sz="1800" dirty="0" err="1">
                <a:solidFill>
                  <a:schemeClr val="accent4">
                    <a:lumMod val="50000"/>
                  </a:schemeClr>
                </a:solidFill>
              </a:rPr>
              <a:t>outside</a:t>
            </a:r>
            <a:r>
              <a:rPr lang="es-ES" altLang="es-ES" sz="1800" dirty="0">
                <a:solidFill>
                  <a:schemeClr val="accent4">
                    <a:lumMod val="50000"/>
                  </a:schemeClr>
                </a:solidFill>
              </a:rPr>
              <a:t> </a:t>
            </a:r>
            <a:r>
              <a:rPr lang="es-ES" altLang="es-ES" sz="1800" dirty="0" err="1">
                <a:solidFill>
                  <a:schemeClr val="accent4">
                    <a:lumMod val="50000"/>
                  </a:schemeClr>
                </a:solidFill>
              </a:rPr>
              <a:t>the</a:t>
            </a:r>
            <a:r>
              <a:rPr lang="es-ES" altLang="es-ES" sz="1800" dirty="0">
                <a:solidFill>
                  <a:schemeClr val="accent4">
                    <a:lumMod val="50000"/>
                  </a:schemeClr>
                </a:solidFill>
              </a:rPr>
              <a:t> </a:t>
            </a:r>
            <a:r>
              <a:rPr lang="es-ES" altLang="es-ES" sz="1800" dirty="0" err="1">
                <a:solidFill>
                  <a:schemeClr val="accent4">
                    <a:lumMod val="50000"/>
                  </a:schemeClr>
                </a:solidFill>
              </a:rPr>
              <a:t>house</a:t>
            </a:r>
            <a:r>
              <a:rPr lang="es-ES" altLang="es-ES" sz="1800" dirty="0">
                <a:solidFill>
                  <a:schemeClr val="accent4">
                    <a:lumMod val="50000"/>
                  </a:schemeClr>
                </a:solidFill>
              </a:rPr>
              <a:t> </a:t>
            </a:r>
            <a:r>
              <a:rPr lang="es-ES" altLang="es-ES" sz="1800" dirty="0" smtClean="0">
                <a:solidFill>
                  <a:schemeClr val="accent4">
                    <a:lumMod val="50000"/>
                  </a:schemeClr>
                </a:solidFill>
              </a:rPr>
              <a:t>, </a:t>
            </a:r>
            <a:r>
              <a:rPr lang="es-ES" altLang="es-ES" sz="1800" dirty="0" err="1" smtClean="0">
                <a:solidFill>
                  <a:schemeClr val="accent4">
                    <a:lumMod val="50000"/>
                  </a:schemeClr>
                </a:solidFill>
              </a:rPr>
              <a:t>should</a:t>
            </a:r>
            <a:r>
              <a:rPr lang="es-ES" altLang="es-ES" sz="1800" dirty="0" smtClean="0">
                <a:solidFill>
                  <a:schemeClr val="accent4">
                    <a:lumMod val="50000"/>
                  </a:schemeClr>
                </a:solidFill>
              </a:rPr>
              <a:t> </a:t>
            </a:r>
            <a:r>
              <a:rPr lang="es-ES" altLang="es-ES" sz="1800" dirty="0">
                <a:solidFill>
                  <a:schemeClr val="accent4">
                    <a:lumMod val="50000"/>
                  </a:schemeClr>
                </a:solidFill>
              </a:rPr>
              <a:t>be </a:t>
            </a:r>
            <a:r>
              <a:rPr lang="es-ES" altLang="es-ES" sz="1800" dirty="0" err="1">
                <a:solidFill>
                  <a:schemeClr val="accent4">
                    <a:lumMod val="50000"/>
                  </a:schemeClr>
                </a:solidFill>
              </a:rPr>
              <a:t>quantified</a:t>
            </a:r>
            <a:r>
              <a:rPr lang="es-ES" altLang="es-ES" sz="1800" dirty="0">
                <a:solidFill>
                  <a:schemeClr val="accent4">
                    <a:lumMod val="50000"/>
                  </a:schemeClr>
                </a:solidFill>
              </a:rPr>
              <a:t> and </a:t>
            </a:r>
            <a:r>
              <a:rPr lang="es-ES" altLang="es-ES" sz="1800" dirty="0" smtClean="0">
                <a:solidFill>
                  <a:schemeClr val="accent4">
                    <a:lumMod val="50000"/>
                  </a:schemeClr>
                </a:solidFill>
              </a:rPr>
              <a:t> </a:t>
            </a:r>
            <a:r>
              <a:rPr lang="es-ES" altLang="es-ES" sz="1800" dirty="0" err="1">
                <a:solidFill>
                  <a:schemeClr val="accent4">
                    <a:lumMod val="50000"/>
                  </a:schemeClr>
                </a:solidFill>
              </a:rPr>
              <a:t>added</a:t>
            </a:r>
            <a:r>
              <a:rPr lang="es-ES" altLang="es-ES" sz="1800" dirty="0">
                <a:solidFill>
                  <a:schemeClr val="accent4">
                    <a:lumMod val="50000"/>
                  </a:schemeClr>
                </a:solidFill>
              </a:rPr>
              <a:t> to GDP.</a:t>
            </a:r>
          </a:p>
        </p:txBody>
      </p:sp>
      <p:grpSp>
        <p:nvGrpSpPr>
          <p:cNvPr id="8" name="7 Grupo"/>
          <p:cNvGrpSpPr/>
          <p:nvPr/>
        </p:nvGrpSpPr>
        <p:grpSpPr>
          <a:xfrm>
            <a:off x="2640780" y="144016"/>
            <a:ext cx="7403828" cy="836712"/>
            <a:chOff x="2640780" y="144016"/>
            <a:chExt cx="7403828" cy="836712"/>
          </a:xfrm>
        </p:grpSpPr>
        <p:sp>
          <p:nvSpPr>
            <p:cNvPr id="9" name="8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0" name="9 CuadroTexto"/>
            <p:cNvSpPr txBox="1"/>
            <p:nvPr/>
          </p:nvSpPr>
          <p:spPr>
            <a:xfrm>
              <a:off x="2987824" y="211287"/>
              <a:ext cx="6021392" cy="769441"/>
            </a:xfrm>
            <a:prstGeom prst="rect">
              <a:avLst/>
            </a:prstGeom>
            <a:noFill/>
          </p:spPr>
          <p:txBody>
            <a:bodyPr wrap="none" rtlCol="0">
              <a:spAutoFit/>
            </a:bodyPr>
            <a:lstStyle/>
            <a:p>
              <a:pPr marL="0" lvl="1"/>
              <a:r>
                <a:rPr lang="es-ES" sz="2800" dirty="0" err="1" smtClean="0"/>
                <a:t>Applying</a:t>
              </a:r>
              <a:r>
                <a:rPr lang="es-ES" sz="2800" dirty="0" smtClean="0"/>
                <a:t> </a:t>
              </a:r>
              <a:r>
                <a:rPr lang="es-ES" sz="2800" dirty="0" err="1" smtClean="0"/>
                <a:t>gender</a:t>
              </a:r>
              <a:r>
                <a:rPr lang="es-ES" sz="2800" dirty="0" smtClean="0"/>
                <a:t> </a:t>
              </a:r>
              <a:r>
                <a:rPr lang="es-ES" sz="2800" dirty="0" err="1" smtClean="0"/>
                <a:t>perspective</a:t>
              </a:r>
              <a:r>
                <a:rPr lang="es-ES" sz="2800" dirty="0" smtClean="0"/>
                <a:t> in </a:t>
              </a:r>
              <a:r>
                <a:rPr lang="es-ES" sz="2800" dirty="0" err="1" smtClean="0"/>
                <a:t>planning</a:t>
              </a:r>
              <a:endParaRPr lang="es-ES" sz="2800" dirty="0" smtClean="0"/>
            </a:p>
            <a:p>
              <a:endParaRPr lang="es-ES" sz="1600" dirty="0"/>
            </a:p>
          </p:txBody>
        </p:sp>
      </p:grpSp>
    </p:spTree>
    <p:extLst>
      <p:ext uri="{BB962C8B-B14F-4D97-AF65-F5344CB8AC3E}">
        <p14:creationId xmlns:p14="http://schemas.microsoft.com/office/powerpoint/2010/main" val="2282987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Documents and Settings\Administrador\Escritorio\Mujeres_Públicas\Jane_Jacobs_Muerte y vida_grandes ciudad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7914" y="648072"/>
            <a:ext cx="3838022"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4211960" y="965041"/>
            <a:ext cx="4932040" cy="5632311"/>
          </a:xfrm>
          <a:prstGeom prst="rect">
            <a:avLst/>
          </a:prstGeom>
          <a:solidFill>
            <a:schemeClr val="bg1">
              <a:lumMod val="85000"/>
            </a:schemeClr>
          </a:solidFill>
        </p:spPr>
        <p:txBody>
          <a:bodyPr wrap="square">
            <a:spAutoFit/>
          </a:bodyPr>
          <a:lstStyle/>
          <a:p>
            <a:pPr>
              <a:lnSpc>
                <a:spcPct val="150000"/>
              </a:lnSpc>
              <a:defRPr/>
            </a:pPr>
            <a:r>
              <a:rPr lang="es-ES_tradnl" sz="2000" dirty="0">
                <a:solidFill>
                  <a:prstClr val="black"/>
                </a:solidFill>
              </a:rPr>
              <a:t>“ </a:t>
            </a:r>
            <a:r>
              <a:rPr lang="es-ES_tradnl" sz="2000" dirty="0" err="1">
                <a:solidFill>
                  <a:prstClr val="black"/>
                </a:solidFill>
              </a:rPr>
              <a:t>This</a:t>
            </a:r>
            <a:r>
              <a:rPr lang="es-ES_tradnl" sz="2000" dirty="0">
                <a:solidFill>
                  <a:prstClr val="black"/>
                </a:solidFill>
              </a:rPr>
              <a:t> </a:t>
            </a:r>
            <a:r>
              <a:rPr lang="es-ES_tradnl" sz="2000" dirty="0" err="1">
                <a:solidFill>
                  <a:prstClr val="black"/>
                </a:solidFill>
              </a:rPr>
              <a:t>book</a:t>
            </a:r>
            <a:r>
              <a:rPr lang="es-ES_tradnl" sz="2000" dirty="0">
                <a:solidFill>
                  <a:prstClr val="black"/>
                </a:solidFill>
              </a:rPr>
              <a:t> </a:t>
            </a:r>
            <a:r>
              <a:rPr lang="es-ES_tradnl" sz="2000" dirty="0" err="1">
                <a:solidFill>
                  <a:prstClr val="black"/>
                </a:solidFill>
              </a:rPr>
              <a:t>is</a:t>
            </a:r>
            <a:r>
              <a:rPr lang="es-ES_tradnl" sz="2000" dirty="0">
                <a:solidFill>
                  <a:prstClr val="black"/>
                </a:solidFill>
              </a:rPr>
              <a:t> </a:t>
            </a:r>
            <a:r>
              <a:rPr lang="es-ES_tradnl" sz="2000" dirty="0" err="1">
                <a:solidFill>
                  <a:prstClr val="black"/>
                </a:solidFill>
              </a:rPr>
              <a:t>an</a:t>
            </a:r>
            <a:r>
              <a:rPr lang="es-ES_tradnl" sz="2000" dirty="0">
                <a:solidFill>
                  <a:prstClr val="black"/>
                </a:solidFill>
              </a:rPr>
              <a:t> </a:t>
            </a:r>
            <a:r>
              <a:rPr lang="es-ES_tradnl" sz="2000" dirty="0" err="1">
                <a:solidFill>
                  <a:prstClr val="black"/>
                </a:solidFill>
              </a:rPr>
              <a:t>attack</a:t>
            </a:r>
            <a:r>
              <a:rPr lang="es-ES_tradnl" sz="2000" dirty="0">
                <a:solidFill>
                  <a:prstClr val="black"/>
                </a:solidFill>
              </a:rPr>
              <a:t> </a:t>
            </a:r>
            <a:r>
              <a:rPr lang="es-ES_tradnl" sz="2000" dirty="0" err="1">
                <a:solidFill>
                  <a:prstClr val="black"/>
                </a:solidFill>
              </a:rPr>
              <a:t>on</a:t>
            </a:r>
            <a:r>
              <a:rPr lang="es-ES_tradnl" sz="2000" dirty="0">
                <a:solidFill>
                  <a:prstClr val="black"/>
                </a:solidFill>
              </a:rPr>
              <a:t> </a:t>
            </a:r>
            <a:r>
              <a:rPr lang="es-ES_tradnl" sz="2000" dirty="0" err="1">
                <a:solidFill>
                  <a:prstClr val="black"/>
                </a:solidFill>
              </a:rPr>
              <a:t>current</a:t>
            </a:r>
            <a:r>
              <a:rPr lang="es-ES_tradnl" sz="2000" dirty="0">
                <a:solidFill>
                  <a:prstClr val="black"/>
                </a:solidFill>
              </a:rPr>
              <a:t> </a:t>
            </a:r>
            <a:r>
              <a:rPr lang="es-ES_tradnl" sz="2000" dirty="0" err="1">
                <a:solidFill>
                  <a:prstClr val="black"/>
                </a:solidFill>
              </a:rPr>
              <a:t>city</a:t>
            </a:r>
            <a:r>
              <a:rPr lang="es-ES_tradnl" sz="2000" dirty="0">
                <a:solidFill>
                  <a:prstClr val="black"/>
                </a:solidFill>
              </a:rPr>
              <a:t> </a:t>
            </a:r>
            <a:r>
              <a:rPr lang="es-ES_tradnl" sz="2000" dirty="0" err="1">
                <a:solidFill>
                  <a:prstClr val="black"/>
                </a:solidFill>
              </a:rPr>
              <a:t>planning</a:t>
            </a:r>
            <a:r>
              <a:rPr lang="es-ES_tradnl" sz="2000" dirty="0">
                <a:solidFill>
                  <a:prstClr val="black"/>
                </a:solidFill>
              </a:rPr>
              <a:t> and </a:t>
            </a:r>
            <a:r>
              <a:rPr lang="es-ES_tradnl" sz="2000" dirty="0" err="1">
                <a:solidFill>
                  <a:prstClr val="black"/>
                </a:solidFill>
              </a:rPr>
              <a:t>rebuilding</a:t>
            </a:r>
            <a:r>
              <a:rPr lang="es-ES_tradnl" sz="2000" dirty="0">
                <a:solidFill>
                  <a:prstClr val="black"/>
                </a:solidFill>
              </a:rPr>
              <a:t>. </a:t>
            </a:r>
            <a:r>
              <a:rPr lang="es-ES_tradnl" sz="2000" dirty="0" err="1">
                <a:solidFill>
                  <a:prstClr val="black"/>
                </a:solidFill>
              </a:rPr>
              <a:t>It</a:t>
            </a:r>
            <a:r>
              <a:rPr lang="es-ES_tradnl" sz="2000" dirty="0">
                <a:solidFill>
                  <a:prstClr val="black"/>
                </a:solidFill>
              </a:rPr>
              <a:t> </a:t>
            </a:r>
            <a:r>
              <a:rPr lang="es-ES_tradnl" sz="2000" dirty="0" err="1">
                <a:solidFill>
                  <a:prstClr val="black"/>
                </a:solidFill>
              </a:rPr>
              <a:t>is</a:t>
            </a:r>
            <a:r>
              <a:rPr lang="es-ES_tradnl" sz="2000" dirty="0">
                <a:solidFill>
                  <a:prstClr val="black"/>
                </a:solidFill>
              </a:rPr>
              <a:t> </a:t>
            </a:r>
            <a:r>
              <a:rPr lang="es-ES_tradnl" sz="2000" dirty="0" err="1">
                <a:solidFill>
                  <a:prstClr val="black"/>
                </a:solidFill>
              </a:rPr>
              <a:t>also</a:t>
            </a:r>
            <a:r>
              <a:rPr lang="es-ES_tradnl" sz="2000" dirty="0">
                <a:solidFill>
                  <a:prstClr val="black"/>
                </a:solidFill>
              </a:rPr>
              <a:t>, and </a:t>
            </a:r>
            <a:r>
              <a:rPr lang="es-ES_tradnl" sz="2000" dirty="0" err="1">
                <a:solidFill>
                  <a:prstClr val="black"/>
                </a:solidFill>
              </a:rPr>
              <a:t>mostly</a:t>
            </a:r>
            <a:r>
              <a:rPr lang="es-ES_tradnl" sz="2000" dirty="0">
                <a:solidFill>
                  <a:prstClr val="black"/>
                </a:solidFill>
              </a:rPr>
              <a:t>, </a:t>
            </a:r>
            <a:r>
              <a:rPr lang="es-ES_tradnl" sz="2000" dirty="0" err="1">
                <a:solidFill>
                  <a:prstClr val="black"/>
                </a:solidFill>
              </a:rPr>
              <a:t>an</a:t>
            </a:r>
            <a:r>
              <a:rPr lang="es-ES_tradnl" sz="2000" dirty="0">
                <a:solidFill>
                  <a:prstClr val="black"/>
                </a:solidFill>
              </a:rPr>
              <a:t> </a:t>
            </a:r>
            <a:r>
              <a:rPr lang="es-ES_tradnl" sz="2000" dirty="0" err="1">
                <a:solidFill>
                  <a:prstClr val="black"/>
                </a:solidFill>
              </a:rPr>
              <a:t>attempt</a:t>
            </a:r>
            <a:r>
              <a:rPr lang="es-ES_tradnl" sz="2000" dirty="0">
                <a:solidFill>
                  <a:prstClr val="black"/>
                </a:solidFill>
              </a:rPr>
              <a:t> to introduce new </a:t>
            </a:r>
            <a:r>
              <a:rPr lang="es-ES_tradnl" sz="2000" dirty="0" err="1">
                <a:solidFill>
                  <a:prstClr val="black"/>
                </a:solidFill>
              </a:rPr>
              <a:t>principles</a:t>
            </a:r>
            <a:r>
              <a:rPr lang="es-ES_tradnl" sz="2000" dirty="0">
                <a:solidFill>
                  <a:prstClr val="black"/>
                </a:solidFill>
              </a:rPr>
              <a:t> of </a:t>
            </a:r>
            <a:r>
              <a:rPr lang="es-ES_tradnl" sz="2000" dirty="0" err="1">
                <a:solidFill>
                  <a:prstClr val="black"/>
                </a:solidFill>
              </a:rPr>
              <a:t>city</a:t>
            </a:r>
            <a:r>
              <a:rPr lang="es-ES_tradnl" sz="2000" dirty="0">
                <a:solidFill>
                  <a:prstClr val="black"/>
                </a:solidFill>
              </a:rPr>
              <a:t> </a:t>
            </a:r>
            <a:r>
              <a:rPr lang="es-ES_tradnl" sz="2000" dirty="0" err="1">
                <a:solidFill>
                  <a:prstClr val="black"/>
                </a:solidFill>
              </a:rPr>
              <a:t>planning</a:t>
            </a:r>
            <a:r>
              <a:rPr lang="es-ES_tradnl" sz="2000" dirty="0">
                <a:solidFill>
                  <a:prstClr val="black"/>
                </a:solidFill>
              </a:rPr>
              <a:t> </a:t>
            </a:r>
            <a:r>
              <a:rPr lang="es-ES_tradnl" sz="2000" dirty="0" smtClean="0">
                <a:solidFill>
                  <a:prstClr val="black"/>
                </a:solidFill>
              </a:rPr>
              <a:t>and </a:t>
            </a:r>
            <a:r>
              <a:rPr lang="es-ES_tradnl" sz="2000" dirty="0" err="1">
                <a:solidFill>
                  <a:prstClr val="black"/>
                </a:solidFill>
              </a:rPr>
              <a:t>rebuilding</a:t>
            </a:r>
            <a:r>
              <a:rPr lang="es-ES_tradnl" sz="2000" dirty="0">
                <a:solidFill>
                  <a:prstClr val="black"/>
                </a:solidFill>
              </a:rPr>
              <a:t>, </a:t>
            </a:r>
            <a:r>
              <a:rPr lang="es-ES_tradnl" sz="2000" dirty="0" err="1">
                <a:solidFill>
                  <a:prstClr val="black"/>
                </a:solidFill>
              </a:rPr>
              <a:t>different</a:t>
            </a:r>
            <a:r>
              <a:rPr lang="es-ES_tradnl" sz="2000" dirty="0">
                <a:solidFill>
                  <a:prstClr val="black"/>
                </a:solidFill>
              </a:rPr>
              <a:t> and </a:t>
            </a:r>
            <a:r>
              <a:rPr lang="es-ES_tradnl" sz="2000" dirty="0" err="1">
                <a:solidFill>
                  <a:prstClr val="black"/>
                </a:solidFill>
              </a:rPr>
              <a:t>even</a:t>
            </a:r>
            <a:r>
              <a:rPr lang="es-ES_tradnl" sz="2000" dirty="0">
                <a:solidFill>
                  <a:prstClr val="black"/>
                </a:solidFill>
              </a:rPr>
              <a:t> </a:t>
            </a:r>
            <a:r>
              <a:rPr lang="es-ES_tradnl" sz="2000" dirty="0" err="1">
                <a:solidFill>
                  <a:prstClr val="black"/>
                </a:solidFill>
              </a:rPr>
              <a:t>opposite</a:t>
            </a:r>
            <a:r>
              <a:rPr lang="es-ES_tradnl" sz="2000" dirty="0">
                <a:solidFill>
                  <a:prstClr val="black"/>
                </a:solidFill>
              </a:rPr>
              <a:t> </a:t>
            </a:r>
            <a:r>
              <a:rPr lang="es-ES_tradnl" sz="2000" dirty="0" err="1">
                <a:solidFill>
                  <a:prstClr val="black"/>
                </a:solidFill>
              </a:rPr>
              <a:t>from</a:t>
            </a:r>
            <a:r>
              <a:rPr lang="es-ES_tradnl" sz="2000" dirty="0">
                <a:solidFill>
                  <a:prstClr val="black"/>
                </a:solidFill>
              </a:rPr>
              <a:t> </a:t>
            </a:r>
            <a:r>
              <a:rPr lang="es-ES_tradnl" sz="2000" dirty="0" err="1">
                <a:solidFill>
                  <a:prstClr val="black"/>
                </a:solidFill>
              </a:rPr>
              <a:t>those</a:t>
            </a:r>
            <a:r>
              <a:rPr lang="es-ES_tradnl" sz="2000" dirty="0">
                <a:solidFill>
                  <a:prstClr val="black"/>
                </a:solidFill>
              </a:rPr>
              <a:t> </a:t>
            </a:r>
            <a:r>
              <a:rPr lang="es-ES_tradnl" sz="2000" dirty="0" err="1">
                <a:solidFill>
                  <a:prstClr val="black"/>
                </a:solidFill>
              </a:rPr>
              <a:t>now</a:t>
            </a:r>
            <a:r>
              <a:rPr lang="es-ES_tradnl" sz="2000" dirty="0">
                <a:solidFill>
                  <a:prstClr val="black"/>
                </a:solidFill>
              </a:rPr>
              <a:t> </a:t>
            </a:r>
            <a:r>
              <a:rPr lang="es-ES_tradnl" sz="2000" dirty="0" err="1">
                <a:solidFill>
                  <a:prstClr val="black"/>
                </a:solidFill>
              </a:rPr>
              <a:t>tought</a:t>
            </a:r>
            <a:r>
              <a:rPr lang="es-ES_tradnl" sz="2000" dirty="0">
                <a:solidFill>
                  <a:prstClr val="black"/>
                </a:solidFill>
              </a:rPr>
              <a:t> in </a:t>
            </a:r>
            <a:r>
              <a:rPr lang="es-ES_tradnl" sz="2000" dirty="0" err="1">
                <a:solidFill>
                  <a:prstClr val="black"/>
                </a:solidFill>
              </a:rPr>
              <a:t>everything</a:t>
            </a:r>
            <a:r>
              <a:rPr lang="es-ES_tradnl" sz="2000" dirty="0">
                <a:solidFill>
                  <a:prstClr val="black"/>
                </a:solidFill>
              </a:rPr>
              <a:t> </a:t>
            </a:r>
            <a:r>
              <a:rPr lang="es-ES_tradnl" sz="2000" dirty="0" err="1">
                <a:solidFill>
                  <a:prstClr val="black"/>
                </a:solidFill>
              </a:rPr>
              <a:t>from</a:t>
            </a:r>
            <a:r>
              <a:rPr lang="es-ES_tradnl" sz="2000" dirty="0">
                <a:solidFill>
                  <a:prstClr val="black"/>
                </a:solidFill>
              </a:rPr>
              <a:t> </a:t>
            </a:r>
            <a:r>
              <a:rPr lang="es-ES_tradnl" sz="2000" dirty="0" err="1">
                <a:solidFill>
                  <a:prstClr val="black"/>
                </a:solidFill>
              </a:rPr>
              <a:t>schools</a:t>
            </a:r>
            <a:r>
              <a:rPr lang="es-ES_tradnl" sz="2000" dirty="0">
                <a:solidFill>
                  <a:prstClr val="black"/>
                </a:solidFill>
              </a:rPr>
              <a:t> of </a:t>
            </a:r>
            <a:r>
              <a:rPr lang="es-ES_tradnl" sz="2000" dirty="0" err="1">
                <a:solidFill>
                  <a:prstClr val="black"/>
                </a:solidFill>
              </a:rPr>
              <a:t>architecture</a:t>
            </a:r>
            <a:r>
              <a:rPr lang="es-ES_tradnl" sz="2000" dirty="0">
                <a:solidFill>
                  <a:prstClr val="black"/>
                </a:solidFill>
              </a:rPr>
              <a:t> and </a:t>
            </a:r>
            <a:r>
              <a:rPr lang="es-ES_tradnl" sz="2000" dirty="0" err="1">
                <a:solidFill>
                  <a:prstClr val="black"/>
                </a:solidFill>
              </a:rPr>
              <a:t>planning</a:t>
            </a:r>
            <a:r>
              <a:rPr lang="es-ES_tradnl" sz="2000" dirty="0">
                <a:solidFill>
                  <a:prstClr val="black"/>
                </a:solidFill>
              </a:rPr>
              <a:t> to </a:t>
            </a:r>
            <a:r>
              <a:rPr lang="es-ES_tradnl" sz="2000" dirty="0" err="1">
                <a:solidFill>
                  <a:prstClr val="black"/>
                </a:solidFill>
              </a:rPr>
              <a:t>the</a:t>
            </a:r>
            <a:r>
              <a:rPr lang="es-ES_tradnl" sz="2000" dirty="0">
                <a:solidFill>
                  <a:prstClr val="black"/>
                </a:solidFill>
              </a:rPr>
              <a:t> </a:t>
            </a:r>
            <a:r>
              <a:rPr lang="es-ES_tradnl" sz="2000" dirty="0" err="1">
                <a:solidFill>
                  <a:prstClr val="black"/>
                </a:solidFill>
              </a:rPr>
              <a:t>Sunday</a:t>
            </a:r>
            <a:r>
              <a:rPr lang="es-ES_tradnl" sz="2000" dirty="0">
                <a:solidFill>
                  <a:prstClr val="black"/>
                </a:solidFill>
              </a:rPr>
              <a:t> </a:t>
            </a:r>
            <a:r>
              <a:rPr lang="es-ES_tradnl" sz="2000" dirty="0" err="1">
                <a:solidFill>
                  <a:prstClr val="black"/>
                </a:solidFill>
              </a:rPr>
              <a:t>supplements</a:t>
            </a:r>
            <a:r>
              <a:rPr lang="es-ES_tradnl" sz="2000" dirty="0">
                <a:solidFill>
                  <a:prstClr val="black"/>
                </a:solidFill>
              </a:rPr>
              <a:t> </a:t>
            </a:r>
            <a:r>
              <a:rPr lang="es-ES_tradnl" sz="2000" dirty="0" smtClean="0">
                <a:solidFill>
                  <a:prstClr val="black"/>
                </a:solidFill>
              </a:rPr>
              <a:t>and </a:t>
            </a:r>
            <a:r>
              <a:rPr lang="es-ES_tradnl" sz="2000" dirty="0" err="1">
                <a:solidFill>
                  <a:prstClr val="black"/>
                </a:solidFill>
              </a:rPr>
              <a:t>women’s</a:t>
            </a:r>
            <a:r>
              <a:rPr lang="es-ES_tradnl" sz="2000" dirty="0">
                <a:solidFill>
                  <a:prstClr val="black"/>
                </a:solidFill>
              </a:rPr>
              <a:t> magazines… </a:t>
            </a:r>
            <a:r>
              <a:rPr lang="es-ES_tradnl" sz="2000" dirty="0" err="1">
                <a:solidFill>
                  <a:prstClr val="black"/>
                </a:solidFill>
              </a:rPr>
              <a:t>It</a:t>
            </a:r>
            <a:r>
              <a:rPr lang="es-ES_tradnl" sz="2000" dirty="0">
                <a:solidFill>
                  <a:prstClr val="black"/>
                </a:solidFill>
              </a:rPr>
              <a:t> </a:t>
            </a:r>
            <a:r>
              <a:rPr lang="es-ES_tradnl" sz="2000" dirty="0" err="1">
                <a:solidFill>
                  <a:prstClr val="black"/>
                </a:solidFill>
              </a:rPr>
              <a:t>is</a:t>
            </a:r>
            <a:r>
              <a:rPr lang="es-ES_tradnl" sz="2000" dirty="0">
                <a:solidFill>
                  <a:prstClr val="black"/>
                </a:solidFill>
              </a:rPr>
              <a:t> </a:t>
            </a:r>
            <a:r>
              <a:rPr lang="es-ES_tradnl" sz="2000" dirty="0" err="1">
                <a:solidFill>
                  <a:prstClr val="black"/>
                </a:solidFill>
              </a:rPr>
              <a:t>an</a:t>
            </a:r>
            <a:r>
              <a:rPr lang="es-ES_tradnl" sz="2000" dirty="0">
                <a:solidFill>
                  <a:prstClr val="black"/>
                </a:solidFill>
              </a:rPr>
              <a:t> </a:t>
            </a:r>
            <a:r>
              <a:rPr lang="es-ES_tradnl" sz="2000" dirty="0" err="1">
                <a:solidFill>
                  <a:prstClr val="black"/>
                </a:solidFill>
              </a:rPr>
              <a:t>attack</a:t>
            </a:r>
            <a:r>
              <a:rPr lang="es-ES_tradnl" sz="2000" dirty="0">
                <a:solidFill>
                  <a:prstClr val="black"/>
                </a:solidFill>
              </a:rPr>
              <a:t>, </a:t>
            </a:r>
            <a:r>
              <a:rPr lang="es-ES_tradnl" sz="2000" dirty="0" err="1">
                <a:solidFill>
                  <a:prstClr val="black"/>
                </a:solidFill>
              </a:rPr>
              <a:t>rather</a:t>
            </a:r>
            <a:r>
              <a:rPr lang="es-ES_tradnl" sz="2000" dirty="0">
                <a:solidFill>
                  <a:prstClr val="black"/>
                </a:solidFill>
              </a:rPr>
              <a:t>, </a:t>
            </a:r>
            <a:r>
              <a:rPr lang="es-ES_tradnl" sz="2000" dirty="0" err="1">
                <a:solidFill>
                  <a:prstClr val="black"/>
                </a:solidFill>
              </a:rPr>
              <a:t>on</a:t>
            </a:r>
            <a:r>
              <a:rPr lang="es-ES_tradnl" sz="2000" dirty="0">
                <a:solidFill>
                  <a:prstClr val="black"/>
                </a:solidFill>
              </a:rPr>
              <a:t> </a:t>
            </a:r>
            <a:r>
              <a:rPr lang="es-ES_tradnl" sz="2000" dirty="0" err="1">
                <a:solidFill>
                  <a:prstClr val="black"/>
                </a:solidFill>
              </a:rPr>
              <a:t>the</a:t>
            </a:r>
            <a:r>
              <a:rPr lang="es-ES_tradnl" sz="2000" dirty="0">
                <a:solidFill>
                  <a:prstClr val="black"/>
                </a:solidFill>
              </a:rPr>
              <a:t> </a:t>
            </a:r>
            <a:r>
              <a:rPr lang="es-ES_tradnl" sz="2000" dirty="0" err="1">
                <a:solidFill>
                  <a:prstClr val="black"/>
                </a:solidFill>
              </a:rPr>
              <a:t>principles</a:t>
            </a:r>
            <a:r>
              <a:rPr lang="es-ES_tradnl" sz="2000" dirty="0">
                <a:solidFill>
                  <a:prstClr val="black"/>
                </a:solidFill>
              </a:rPr>
              <a:t> and </a:t>
            </a:r>
            <a:r>
              <a:rPr lang="es-ES_tradnl" sz="2000" dirty="0" err="1">
                <a:solidFill>
                  <a:prstClr val="black"/>
                </a:solidFill>
              </a:rPr>
              <a:t>aims</a:t>
            </a:r>
            <a:r>
              <a:rPr lang="es-ES_tradnl" sz="2000" dirty="0">
                <a:solidFill>
                  <a:prstClr val="black"/>
                </a:solidFill>
              </a:rPr>
              <a:t> </a:t>
            </a:r>
            <a:r>
              <a:rPr lang="es-ES_tradnl" sz="2000" dirty="0" err="1">
                <a:solidFill>
                  <a:prstClr val="black"/>
                </a:solidFill>
              </a:rPr>
              <a:t>that</a:t>
            </a:r>
            <a:r>
              <a:rPr lang="es-ES_tradnl" sz="2000" dirty="0">
                <a:solidFill>
                  <a:prstClr val="black"/>
                </a:solidFill>
              </a:rPr>
              <a:t> </a:t>
            </a:r>
            <a:r>
              <a:rPr lang="es-ES_tradnl" sz="2000" dirty="0" err="1">
                <a:solidFill>
                  <a:prstClr val="black"/>
                </a:solidFill>
              </a:rPr>
              <a:t>have</a:t>
            </a:r>
            <a:r>
              <a:rPr lang="es-ES_tradnl" sz="2000" dirty="0">
                <a:solidFill>
                  <a:prstClr val="black"/>
                </a:solidFill>
              </a:rPr>
              <a:t> </a:t>
            </a:r>
            <a:r>
              <a:rPr lang="es-ES_tradnl" sz="2000" dirty="0" err="1">
                <a:solidFill>
                  <a:prstClr val="black"/>
                </a:solidFill>
              </a:rPr>
              <a:t>shaped</a:t>
            </a:r>
            <a:r>
              <a:rPr lang="es-ES_tradnl" sz="2000" dirty="0">
                <a:solidFill>
                  <a:prstClr val="black"/>
                </a:solidFill>
              </a:rPr>
              <a:t> </a:t>
            </a:r>
            <a:r>
              <a:rPr lang="es-ES_tradnl" sz="2000" dirty="0" err="1">
                <a:solidFill>
                  <a:prstClr val="black"/>
                </a:solidFill>
              </a:rPr>
              <a:t>modern</a:t>
            </a:r>
            <a:r>
              <a:rPr lang="es-ES_tradnl" sz="2000" dirty="0">
                <a:solidFill>
                  <a:prstClr val="black"/>
                </a:solidFill>
              </a:rPr>
              <a:t>, </a:t>
            </a:r>
            <a:r>
              <a:rPr lang="es-ES_tradnl" sz="2000" dirty="0" err="1">
                <a:solidFill>
                  <a:prstClr val="black"/>
                </a:solidFill>
              </a:rPr>
              <a:t>ortodox</a:t>
            </a:r>
            <a:r>
              <a:rPr lang="es-ES_tradnl" sz="2000" dirty="0">
                <a:solidFill>
                  <a:prstClr val="black"/>
                </a:solidFill>
              </a:rPr>
              <a:t> </a:t>
            </a:r>
            <a:r>
              <a:rPr lang="es-ES_tradnl" sz="2000" dirty="0" err="1">
                <a:solidFill>
                  <a:prstClr val="black"/>
                </a:solidFill>
              </a:rPr>
              <a:t>city</a:t>
            </a:r>
            <a:r>
              <a:rPr lang="es-ES_tradnl" sz="2000" dirty="0">
                <a:solidFill>
                  <a:prstClr val="black"/>
                </a:solidFill>
              </a:rPr>
              <a:t> </a:t>
            </a:r>
            <a:r>
              <a:rPr lang="es-ES_tradnl" sz="2000" dirty="0" err="1">
                <a:solidFill>
                  <a:prstClr val="black"/>
                </a:solidFill>
              </a:rPr>
              <a:t>planning</a:t>
            </a:r>
            <a:r>
              <a:rPr lang="es-ES_tradnl" sz="2000" dirty="0">
                <a:solidFill>
                  <a:prstClr val="black"/>
                </a:solidFill>
              </a:rPr>
              <a:t> and </a:t>
            </a:r>
            <a:r>
              <a:rPr lang="es-ES_tradnl" sz="2000" dirty="0" err="1">
                <a:solidFill>
                  <a:prstClr val="black"/>
                </a:solidFill>
              </a:rPr>
              <a:t>rebuilding</a:t>
            </a:r>
            <a:r>
              <a:rPr lang="es-ES_tradnl" sz="2000" dirty="0">
                <a:solidFill>
                  <a:prstClr val="black"/>
                </a:solidFill>
              </a:rPr>
              <a:t>… I </a:t>
            </a:r>
            <a:r>
              <a:rPr lang="es-ES_tradnl" sz="2000" dirty="0" err="1">
                <a:solidFill>
                  <a:prstClr val="black"/>
                </a:solidFill>
              </a:rPr>
              <a:t>shall</a:t>
            </a:r>
            <a:r>
              <a:rPr lang="es-ES_tradnl" sz="2000" dirty="0">
                <a:solidFill>
                  <a:prstClr val="black"/>
                </a:solidFill>
              </a:rPr>
              <a:t> be </a:t>
            </a:r>
            <a:r>
              <a:rPr lang="es-ES_tradnl" sz="2000" dirty="0" err="1">
                <a:solidFill>
                  <a:prstClr val="black"/>
                </a:solidFill>
              </a:rPr>
              <a:t>mainly</a:t>
            </a:r>
            <a:r>
              <a:rPr lang="es-ES_tradnl" sz="2000" dirty="0">
                <a:solidFill>
                  <a:prstClr val="black"/>
                </a:solidFill>
              </a:rPr>
              <a:t> be </a:t>
            </a:r>
            <a:r>
              <a:rPr lang="es-ES_tradnl" sz="2000" dirty="0" err="1">
                <a:solidFill>
                  <a:prstClr val="black"/>
                </a:solidFill>
              </a:rPr>
              <a:t>writing</a:t>
            </a:r>
            <a:r>
              <a:rPr lang="es-ES_tradnl" sz="2000" dirty="0">
                <a:solidFill>
                  <a:prstClr val="black"/>
                </a:solidFill>
              </a:rPr>
              <a:t> </a:t>
            </a:r>
            <a:r>
              <a:rPr lang="es-ES_tradnl" sz="2000" dirty="0" err="1">
                <a:solidFill>
                  <a:prstClr val="black"/>
                </a:solidFill>
              </a:rPr>
              <a:t>about</a:t>
            </a:r>
            <a:r>
              <a:rPr lang="es-ES_tradnl" sz="2000" dirty="0">
                <a:solidFill>
                  <a:prstClr val="black"/>
                </a:solidFill>
              </a:rPr>
              <a:t> </a:t>
            </a:r>
            <a:r>
              <a:rPr lang="es-ES_tradnl" sz="2000" dirty="0" err="1">
                <a:solidFill>
                  <a:prstClr val="black"/>
                </a:solidFill>
              </a:rPr>
              <a:t>common</a:t>
            </a:r>
            <a:r>
              <a:rPr lang="es-ES_tradnl" sz="2000" dirty="0">
                <a:solidFill>
                  <a:prstClr val="black"/>
                </a:solidFill>
              </a:rPr>
              <a:t>, </a:t>
            </a:r>
            <a:r>
              <a:rPr lang="es-ES_tradnl" sz="2000" dirty="0" err="1">
                <a:solidFill>
                  <a:prstClr val="black"/>
                </a:solidFill>
              </a:rPr>
              <a:t>ordinary</a:t>
            </a:r>
            <a:r>
              <a:rPr lang="es-ES_tradnl" sz="2000" dirty="0">
                <a:solidFill>
                  <a:prstClr val="black"/>
                </a:solidFill>
              </a:rPr>
              <a:t> </a:t>
            </a:r>
            <a:r>
              <a:rPr lang="es-ES_tradnl" sz="2000" dirty="0" err="1">
                <a:solidFill>
                  <a:prstClr val="black"/>
                </a:solidFill>
              </a:rPr>
              <a:t>things</a:t>
            </a:r>
            <a:r>
              <a:rPr lang="es-ES_tradnl" sz="2000" dirty="0">
                <a:solidFill>
                  <a:prstClr val="black"/>
                </a:solidFill>
              </a:rPr>
              <a:t>..”</a:t>
            </a:r>
            <a:endParaRPr lang="es-ES" sz="2000" dirty="0">
              <a:solidFill>
                <a:prstClr val="black"/>
              </a:solidFill>
            </a:endParaRPr>
          </a:p>
        </p:txBody>
      </p:sp>
      <p:grpSp>
        <p:nvGrpSpPr>
          <p:cNvPr id="5" name="4 Grupo"/>
          <p:cNvGrpSpPr/>
          <p:nvPr/>
        </p:nvGrpSpPr>
        <p:grpSpPr>
          <a:xfrm>
            <a:off x="2640780" y="144016"/>
            <a:ext cx="7403828" cy="836712"/>
            <a:chOff x="2640780" y="144016"/>
            <a:chExt cx="7403828" cy="836712"/>
          </a:xfrm>
        </p:grpSpPr>
        <p:sp>
          <p:nvSpPr>
            <p:cNvPr id="4" name="3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2" name="1 CuadroTexto"/>
            <p:cNvSpPr txBox="1"/>
            <p:nvPr/>
          </p:nvSpPr>
          <p:spPr>
            <a:xfrm>
              <a:off x="2987824" y="211287"/>
              <a:ext cx="6114366" cy="769441"/>
            </a:xfrm>
            <a:prstGeom prst="rect">
              <a:avLst/>
            </a:prstGeom>
            <a:noFill/>
          </p:spPr>
          <p:txBody>
            <a:bodyPr wrap="none" rtlCol="0">
              <a:spAutoFit/>
            </a:bodyPr>
            <a:lstStyle/>
            <a:p>
              <a:pPr marL="0" lvl="1"/>
              <a:r>
                <a:rPr lang="es-ES" sz="2800" dirty="0" err="1" smtClean="0"/>
                <a:t>Experiences</a:t>
              </a:r>
              <a:r>
                <a:rPr lang="es-ES" sz="2800" dirty="0" smtClean="0"/>
                <a:t> </a:t>
              </a:r>
              <a:r>
                <a:rPr lang="es-ES" sz="2800" dirty="0" err="1" smtClean="0"/>
                <a:t>applying</a:t>
              </a:r>
              <a:r>
                <a:rPr lang="es-ES" sz="2800" dirty="0" smtClean="0"/>
                <a:t> </a:t>
              </a:r>
              <a:r>
                <a:rPr lang="es-ES" sz="2800" dirty="0" err="1" smtClean="0"/>
                <a:t>gender</a:t>
              </a:r>
              <a:r>
                <a:rPr lang="es-ES" sz="2800" dirty="0" smtClean="0"/>
                <a:t> </a:t>
              </a:r>
              <a:r>
                <a:rPr lang="es-ES" sz="2800" dirty="0" err="1" smtClean="0"/>
                <a:t>perspective</a:t>
              </a:r>
              <a:endParaRPr lang="es-ES" sz="2800" dirty="0" smtClean="0"/>
            </a:p>
            <a:p>
              <a:endParaRPr lang="es-ES" sz="1600" dirty="0"/>
            </a:p>
          </p:txBody>
        </p:sp>
      </p:grpSp>
    </p:spTree>
    <p:extLst>
      <p:ext uri="{BB962C8B-B14F-4D97-AF65-F5344CB8AC3E}">
        <p14:creationId xmlns:p14="http://schemas.microsoft.com/office/powerpoint/2010/main" val="24905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052736"/>
            <a:ext cx="9144000" cy="4248472"/>
          </a:xfrm>
        </p:spPr>
        <p:txBody>
          <a:bodyPr/>
          <a:lstStyle/>
          <a:p>
            <a:pPr algn="l"/>
            <a:r>
              <a:rPr lang="es-ES" sz="2400" dirty="0" err="1" smtClean="0"/>
              <a:t>Ordinary</a:t>
            </a:r>
            <a:r>
              <a:rPr lang="es-ES" sz="2400" dirty="0" smtClean="0"/>
              <a:t> </a:t>
            </a:r>
            <a:r>
              <a:rPr lang="es-ES" sz="2400" dirty="0" err="1" smtClean="0"/>
              <a:t>things</a:t>
            </a:r>
            <a:r>
              <a:rPr lang="es-ES" sz="2400" dirty="0" smtClean="0"/>
              <a:t>:</a:t>
            </a:r>
            <a:br>
              <a:rPr lang="es-ES" sz="2400" dirty="0" smtClean="0"/>
            </a:br>
            <a:r>
              <a:rPr lang="es-ES" sz="2400" dirty="0"/>
              <a:t>	</a:t>
            </a:r>
            <a:r>
              <a:rPr lang="es-ES" sz="2400" dirty="0" err="1" smtClean="0"/>
              <a:t>what</a:t>
            </a:r>
            <a:r>
              <a:rPr lang="es-ES" sz="2400" dirty="0" smtClean="0"/>
              <a:t> </a:t>
            </a:r>
            <a:r>
              <a:rPr lang="es-ES" sz="2400" dirty="0" err="1" smtClean="0"/>
              <a:t>kind</a:t>
            </a:r>
            <a:r>
              <a:rPr lang="es-ES" sz="2400" dirty="0" smtClean="0"/>
              <a:t> of </a:t>
            </a:r>
            <a:r>
              <a:rPr lang="es-ES" sz="2400" dirty="0" err="1" smtClean="0"/>
              <a:t>city</a:t>
            </a:r>
            <a:r>
              <a:rPr lang="es-ES" sz="2400" dirty="0" smtClean="0"/>
              <a:t> </a:t>
            </a:r>
            <a:r>
              <a:rPr lang="es-ES" sz="2400" dirty="0" err="1" smtClean="0"/>
              <a:t>streets</a:t>
            </a:r>
            <a:r>
              <a:rPr lang="es-ES" sz="2400" dirty="0" smtClean="0"/>
              <a:t> are </a:t>
            </a:r>
            <a:r>
              <a:rPr lang="es-ES" sz="2400" dirty="0" err="1" smtClean="0"/>
              <a:t>safe</a:t>
            </a:r>
            <a:r>
              <a:rPr lang="es-ES" sz="2400" dirty="0" smtClean="0"/>
              <a:t> and </a:t>
            </a:r>
            <a:r>
              <a:rPr lang="es-ES" sz="2400" dirty="0" err="1" smtClean="0"/>
              <a:t>what</a:t>
            </a:r>
            <a:r>
              <a:rPr lang="es-ES" sz="2400" dirty="0" smtClean="0"/>
              <a:t> </a:t>
            </a:r>
            <a:r>
              <a:rPr lang="es-ES" sz="2400" dirty="0" err="1" smtClean="0"/>
              <a:t>kind</a:t>
            </a:r>
            <a:r>
              <a:rPr lang="es-ES" sz="2400" dirty="0" smtClean="0"/>
              <a:t> are </a:t>
            </a:r>
            <a:r>
              <a:rPr lang="es-ES" sz="2400" dirty="0" err="1" smtClean="0"/>
              <a:t>not</a:t>
            </a:r>
            <a:r>
              <a:rPr lang="es-ES" sz="2400" dirty="0"/>
              <a:t>;</a:t>
            </a:r>
            <a:r>
              <a:rPr lang="es-ES" sz="2400" dirty="0" smtClean="0"/>
              <a:t/>
            </a:r>
            <a:br>
              <a:rPr lang="es-ES" sz="2400" dirty="0" smtClean="0"/>
            </a:br>
            <a:r>
              <a:rPr lang="es-ES" sz="2400" dirty="0"/>
              <a:t>	</a:t>
            </a:r>
            <a:r>
              <a:rPr lang="es-ES" sz="2400" dirty="0" err="1" smtClean="0"/>
              <a:t>why</a:t>
            </a:r>
            <a:r>
              <a:rPr lang="es-ES" sz="2400" dirty="0" smtClean="0"/>
              <a:t> </a:t>
            </a:r>
            <a:r>
              <a:rPr lang="es-ES" sz="2400" dirty="0" err="1" smtClean="0"/>
              <a:t>some</a:t>
            </a:r>
            <a:r>
              <a:rPr lang="es-ES" sz="2400" dirty="0" smtClean="0"/>
              <a:t> </a:t>
            </a:r>
            <a:r>
              <a:rPr lang="es-ES" sz="2400" dirty="0" err="1" smtClean="0"/>
              <a:t>city</a:t>
            </a:r>
            <a:r>
              <a:rPr lang="es-ES" sz="2400" dirty="0" smtClean="0"/>
              <a:t> </a:t>
            </a:r>
            <a:r>
              <a:rPr lang="es-ES" sz="2400" dirty="0" err="1" smtClean="0"/>
              <a:t>parks</a:t>
            </a:r>
            <a:r>
              <a:rPr lang="es-ES" sz="2400" dirty="0" smtClean="0"/>
              <a:t> are </a:t>
            </a:r>
            <a:r>
              <a:rPr lang="es-ES" sz="2400" dirty="0" err="1" smtClean="0"/>
              <a:t>marvelous</a:t>
            </a:r>
            <a:r>
              <a:rPr lang="es-ES" sz="2400" dirty="0" smtClean="0"/>
              <a:t> and </a:t>
            </a:r>
            <a:r>
              <a:rPr lang="es-ES" sz="2400" dirty="0" err="1" smtClean="0"/>
              <a:t>others</a:t>
            </a:r>
            <a:r>
              <a:rPr lang="es-ES" sz="2400" dirty="0" smtClean="0"/>
              <a:t> are vice </a:t>
            </a:r>
            <a:r>
              <a:rPr lang="es-ES" sz="2400" dirty="0" err="1" smtClean="0"/>
              <a:t>traps</a:t>
            </a:r>
            <a:r>
              <a:rPr lang="es-ES" sz="2400" dirty="0" smtClean="0"/>
              <a:t> and 	</a:t>
            </a:r>
            <a:r>
              <a:rPr lang="es-ES" sz="2400" dirty="0" err="1" smtClean="0"/>
              <a:t>death</a:t>
            </a:r>
            <a:r>
              <a:rPr lang="es-ES" sz="2400" dirty="0" smtClean="0"/>
              <a:t> </a:t>
            </a:r>
            <a:r>
              <a:rPr lang="es-ES" sz="2400" dirty="0" err="1" smtClean="0"/>
              <a:t>traps</a:t>
            </a:r>
            <a:r>
              <a:rPr lang="es-ES" sz="2400" dirty="0" smtClean="0"/>
              <a:t>;</a:t>
            </a:r>
            <a:br>
              <a:rPr lang="es-ES" sz="2400" dirty="0" smtClean="0"/>
            </a:br>
            <a:r>
              <a:rPr lang="es-ES" sz="2400" dirty="0"/>
              <a:t>	</a:t>
            </a:r>
            <a:r>
              <a:rPr lang="es-ES" sz="2400" dirty="0" err="1" smtClean="0"/>
              <a:t>why</a:t>
            </a:r>
            <a:r>
              <a:rPr lang="es-ES" sz="2400" dirty="0" smtClean="0"/>
              <a:t> </a:t>
            </a:r>
            <a:r>
              <a:rPr lang="es-ES" sz="2400" dirty="0" err="1" smtClean="0"/>
              <a:t>some</a:t>
            </a:r>
            <a:r>
              <a:rPr lang="es-ES" sz="2400" dirty="0" smtClean="0"/>
              <a:t> </a:t>
            </a:r>
            <a:r>
              <a:rPr lang="es-ES" sz="2400" dirty="0" err="1" smtClean="0"/>
              <a:t>slums</a:t>
            </a:r>
            <a:r>
              <a:rPr lang="es-ES" sz="2400" dirty="0" smtClean="0"/>
              <a:t> </a:t>
            </a:r>
            <a:r>
              <a:rPr lang="es-ES" sz="2400" dirty="0" err="1" smtClean="0"/>
              <a:t>stay</a:t>
            </a:r>
            <a:r>
              <a:rPr lang="es-ES" sz="2400" dirty="0" smtClean="0"/>
              <a:t> </a:t>
            </a:r>
            <a:r>
              <a:rPr lang="es-ES" sz="2400" dirty="0" err="1" smtClean="0"/>
              <a:t>slums</a:t>
            </a:r>
            <a:r>
              <a:rPr lang="es-ES" sz="2400" dirty="0" smtClean="0"/>
              <a:t> and </a:t>
            </a:r>
            <a:r>
              <a:rPr lang="es-ES" sz="2400" dirty="0" err="1" smtClean="0"/>
              <a:t>others</a:t>
            </a:r>
            <a:r>
              <a:rPr lang="es-ES" sz="2400" dirty="0" smtClean="0"/>
              <a:t> </a:t>
            </a:r>
            <a:r>
              <a:rPr lang="es-ES" sz="2400" dirty="0" err="1" smtClean="0"/>
              <a:t>slums</a:t>
            </a:r>
            <a:r>
              <a:rPr lang="es-ES" sz="2400" dirty="0" smtClean="0"/>
              <a:t> </a:t>
            </a:r>
            <a:r>
              <a:rPr lang="es-ES" sz="2400" dirty="0" err="1" smtClean="0"/>
              <a:t>regenerate</a:t>
            </a:r>
            <a:r>
              <a:rPr lang="es-ES" sz="2400" dirty="0" smtClean="0"/>
              <a:t> 	</a:t>
            </a:r>
            <a:r>
              <a:rPr lang="es-ES" sz="2400" dirty="0" err="1" smtClean="0"/>
              <a:t>themselves</a:t>
            </a:r>
            <a:r>
              <a:rPr lang="es-ES" sz="2400" dirty="0" smtClean="0"/>
              <a:t> </a:t>
            </a:r>
            <a:r>
              <a:rPr lang="es-ES" sz="2400" dirty="0" err="1" smtClean="0"/>
              <a:t>even</a:t>
            </a:r>
            <a:r>
              <a:rPr lang="es-ES" sz="2400" dirty="0" smtClean="0"/>
              <a:t> </a:t>
            </a:r>
            <a:r>
              <a:rPr lang="es-ES" sz="2400" dirty="0" err="1" smtClean="0"/>
              <a:t>against</a:t>
            </a:r>
            <a:r>
              <a:rPr lang="es-ES" sz="2400" dirty="0" smtClean="0"/>
              <a:t> </a:t>
            </a:r>
            <a:r>
              <a:rPr lang="es-ES" sz="2400" dirty="0" err="1" smtClean="0"/>
              <a:t>finantial</a:t>
            </a:r>
            <a:r>
              <a:rPr lang="es-ES" sz="2400" dirty="0" smtClean="0"/>
              <a:t> and </a:t>
            </a:r>
            <a:r>
              <a:rPr lang="es-ES" sz="2400" dirty="0" err="1" smtClean="0"/>
              <a:t>official</a:t>
            </a:r>
            <a:r>
              <a:rPr lang="es-ES" sz="2400" dirty="0" smtClean="0"/>
              <a:t> </a:t>
            </a:r>
            <a:r>
              <a:rPr lang="es-ES" sz="2400" dirty="0" err="1" smtClean="0"/>
              <a:t>opposition</a:t>
            </a:r>
            <a:r>
              <a:rPr lang="es-ES" sz="2400" dirty="0" smtClean="0"/>
              <a:t>; </a:t>
            </a:r>
            <a:br>
              <a:rPr lang="es-ES" sz="2400" dirty="0" smtClean="0"/>
            </a:br>
            <a:r>
              <a:rPr lang="es-ES" sz="2400" dirty="0"/>
              <a:t>	</a:t>
            </a:r>
            <a:r>
              <a:rPr lang="es-ES" sz="2400" dirty="0" err="1" smtClean="0"/>
              <a:t>what</a:t>
            </a:r>
            <a:r>
              <a:rPr lang="es-ES" sz="2400" dirty="0" smtClean="0"/>
              <a:t> </a:t>
            </a:r>
            <a:r>
              <a:rPr lang="es-ES" sz="2400" dirty="0" err="1" smtClean="0"/>
              <a:t>make</a:t>
            </a:r>
            <a:r>
              <a:rPr lang="es-ES" sz="2400" dirty="0" smtClean="0"/>
              <a:t> </a:t>
            </a:r>
            <a:r>
              <a:rPr lang="es-ES" sz="2400" dirty="0" err="1" smtClean="0"/>
              <a:t>dowtowns</a:t>
            </a:r>
            <a:r>
              <a:rPr lang="es-ES" sz="2400" dirty="0" smtClean="0"/>
              <a:t> </a:t>
            </a:r>
            <a:r>
              <a:rPr lang="es-ES" sz="2400" dirty="0" err="1" smtClean="0"/>
              <a:t>shift</a:t>
            </a:r>
            <a:r>
              <a:rPr lang="es-ES" sz="2400" dirty="0" smtClean="0"/>
              <a:t> </a:t>
            </a:r>
            <a:r>
              <a:rPr lang="es-ES" sz="2400" dirty="0" err="1" smtClean="0"/>
              <a:t>their</a:t>
            </a:r>
            <a:r>
              <a:rPr lang="es-ES" sz="2400" dirty="0" smtClean="0"/>
              <a:t> centers;</a:t>
            </a:r>
            <a:br>
              <a:rPr lang="es-ES" sz="2400" dirty="0" smtClean="0"/>
            </a:br>
            <a:r>
              <a:rPr lang="es-ES" sz="2400" dirty="0"/>
              <a:t>	</a:t>
            </a:r>
            <a:r>
              <a:rPr lang="es-ES" sz="2400" dirty="0" err="1" smtClean="0"/>
              <a:t>what</a:t>
            </a:r>
            <a:r>
              <a:rPr lang="es-ES" sz="2400" dirty="0" smtClean="0"/>
              <a:t>, </a:t>
            </a:r>
            <a:r>
              <a:rPr lang="es-ES" sz="2400" dirty="0" err="1" smtClean="0"/>
              <a:t>if</a:t>
            </a:r>
            <a:r>
              <a:rPr lang="es-ES" sz="2400" dirty="0" smtClean="0"/>
              <a:t> </a:t>
            </a:r>
            <a:r>
              <a:rPr lang="es-ES" sz="2400" dirty="0" err="1" smtClean="0"/>
              <a:t>anything</a:t>
            </a:r>
            <a:r>
              <a:rPr lang="es-ES" sz="2400" dirty="0" smtClean="0"/>
              <a:t>, </a:t>
            </a:r>
            <a:r>
              <a:rPr lang="es-ES" sz="2400" dirty="0" err="1" smtClean="0"/>
              <a:t>is</a:t>
            </a:r>
            <a:r>
              <a:rPr lang="es-ES" sz="2400" dirty="0" smtClean="0"/>
              <a:t> a </a:t>
            </a:r>
            <a:r>
              <a:rPr lang="es-ES" sz="2400" dirty="0" err="1" smtClean="0"/>
              <a:t>city</a:t>
            </a:r>
            <a:r>
              <a:rPr lang="es-ES" sz="2400" dirty="0" smtClean="0"/>
              <a:t> </a:t>
            </a:r>
            <a:r>
              <a:rPr lang="es-ES" sz="2400" dirty="0" err="1" smtClean="0"/>
              <a:t>neighborhood</a:t>
            </a:r>
            <a:r>
              <a:rPr lang="es-ES" sz="2400" dirty="0" smtClean="0"/>
              <a:t>;</a:t>
            </a:r>
            <a:br>
              <a:rPr lang="es-ES" sz="2400" dirty="0" smtClean="0"/>
            </a:br>
            <a:r>
              <a:rPr lang="es-ES" sz="2400" dirty="0"/>
              <a:t>	</a:t>
            </a:r>
            <a:r>
              <a:rPr lang="es-ES" sz="2400" dirty="0" smtClean="0"/>
              <a:t>and</a:t>
            </a:r>
            <a:br>
              <a:rPr lang="es-ES" sz="2400" dirty="0" smtClean="0"/>
            </a:br>
            <a:r>
              <a:rPr lang="es-ES" sz="2400" dirty="0"/>
              <a:t>	</a:t>
            </a:r>
            <a:r>
              <a:rPr lang="es-ES" sz="2400" dirty="0" err="1" smtClean="0"/>
              <a:t>what</a:t>
            </a:r>
            <a:r>
              <a:rPr lang="es-ES" sz="2400" dirty="0" smtClean="0"/>
              <a:t> </a:t>
            </a:r>
            <a:r>
              <a:rPr lang="es-ES" sz="2400" dirty="0" err="1" smtClean="0"/>
              <a:t>job</a:t>
            </a:r>
            <a:r>
              <a:rPr lang="es-ES" sz="2400" dirty="0" smtClean="0"/>
              <a:t>, </a:t>
            </a:r>
            <a:r>
              <a:rPr lang="es-ES" sz="2400" dirty="0" err="1" smtClean="0"/>
              <a:t>if</a:t>
            </a:r>
            <a:r>
              <a:rPr lang="es-ES" sz="2400" dirty="0" smtClean="0"/>
              <a:t> </a:t>
            </a:r>
            <a:r>
              <a:rPr lang="es-ES" sz="2400" dirty="0" err="1" smtClean="0"/>
              <a:t>any</a:t>
            </a:r>
            <a:r>
              <a:rPr lang="es-ES" sz="2400" dirty="0" smtClean="0"/>
              <a:t>, </a:t>
            </a:r>
            <a:r>
              <a:rPr lang="es-ES" sz="2400" dirty="0" err="1" smtClean="0"/>
              <a:t>neighborhoods</a:t>
            </a:r>
            <a:r>
              <a:rPr lang="es-ES" sz="2400" dirty="0" smtClean="0"/>
              <a:t> in </a:t>
            </a:r>
            <a:r>
              <a:rPr lang="es-ES" sz="2400" dirty="0" err="1" smtClean="0"/>
              <a:t>great</a:t>
            </a:r>
            <a:r>
              <a:rPr lang="es-ES" sz="2400" dirty="0" smtClean="0"/>
              <a:t> </a:t>
            </a:r>
            <a:r>
              <a:rPr lang="es-ES" sz="2400" dirty="0" err="1" smtClean="0"/>
              <a:t>cities</a:t>
            </a:r>
            <a:r>
              <a:rPr lang="es-ES" sz="2400" dirty="0" smtClean="0"/>
              <a:t> do…</a:t>
            </a:r>
            <a:br>
              <a:rPr lang="es-ES" sz="2400" dirty="0" smtClean="0"/>
            </a:br>
            <a:r>
              <a:rPr lang="es-ES" sz="2400" dirty="0"/>
              <a:t/>
            </a:r>
            <a:br>
              <a:rPr lang="es-ES" sz="2400" dirty="0"/>
            </a:br>
            <a:r>
              <a:rPr lang="es-ES" sz="2400" dirty="0" smtClean="0"/>
              <a:t/>
            </a:r>
            <a:br>
              <a:rPr lang="es-ES" sz="2400" dirty="0" smtClean="0"/>
            </a:br>
            <a:r>
              <a:rPr lang="es-ES" sz="2400" dirty="0" smtClean="0"/>
              <a:t/>
            </a:r>
            <a:br>
              <a:rPr lang="es-ES" sz="2400" dirty="0" smtClean="0"/>
            </a:br>
            <a:endParaRPr lang="es-ES" sz="2400" dirty="0"/>
          </a:p>
        </p:txBody>
      </p:sp>
      <p:sp>
        <p:nvSpPr>
          <p:cNvPr id="4" name="3 CuadroTexto"/>
          <p:cNvSpPr txBox="1"/>
          <p:nvPr/>
        </p:nvSpPr>
        <p:spPr>
          <a:xfrm>
            <a:off x="1403648" y="4437112"/>
            <a:ext cx="6338787" cy="584775"/>
          </a:xfrm>
          <a:prstGeom prst="rect">
            <a:avLst/>
          </a:prstGeom>
          <a:noFill/>
        </p:spPr>
        <p:txBody>
          <a:bodyPr wrap="none" rtlCol="0">
            <a:spAutoFit/>
          </a:bodyPr>
          <a:lstStyle/>
          <a:p>
            <a:r>
              <a:rPr lang="es-ES" sz="3200" b="1" dirty="0">
                <a:solidFill>
                  <a:srgbClr val="8064A2">
                    <a:lumMod val="50000"/>
                  </a:srgbClr>
                </a:solidFill>
              </a:rPr>
              <a:t>HOW CITIES WORK IN THE REAL LIFE</a:t>
            </a:r>
          </a:p>
        </p:txBody>
      </p:sp>
      <p:grpSp>
        <p:nvGrpSpPr>
          <p:cNvPr id="6" name="5 Grupo"/>
          <p:cNvGrpSpPr/>
          <p:nvPr/>
        </p:nvGrpSpPr>
        <p:grpSpPr>
          <a:xfrm>
            <a:off x="2640780" y="144016"/>
            <a:ext cx="7403828" cy="836712"/>
            <a:chOff x="2640780" y="144016"/>
            <a:chExt cx="7403828" cy="836712"/>
          </a:xfrm>
        </p:grpSpPr>
        <p:sp>
          <p:nvSpPr>
            <p:cNvPr id="7" name="6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8" name="7 CuadroTexto"/>
            <p:cNvSpPr txBox="1"/>
            <p:nvPr/>
          </p:nvSpPr>
          <p:spPr>
            <a:xfrm>
              <a:off x="2987824" y="211287"/>
              <a:ext cx="6114366" cy="769441"/>
            </a:xfrm>
            <a:prstGeom prst="rect">
              <a:avLst/>
            </a:prstGeom>
            <a:noFill/>
          </p:spPr>
          <p:txBody>
            <a:bodyPr wrap="none" rtlCol="0">
              <a:spAutoFit/>
            </a:bodyPr>
            <a:lstStyle/>
            <a:p>
              <a:pPr marL="0" lvl="1"/>
              <a:r>
                <a:rPr lang="es-ES" sz="2800" dirty="0" err="1" smtClean="0"/>
                <a:t>Experiences</a:t>
              </a:r>
              <a:r>
                <a:rPr lang="es-ES" sz="2800" dirty="0" smtClean="0"/>
                <a:t> </a:t>
              </a:r>
              <a:r>
                <a:rPr lang="es-ES" sz="2800" dirty="0" err="1" smtClean="0"/>
                <a:t>applying</a:t>
              </a:r>
              <a:r>
                <a:rPr lang="es-ES" sz="2800" dirty="0" smtClean="0"/>
                <a:t> </a:t>
              </a:r>
              <a:r>
                <a:rPr lang="es-ES" sz="2800" dirty="0" err="1" smtClean="0"/>
                <a:t>gender</a:t>
              </a:r>
              <a:r>
                <a:rPr lang="es-ES" sz="2800" dirty="0" smtClean="0"/>
                <a:t> </a:t>
              </a:r>
              <a:r>
                <a:rPr lang="es-ES" sz="2800" dirty="0" err="1" smtClean="0"/>
                <a:t>perspective</a:t>
              </a:r>
              <a:endParaRPr lang="es-ES" sz="2800" dirty="0" smtClean="0"/>
            </a:p>
            <a:p>
              <a:endParaRPr lang="es-ES" sz="1600" dirty="0"/>
            </a:p>
          </p:txBody>
        </p:sp>
      </p:grpSp>
      <p:pic>
        <p:nvPicPr>
          <p:cNvPr id="9" name="Picture 5" descr="montroig miami platja nov06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12" y="5057508"/>
            <a:ext cx="1393825" cy="1858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PICT00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99172" y="5047842"/>
            <a:ext cx="2640780" cy="183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IMG_0870"/>
          <p:cNvPicPr>
            <a:picLocks noChangeAspect="1" noChangeArrowheads="1"/>
          </p:cNvPicPr>
          <p:nvPr/>
        </p:nvPicPr>
        <p:blipFill>
          <a:blip r:embed="rId5" cstate="email">
            <a:extLst>
              <a:ext uri="{28A0092B-C50C-407E-A947-70E740481C1C}">
                <a14:useLocalDpi xmlns:a14="http://schemas.microsoft.com/office/drawing/2010/main"/>
              </a:ext>
            </a:extLst>
          </a:blip>
          <a:srcRect l="43903" t="35773" r="50000" b="41463"/>
          <a:stretch>
            <a:fillRect/>
          </a:stretch>
        </p:blipFill>
        <p:spPr bwMode="auto">
          <a:xfrm>
            <a:off x="6488973" y="5066374"/>
            <a:ext cx="675315" cy="189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PICT005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83968" y="5047841"/>
            <a:ext cx="2072587" cy="1887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poble nou vuelta del col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8304" y="5045754"/>
            <a:ext cx="1872208" cy="183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2376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K:\BACKUP_ZAI_06_2011\GÉNERO\_col_lectiu_PUNT6\2011_activitats\07_Article_Ciutats_i_Persones\Imatges_capítol_punt6\imatges_ARI\5_granollers (17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0" y="1166837"/>
            <a:ext cx="5715000" cy="461963"/>
          </a:xfrm>
          <a:prstGeom prst="rect">
            <a:avLst/>
          </a:prstGeom>
          <a:solidFill>
            <a:schemeClr val="bg1">
              <a:lumMod val="85000"/>
            </a:schemeClr>
          </a:solidFill>
        </p:spPr>
        <p:txBody>
          <a:bodyPr>
            <a:spAutoFit/>
          </a:bodyPr>
          <a:lstStyle/>
          <a:p>
            <a:pPr algn="r">
              <a:defRPr/>
            </a:pPr>
            <a:r>
              <a:rPr lang="es-ES_tradnl" sz="2400" b="1" dirty="0" err="1" smtClean="0">
                <a:solidFill>
                  <a:prstClr val="black"/>
                </a:solidFill>
              </a:rPr>
              <a:t>Experiences</a:t>
            </a:r>
            <a:r>
              <a:rPr lang="es-ES_tradnl" sz="2400" b="1" dirty="0" smtClean="0">
                <a:solidFill>
                  <a:prstClr val="black"/>
                </a:solidFill>
              </a:rPr>
              <a:t> </a:t>
            </a:r>
            <a:r>
              <a:rPr lang="es-ES_tradnl" sz="2400" b="1" dirty="0" err="1" smtClean="0">
                <a:solidFill>
                  <a:prstClr val="black"/>
                </a:solidFill>
              </a:rPr>
              <a:t>from</a:t>
            </a:r>
            <a:r>
              <a:rPr lang="es-ES_tradnl" sz="2400" b="1" dirty="0" smtClean="0">
                <a:solidFill>
                  <a:prstClr val="black"/>
                </a:solidFill>
              </a:rPr>
              <a:t> </a:t>
            </a:r>
            <a:r>
              <a:rPr lang="es-ES_tradnl" sz="2400" b="1" dirty="0" err="1" smtClean="0">
                <a:solidFill>
                  <a:prstClr val="black"/>
                </a:solidFill>
              </a:rPr>
              <a:t>daily</a:t>
            </a:r>
            <a:r>
              <a:rPr lang="es-ES_tradnl" sz="2400" b="1" dirty="0" smtClean="0">
                <a:solidFill>
                  <a:prstClr val="black"/>
                </a:solidFill>
              </a:rPr>
              <a:t> </a:t>
            </a:r>
            <a:r>
              <a:rPr lang="es-ES_tradnl" sz="2400" b="1" dirty="0" err="1" smtClean="0">
                <a:solidFill>
                  <a:prstClr val="black"/>
                </a:solidFill>
              </a:rPr>
              <a:t>life</a:t>
            </a:r>
            <a:endParaRPr lang="es-ES" sz="2400" b="1" dirty="0">
              <a:solidFill>
                <a:prstClr val="black"/>
              </a:solidFill>
            </a:endParaRPr>
          </a:p>
        </p:txBody>
      </p:sp>
      <p:grpSp>
        <p:nvGrpSpPr>
          <p:cNvPr id="4" name="3 Grupo"/>
          <p:cNvGrpSpPr/>
          <p:nvPr/>
        </p:nvGrpSpPr>
        <p:grpSpPr>
          <a:xfrm>
            <a:off x="2640780" y="144016"/>
            <a:ext cx="7403828" cy="836712"/>
            <a:chOff x="2640780" y="144016"/>
            <a:chExt cx="7403828" cy="836712"/>
          </a:xfrm>
        </p:grpSpPr>
        <p:sp>
          <p:nvSpPr>
            <p:cNvPr id="5" name="4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6" name="5 CuadroTexto"/>
            <p:cNvSpPr txBox="1"/>
            <p:nvPr/>
          </p:nvSpPr>
          <p:spPr>
            <a:xfrm>
              <a:off x="2987824" y="211287"/>
              <a:ext cx="6114366" cy="769441"/>
            </a:xfrm>
            <a:prstGeom prst="rect">
              <a:avLst/>
            </a:prstGeom>
            <a:noFill/>
          </p:spPr>
          <p:txBody>
            <a:bodyPr wrap="none" rtlCol="0">
              <a:spAutoFit/>
            </a:bodyPr>
            <a:lstStyle/>
            <a:p>
              <a:pPr marL="0" lvl="1"/>
              <a:r>
                <a:rPr lang="es-ES" sz="2800" dirty="0" err="1" smtClean="0"/>
                <a:t>Experiences</a:t>
              </a:r>
              <a:r>
                <a:rPr lang="es-ES" sz="2800" dirty="0" smtClean="0"/>
                <a:t> </a:t>
              </a:r>
              <a:r>
                <a:rPr lang="es-ES" sz="2800" dirty="0" err="1" smtClean="0"/>
                <a:t>applying</a:t>
              </a:r>
              <a:r>
                <a:rPr lang="es-ES" sz="2800" dirty="0" smtClean="0"/>
                <a:t> </a:t>
              </a:r>
              <a:r>
                <a:rPr lang="es-ES" sz="2800" dirty="0" err="1" smtClean="0"/>
                <a:t>gender</a:t>
              </a:r>
              <a:r>
                <a:rPr lang="es-ES" sz="2800" dirty="0" smtClean="0"/>
                <a:t> </a:t>
              </a:r>
              <a:r>
                <a:rPr lang="es-ES" sz="2800" dirty="0" err="1" smtClean="0"/>
                <a:t>perspective</a:t>
              </a:r>
              <a:endParaRPr lang="es-ES" sz="2800" dirty="0" smtClean="0"/>
            </a:p>
            <a:p>
              <a:endParaRPr lang="es-ES" sz="1600" dirty="0"/>
            </a:p>
          </p:txBody>
        </p:sp>
      </p:grpSp>
    </p:spTree>
    <p:extLst>
      <p:ext uri="{BB962C8B-B14F-4D97-AF65-F5344CB8AC3E}">
        <p14:creationId xmlns:p14="http://schemas.microsoft.com/office/powerpoint/2010/main" val="1911901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ta catalina porta cambo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0" y="1310853"/>
            <a:ext cx="5715000" cy="461963"/>
          </a:xfrm>
          <a:prstGeom prst="rect">
            <a:avLst/>
          </a:prstGeom>
          <a:solidFill>
            <a:schemeClr val="bg1">
              <a:lumMod val="85000"/>
            </a:schemeClr>
          </a:solidFill>
        </p:spPr>
        <p:txBody>
          <a:bodyPr>
            <a:spAutoFit/>
          </a:bodyPr>
          <a:lstStyle/>
          <a:p>
            <a:pPr algn="r">
              <a:defRPr/>
            </a:pPr>
            <a:r>
              <a:rPr lang="es-ES_tradnl" sz="2400" b="1" dirty="0" err="1" smtClean="0">
                <a:solidFill>
                  <a:prstClr val="black"/>
                </a:solidFill>
              </a:rPr>
              <a:t>The</a:t>
            </a:r>
            <a:r>
              <a:rPr lang="es-ES_tradnl" sz="2400" b="1" dirty="0" smtClean="0">
                <a:solidFill>
                  <a:prstClr val="black"/>
                </a:solidFill>
              </a:rPr>
              <a:t> </a:t>
            </a:r>
            <a:r>
              <a:rPr lang="es-ES_tradnl" sz="2400" b="1" dirty="0" err="1" smtClean="0">
                <a:solidFill>
                  <a:prstClr val="black"/>
                </a:solidFill>
              </a:rPr>
              <a:t>cities</a:t>
            </a:r>
            <a:r>
              <a:rPr lang="es-ES_tradnl" sz="2400" b="1" dirty="0" smtClean="0">
                <a:solidFill>
                  <a:prstClr val="black"/>
                </a:solidFill>
              </a:rPr>
              <a:t> are </a:t>
            </a:r>
            <a:r>
              <a:rPr lang="es-ES_tradnl" sz="2400" b="1" dirty="0" err="1" smtClean="0">
                <a:solidFill>
                  <a:prstClr val="black"/>
                </a:solidFill>
              </a:rPr>
              <a:t>complex</a:t>
            </a:r>
            <a:r>
              <a:rPr lang="es-ES_tradnl" sz="2400" b="1" dirty="0" smtClean="0">
                <a:solidFill>
                  <a:prstClr val="black"/>
                </a:solidFill>
              </a:rPr>
              <a:t>  </a:t>
            </a:r>
            <a:r>
              <a:rPr lang="es-ES_tradnl" sz="2400" b="1" dirty="0" err="1" smtClean="0">
                <a:solidFill>
                  <a:prstClr val="black"/>
                </a:solidFill>
              </a:rPr>
              <a:t>systems</a:t>
            </a:r>
            <a:endParaRPr lang="es-ES" sz="2400" b="1" dirty="0">
              <a:solidFill>
                <a:prstClr val="black"/>
              </a:solidFill>
            </a:endParaRPr>
          </a:p>
        </p:txBody>
      </p:sp>
      <p:grpSp>
        <p:nvGrpSpPr>
          <p:cNvPr id="4" name="3 Grupo"/>
          <p:cNvGrpSpPr/>
          <p:nvPr/>
        </p:nvGrpSpPr>
        <p:grpSpPr>
          <a:xfrm>
            <a:off x="2640780" y="144016"/>
            <a:ext cx="7403828" cy="836712"/>
            <a:chOff x="2640780" y="144016"/>
            <a:chExt cx="7403828" cy="836712"/>
          </a:xfrm>
        </p:grpSpPr>
        <p:sp>
          <p:nvSpPr>
            <p:cNvPr id="5" name="4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6" name="5 CuadroTexto"/>
            <p:cNvSpPr txBox="1"/>
            <p:nvPr/>
          </p:nvSpPr>
          <p:spPr>
            <a:xfrm>
              <a:off x="2987824" y="211287"/>
              <a:ext cx="6114366" cy="769441"/>
            </a:xfrm>
            <a:prstGeom prst="rect">
              <a:avLst/>
            </a:prstGeom>
            <a:noFill/>
          </p:spPr>
          <p:txBody>
            <a:bodyPr wrap="none" rtlCol="0">
              <a:spAutoFit/>
            </a:bodyPr>
            <a:lstStyle/>
            <a:p>
              <a:pPr marL="0" lvl="1"/>
              <a:r>
                <a:rPr lang="es-ES" sz="2800" dirty="0" err="1" smtClean="0"/>
                <a:t>Experiences</a:t>
              </a:r>
              <a:r>
                <a:rPr lang="es-ES" sz="2800" dirty="0" smtClean="0"/>
                <a:t> </a:t>
              </a:r>
              <a:r>
                <a:rPr lang="es-ES" sz="2800" dirty="0" err="1" smtClean="0"/>
                <a:t>applying</a:t>
              </a:r>
              <a:r>
                <a:rPr lang="es-ES" sz="2800" dirty="0" smtClean="0"/>
                <a:t> </a:t>
              </a:r>
              <a:r>
                <a:rPr lang="es-ES" sz="2800" dirty="0" err="1" smtClean="0"/>
                <a:t>gender</a:t>
              </a:r>
              <a:r>
                <a:rPr lang="es-ES" sz="2800" dirty="0" smtClean="0"/>
                <a:t> </a:t>
              </a:r>
              <a:r>
                <a:rPr lang="es-ES" sz="2800" dirty="0" err="1" smtClean="0"/>
                <a:t>perspective</a:t>
              </a:r>
              <a:endParaRPr lang="es-ES" sz="2800" dirty="0" smtClean="0"/>
            </a:p>
            <a:p>
              <a:endParaRPr lang="es-ES" sz="1600" dirty="0"/>
            </a:p>
          </p:txBody>
        </p:sp>
      </p:grpSp>
    </p:spTree>
    <p:extLst>
      <p:ext uri="{BB962C8B-B14F-4D97-AF65-F5344CB8AC3E}">
        <p14:creationId xmlns:p14="http://schemas.microsoft.com/office/powerpoint/2010/main" val="3997204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C:\Documents and Settings\Administrador\Escritorio\Mujeres_Públicas\8b.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0" y="1022821"/>
            <a:ext cx="5715000" cy="461963"/>
          </a:xfrm>
          <a:prstGeom prst="rect">
            <a:avLst/>
          </a:prstGeom>
          <a:solidFill>
            <a:schemeClr val="bg1">
              <a:lumMod val="85000"/>
            </a:schemeClr>
          </a:solidFill>
        </p:spPr>
        <p:txBody>
          <a:bodyPr>
            <a:spAutoFit/>
          </a:bodyPr>
          <a:lstStyle/>
          <a:p>
            <a:pPr algn="r">
              <a:defRPr/>
            </a:pPr>
            <a:r>
              <a:rPr lang="es-ES_tradnl" sz="2400" b="1" dirty="0" smtClean="0">
                <a:solidFill>
                  <a:prstClr val="black"/>
                </a:solidFill>
              </a:rPr>
              <a:t>Human </a:t>
            </a:r>
            <a:r>
              <a:rPr lang="es-ES_tradnl" sz="2400" b="1" dirty="0" err="1" smtClean="0">
                <a:solidFill>
                  <a:prstClr val="black"/>
                </a:solidFill>
              </a:rPr>
              <a:t>being</a:t>
            </a:r>
            <a:r>
              <a:rPr lang="es-ES_tradnl" sz="2400" b="1" dirty="0" smtClean="0">
                <a:solidFill>
                  <a:prstClr val="black"/>
                </a:solidFill>
              </a:rPr>
              <a:t> </a:t>
            </a:r>
            <a:r>
              <a:rPr lang="es-ES_tradnl" sz="2400" b="1" dirty="0" err="1" smtClean="0">
                <a:solidFill>
                  <a:prstClr val="black"/>
                </a:solidFill>
              </a:rPr>
              <a:t>is</a:t>
            </a:r>
            <a:r>
              <a:rPr lang="es-ES_tradnl" sz="2400" b="1" dirty="0" smtClean="0">
                <a:solidFill>
                  <a:prstClr val="black"/>
                </a:solidFill>
              </a:rPr>
              <a:t> </a:t>
            </a:r>
            <a:r>
              <a:rPr lang="es-ES_tradnl" sz="2400" b="1" dirty="0" err="1" smtClean="0">
                <a:solidFill>
                  <a:prstClr val="black"/>
                </a:solidFill>
              </a:rPr>
              <a:t>the</a:t>
            </a:r>
            <a:r>
              <a:rPr lang="es-ES_tradnl" sz="2400" b="1" dirty="0" smtClean="0">
                <a:solidFill>
                  <a:prstClr val="black"/>
                </a:solidFill>
              </a:rPr>
              <a:t> center</a:t>
            </a:r>
            <a:endParaRPr lang="es-ES" sz="2400" b="1" dirty="0">
              <a:solidFill>
                <a:prstClr val="black"/>
              </a:solidFill>
            </a:endParaRPr>
          </a:p>
        </p:txBody>
      </p:sp>
      <p:grpSp>
        <p:nvGrpSpPr>
          <p:cNvPr id="4" name="3 Grupo"/>
          <p:cNvGrpSpPr/>
          <p:nvPr/>
        </p:nvGrpSpPr>
        <p:grpSpPr>
          <a:xfrm>
            <a:off x="2640780" y="144016"/>
            <a:ext cx="7403828" cy="836712"/>
            <a:chOff x="2640780" y="144016"/>
            <a:chExt cx="7403828" cy="836712"/>
          </a:xfrm>
        </p:grpSpPr>
        <p:sp>
          <p:nvSpPr>
            <p:cNvPr id="5" name="4 Rectángulo redondeado"/>
            <p:cNvSpPr/>
            <p:nvPr/>
          </p:nvSpPr>
          <p:spPr>
            <a:xfrm>
              <a:off x="2640780" y="144016"/>
              <a:ext cx="7403828" cy="692696"/>
            </a:xfrm>
            <a:prstGeom prst="roundRect">
              <a:avLst/>
            </a:prstGeom>
            <a:solidFill>
              <a:srgbClr val="B3A2C7">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6" name="5 CuadroTexto"/>
            <p:cNvSpPr txBox="1"/>
            <p:nvPr/>
          </p:nvSpPr>
          <p:spPr>
            <a:xfrm>
              <a:off x="2987824" y="211287"/>
              <a:ext cx="6114366" cy="769441"/>
            </a:xfrm>
            <a:prstGeom prst="rect">
              <a:avLst/>
            </a:prstGeom>
            <a:noFill/>
          </p:spPr>
          <p:txBody>
            <a:bodyPr wrap="none" rtlCol="0">
              <a:spAutoFit/>
            </a:bodyPr>
            <a:lstStyle/>
            <a:p>
              <a:pPr marL="0" lvl="1"/>
              <a:r>
                <a:rPr lang="es-ES" sz="2800" dirty="0" err="1" smtClean="0"/>
                <a:t>Experiences</a:t>
              </a:r>
              <a:r>
                <a:rPr lang="es-ES" sz="2800" dirty="0" smtClean="0"/>
                <a:t> </a:t>
              </a:r>
              <a:r>
                <a:rPr lang="es-ES" sz="2800" dirty="0" err="1" smtClean="0"/>
                <a:t>applying</a:t>
              </a:r>
              <a:r>
                <a:rPr lang="es-ES" sz="2800" dirty="0" smtClean="0"/>
                <a:t> </a:t>
              </a:r>
              <a:r>
                <a:rPr lang="es-ES" sz="2800" dirty="0" err="1" smtClean="0"/>
                <a:t>gender</a:t>
              </a:r>
              <a:r>
                <a:rPr lang="es-ES" sz="2800" dirty="0" smtClean="0"/>
                <a:t> </a:t>
              </a:r>
              <a:r>
                <a:rPr lang="es-ES" sz="2800" dirty="0" err="1" smtClean="0"/>
                <a:t>perspective</a:t>
              </a:r>
              <a:endParaRPr lang="es-ES" sz="2800" dirty="0" smtClean="0"/>
            </a:p>
            <a:p>
              <a:endParaRPr lang="es-ES" sz="1600" dirty="0"/>
            </a:p>
          </p:txBody>
        </p:sp>
      </p:grpSp>
    </p:spTree>
    <p:extLst>
      <p:ext uri="{BB962C8B-B14F-4D97-AF65-F5344CB8AC3E}">
        <p14:creationId xmlns:p14="http://schemas.microsoft.com/office/powerpoint/2010/main" val="2618171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4" descr="imagen conclusion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037138"/>
            <a:ext cx="9144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736" t="4166" r="8467" b="3345"/>
          <a:stretch/>
        </p:blipFill>
        <p:spPr bwMode="auto">
          <a:xfrm>
            <a:off x="5508104" y="1340768"/>
            <a:ext cx="2992438"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 Box 26"/>
          <p:cNvSpPr txBox="1">
            <a:spLocks noChangeArrowheads="1"/>
          </p:cNvSpPr>
          <p:nvPr/>
        </p:nvSpPr>
        <p:spPr bwMode="auto">
          <a:xfrm>
            <a:off x="0" y="6330950"/>
            <a:ext cx="6516216" cy="550863"/>
          </a:xfrm>
          <a:prstGeom prst="rect">
            <a:avLst/>
          </a:prstGeom>
          <a:solidFill>
            <a:srgbClr val="909E0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s-ES" altLang="es-ES" sz="1800" b="1" dirty="0">
                <a:latin typeface="Arial" charset="0"/>
                <a:ea typeface="ＭＳ Ｐゴシック" pitchFamily="34" charset="-128"/>
                <a:cs typeface="Times New Roman" pitchFamily="18" charset="0"/>
              </a:rPr>
              <a:t>colectivopunto6@gmail.com       punt6.wordpress.com</a:t>
            </a:r>
          </a:p>
          <a:p>
            <a:pPr algn="ctr" eaLnBrk="1" hangingPunct="1">
              <a:spcBef>
                <a:spcPct val="50000"/>
              </a:spcBef>
              <a:buFontTx/>
              <a:buNone/>
            </a:pPr>
            <a:endParaRPr lang="ca-ES" altLang="es-ES" sz="800" b="1" dirty="0">
              <a:latin typeface="Arial" charset="0"/>
              <a:ea typeface="ＭＳ Ｐゴシック" pitchFamily="34" charset="-128"/>
              <a:cs typeface="Times New Roman" pitchFamily="18" charset="0"/>
            </a:endParaRPr>
          </a:p>
        </p:txBody>
      </p:sp>
      <p:pic>
        <p:nvPicPr>
          <p:cNvPr id="3079" name="Picture 2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16216" y="6335752"/>
            <a:ext cx="2664296" cy="54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JornadaUrbanismoCotidianoDiciembre2013.JPG"/>
          <p:cNvPicPr>
            <a:picLocks noChangeAspect="1"/>
          </p:cNvPicPr>
          <p:nvPr/>
        </p:nvPicPr>
        <p:blipFill>
          <a:blip r:embed="rId6" cstate="email">
            <a:extLst>
              <a:ext uri="{28A0092B-C50C-407E-A947-70E740481C1C}">
                <a14:useLocalDpi xmlns:a14="http://schemas.microsoft.com/office/drawing/2010/main"/>
              </a:ext>
            </a:extLst>
          </a:blip>
          <a:srcRect t="12281"/>
          <a:stretch>
            <a:fillRect/>
          </a:stretch>
        </p:blipFill>
        <p:spPr>
          <a:xfrm>
            <a:off x="18182" y="764704"/>
            <a:ext cx="4769842" cy="4184068"/>
          </a:xfrm>
          <a:prstGeom prst="rect">
            <a:avLst/>
          </a:prstGeom>
        </p:spPr>
      </p:pic>
      <p:sp>
        <p:nvSpPr>
          <p:cNvPr id="2" name="1 Rectángulo redondeado"/>
          <p:cNvSpPr/>
          <p:nvPr/>
        </p:nvSpPr>
        <p:spPr>
          <a:xfrm>
            <a:off x="2987824" y="260648"/>
            <a:ext cx="6156176" cy="720080"/>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spTree>
    <p:extLst>
      <p:ext uri="{BB962C8B-B14F-4D97-AF65-F5344CB8AC3E}">
        <p14:creationId xmlns:p14="http://schemas.microsoft.com/office/powerpoint/2010/main" val="3160046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Sin título-9"/>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3476" t="27474" r="3066" b="27473"/>
          <a:stretch/>
        </p:blipFill>
        <p:spPr bwMode="auto">
          <a:xfrm>
            <a:off x="0" y="0"/>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contenido"/>
          <p:cNvSpPr>
            <a:spLocks noGrp="1"/>
          </p:cNvSpPr>
          <p:nvPr>
            <p:ph idx="1"/>
          </p:nvPr>
        </p:nvSpPr>
        <p:spPr>
          <a:xfrm>
            <a:off x="0" y="0"/>
            <a:ext cx="9144000" cy="2636912"/>
          </a:xfrm>
          <a:solidFill>
            <a:srgbClr val="DDD9C3">
              <a:alpha val="58039"/>
            </a:srgbClr>
          </a:solidFill>
        </p:spPr>
        <p:txBody>
          <a:bodyPr>
            <a:normAutofit/>
          </a:bodyPr>
          <a:lstStyle/>
          <a:p>
            <a:r>
              <a:rPr lang="es-ES" dirty="0" err="1" smtClean="0"/>
              <a:t>Why</a:t>
            </a:r>
            <a:r>
              <a:rPr lang="es-ES" dirty="0" smtClean="0"/>
              <a:t> </a:t>
            </a:r>
            <a:r>
              <a:rPr lang="es-ES" dirty="0" err="1" smtClean="0"/>
              <a:t>cities</a:t>
            </a:r>
            <a:r>
              <a:rPr lang="es-ES" dirty="0" smtClean="0"/>
              <a:t> </a:t>
            </a:r>
            <a:r>
              <a:rPr lang="es-ES" dirty="0" err="1" smtClean="0"/>
              <a:t>for</a:t>
            </a:r>
            <a:r>
              <a:rPr lang="es-ES" dirty="0" smtClean="0"/>
              <a:t> </a:t>
            </a:r>
            <a:r>
              <a:rPr lang="es-ES" dirty="0" err="1" smtClean="0"/>
              <a:t>women</a:t>
            </a:r>
            <a:r>
              <a:rPr lang="es-ES" dirty="0" smtClean="0"/>
              <a:t>?</a:t>
            </a:r>
          </a:p>
          <a:p>
            <a:pPr marL="536575" lvl="1" indent="-79375"/>
            <a:r>
              <a:rPr lang="es-ES" sz="2400" dirty="0" err="1" smtClean="0"/>
              <a:t>Constructing</a:t>
            </a:r>
            <a:r>
              <a:rPr lang="es-ES" sz="2400" dirty="0" smtClean="0"/>
              <a:t> </a:t>
            </a:r>
            <a:r>
              <a:rPr lang="es-ES" sz="2400" dirty="0" err="1" smtClean="0"/>
              <a:t>Gender</a:t>
            </a:r>
            <a:endParaRPr lang="es-ES" sz="2400" dirty="0" smtClean="0"/>
          </a:p>
          <a:p>
            <a:pPr marL="536575" lvl="1" indent="-79375"/>
            <a:r>
              <a:rPr lang="es-ES" sz="2400" dirty="0" err="1" smtClean="0"/>
              <a:t>Gender</a:t>
            </a:r>
            <a:r>
              <a:rPr lang="es-ES" sz="2400" dirty="0" smtClean="0"/>
              <a:t> in </a:t>
            </a:r>
            <a:r>
              <a:rPr lang="es-ES" sz="2400" dirty="0" err="1" smtClean="0"/>
              <a:t>architecture</a:t>
            </a:r>
            <a:r>
              <a:rPr lang="es-ES" sz="2400" dirty="0" smtClean="0"/>
              <a:t> and </a:t>
            </a:r>
            <a:r>
              <a:rPr lang="es-ES" sz="2400" dirty="0" err="1" smtClean="0"/>
              <a:t>planning</a:t>
            </a:r>
            <a:r>
              <a:rPr lang="es-ES" sz="2400" dirty="0" smtClean="0"/>
              <a:t> </a:t>
            </a:r>
            <a:r>
              <a:rPr lang="es-ES" sz="2400" dirty="0" err="1" smtClean="0"/>
              <a:t>built</a:t>
            </a:r>
            <a:r>
              <a:rPr lang="es-ES" sz="2400" dirty="0" smtClean="0"/>
              <a:t>?</a:t>
            </a:r>
            <a:endParaRPr lang="es-ES" dirty="0" smtClean="0"/>
          </a:p>
          <a:p>
            <a:pPr marL="354013" lvl="1" indent="-354013">
              <a:buFont typeface="Arial" panose="020B0604020202020204" pitchFamily="34" charset="0"/>
              <a:buChar char="•"/>
            </a:pPr>
            <a:r>
              <a:rPr lang="es-ES" sz="3200" dirty="0" err="1"/>
              <a:t>Applying</a:t>
            </a:r>
            <a:r>
              <a:rPr lang="es-ES" sz="3200" dirty="0"/>
              <a:t> </a:t>
            </a:r>
            <a:r>
              <a:rPr lang="es-ES" sz="3200" dirty="0" err="1"/>
              <a:t>gender</a:t>
            </a:r>
            <a:r>
              <a:rPr lang="es-ES" sz="3200" dirty="0"/>
              <a:t> </a:t>
            </a:r>
            <a:r>
              <a:rPr lang="es-ES" sz="3200" dirty="0" err="1"/>
              <a:t>perspective</a:t>
            </a:r>
            <a:r>
              <a:rPr lang="es-ES" sz="3200" dirty="0"/>
              <a:t> in </a:t>
            </a:r>
            <a:r>
              <a:rPr lang="es-ES" sz="3200" dirty="0" err="1"/>
              <a:t>planning</a:t>
            </a:r>
            <a:r>
              <a:rPr lang="es-ES" sz="3200" dirty="0"/>
              <a:t> </a:t>
            </a:r>
            <a:endParaRPr lang="es-ES" sz="3200" dirty="0" smtClean="0"/>
          </a:p>
          <a:p>
            <a:pPr marL="354013" lvl="1" indent="-354013">
              <a:buFont typeface="Arial" panose="020B0604020202020204" pitchFamily="34" charset="0"/>
              <a:buChar char="•"/>
            </a:pPr>
            <a:r>
              <a:rPr lang="es-ES" sz="3200" dirty="0" err="1" smtClean="0"/>
              <a:t>Our</a:t>
            </a:r>
            <a:r>
              <a:rPr lang="es-ES" sz="3200" dirty="0" smtClean="0"/>
              <a:t> </a:t>
            </a:r>
            <a:r>
              <a:rPr lang="es-ES" sz="3200" dirty="0" err="1" smtClean="0"/>
              <a:t>experience</a:t>
            </a:r>
            <a:r>
              <a:rPr lang="es-ES" sz="3200" dirty="0" smtClean="0"/>
              <a:t>: </a:t>
            </a:r>
            <a:r>
              <a:rPr lang="es-ES" sz="3200" dirty="0" err="1" smtClean="0"/>
              <a:t>Col·lectiu</a:t>
            </a:r>
            <a:r>
              <a:rPr lang="es-ES" sz="3200" dirty="0" smtClean="0"/>
              <a:t> </a:t>
            </a:r>
            <a:r>
              <a:rPr lang="es-ES" sz="3200" dirty="0" err="1" smtClean="0"/>
              <a:t>Punt</a:t>
            </a:r>
            <a:r>
              <a:rPr lang="es-ES" sz="3200" dirty="0" smtClean="0"/>
              <a:t> 6 - Catalunya</a:t>
            </a:r>
            <a:endParaRPr lang="es-ES" dirty="0" smtClean="0"/>
          </a:p>
        </p:txBody>
      </p:sp>
    </p:spTree>
    <p:extLst>
      <p:ext uri="{BB962C8B-B14F-4D97-AF65-F5344CB8AC3E}">
        <p14:creationId xmlns:p14="http://schemas.microsoft.com/office/powerpoint/2010/main" val="3478375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Elipse"/>
          <p:cNvSpPr/>
          <p:nvPr/>
        </p:nvSpPr>
        <p:spPr bwMode="auto">
          <a:xfrm>
            <a:off x="2303686" y="1428750"/>
            <a:ext cx="4500562" cy="4500563"/>
          </a:xfrm>
          <a:prstGeom prst="ellipse">
            <a:avLst/>
          </a:prstGeom>
          <a:noFill/>
          <a:ln w="38100">
            <a:solidFill>
              <a:schemeClr val="tx1">
                <a:lumMod val="65000"/>
                <a:lumOff val="35000"/>
              </a:schemeClr>
            </a:solidFill>
            <a:prstDash val="sysDash"/>
          </a:ln>
          <a:effectLst/>
          <a:extLst/>
        </p:spPr>
        <p:txBody>
          <a:bodyPr anchor="ctr"/>
          <a:lstStyle/>
          <a:p>
            <a:pPr>
              <a:defRPr/>
            </a:pPr>
            <a:endParaRPr lang="es-ES"/>
          </a:p>
        </p:txBody>
      </p:sp>
      <p:sp>
        <p:nvSpPr>
          <p:cNvPr id="58371" name="11 Elipse"/>
          <p:cNvSpPr>
            <a:spLocks noChangeArrowheads="1"/>
          </p:cNvSpPr>
          <p:nvPr/>
        </p:nvSpPr>
        <p:spPr bwMode="auto">
          <a:xfrm>
            <a:off x="1476375" y="908050"/>
            <a:ext cx="3027363" cy="2071688"/>
          </a:xfrm>
          <a:prstGeom prst="ellipse">
            <a:avLst/>
          </a:prstGeom>
          <a:noFill/>
          <a:ln w="88900">
            <a:solidFill>
              <a:srgbClr val="92D050"/>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hangingPunct="1"/>
            <a:r>
              <a:rPr lang="en-US" altLang="es-ES" sz="2000" b="1" dirty="0">
                <a:solidFill>
                  <a:srgbClr val="92D050"/>
                </a:solidFill>
                <a:latin typeface="Arial Black" pitchFamily="34" charset="0"/>
              </a:rPr>
              <a:t>Public participation</a:t>
            </a:r>
          </a:p>
        </p:txBody>
      </p:sp>
      <p:sp>
        <p:nvSpPr>
          <p:cNvPr id="58372" name="12 Elipse"/>
          <p:cNvSpPr>
            <a:spLocks noChangeArrowheads="1"/>
          </p:cNvSpPr>
          <p:nvPr/>
        </p:nvSpPr>
        <p:spPr bwMode="auto">
          <a:xfrm>
            <a:off x="4716463" y="692150"/>
            <a:ext cx="2786062" cy="2071688"/>
          </a:xfrm>
          <a:prstGeom prst="ellipse">
            <a:avLst/>
          </a:prstGeom>
          <a:noFill/>
          <a:ln w="76200">
            <a:solidFill>
              <a:srgbClr val="00B0F0"/>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hangingPunct="1"/>
            <a:r>
              <a:rPr lang="es-ES_tradnl" altLang="es-ES" sz="2000" b="1" dirty="0" smtClean="0">
                <a:solidFill>
                  <a:srgbClr val="00B0F0"/>
                </a:solidFill>
                <a:latin typeface="Arial Black" pitchFamily="34" charset="0"/>
              </a:rPr>
              <a:t>   </a:t>
            </a:r>
            <a:r>
              <a:rPr lang="es-ES_tradnl" altLang="es-ES" sz="2000" b="1" dirty="0" err="1" smtClean="0">
                <a:solidFill>
                  <a:srgbClr val="00B0F0"/>
                </a:solidFill>
                <a:latin typeface="Arial Black" pitchFamily="34" charset="0"/>
              </a:rPr>
              <a:t>Research</a:t>
            </a:r>
            <a:r>
              <a:rPr lang="es-ES_tradnl" altLang="es-ES" sz="2000" b="1" dirty="0" smtClean="0">
                <a:solidFill>
                  <a:srgbClr val="00B0F0"/>
                </a:solidFill>
                <a:latin typeface="Arial Black" pitchFamily="34" charset="0"/>
              </a:rPr>
              <a:t> </a:t>
            </a:r>
            <a:endParaRPr lang="es-ES" altLang="es-ES" sz="2000" b="1" dirty="0">
              <a:solidFill>
                <a:srgbClr val="00B0F0"/>
              </a:solidFill>
              <a:latin typeface="Arial Black" pitchFamily="34" charset="0"/>
            </a:endParaRPr>
          </a:p>
        </p:txBody>
      </p:sp>
      <p:sp>
        <p:nvSpPr>
          <p:cNvPr id="58373" name="13 Elipse"/>
          <p:cNvSpPr>
            <a:spLocks noChangeArrowheads="1"/>
          </p:cNvSpPr>
          <p:nvPr/>
        </p:nvSpPr>
        <p:spPr bwMode="auto">
          <a:xfrm>
            <a:off x="395288" y="2852738"/>
            <a:ext cx="2786062" cy="2071687"/>
          </a:xfrm>
          <a:prstGeom prst="ellipse">
            <a:avLst/>
          </a:prstGeom>
          <a:noFill/>
          <a:ln w="76200">
            <a:solidFill>
              <a:srgbClr val="FF00FF"/>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hangingPunct="1"/>
            <a:r>
              <a:rPr lang="es-ES_tradnl" altLang="es-ES" sz="2000" b="1" dirty="0" smtClean="0">
                <a:solidFill>
                  <a:srgbClr val="FF00FF"/>
                </a:solidFill>
                <a:latin typeface="Arial Black" pitchFamily="34" charset="0"/>
              </a:rPr>
              <a:t> </a:t>
            </a:r>
            <a:r>
              <a:rPr lang="es-ES_tradnl" altLang="es-ES" sz="2000" b="1" dirty="0" err="1" smtClean="0">
                <a:solidFill>
                  <a:srgbClr val="FF00FF"/>
                </a:solidFill>
                <a:latin typeface="Arial Black" pitchFamily="34" charset="0"/>
              </a:rPr>
              <a:t>Teaching</a:t>
            </a:r>
            <a:endParaRPr lang="es-ES" altLang="es-ES" sz="2000" b="1" dirty="0">
              <a:solidFill>
                <a:srgbClr val="FF00FF"/>
              </a:solidFill>
              <a:latin typeface="Arial Black" pitchFamily="34" charset="0"/>
            </a:endParaRPr>
          </a:p>
        </p:txBody>
      </p:sp>
      <p:sp>
        <p:nvSpPr>
          <p:cNvPr id="58374" name="14 Elipse"/>
          <p:cNvSpPr>
            <a:spLocks noChangeArrowheads="1"/>
          </p:cNvSpPr>
          <p:nvPr/>
        </p:nvSpPr>
        <p:spPr bwMode="auto">
          <a:xfrm>
            <a:off x="5724525" y="2781300"/>
            <a:ext cx="2786063" cy="2071688"/>
          </a:xfrm>
          <a:prstGeom prst="ellipse">
            <a:avLst/>
          </a:prstGeom>
          <a:noFill/>
          <a:ln w="76200">
            <a:solidFill>
              <a:srgbClr val="7030A0"/>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hangingPunct="1"/>
            <a:r>
              <a:rPr lang="es-ES_tradnl" altLang="es-ES" sz="1800" b="1" dirty="0" smtClean="0">
                <a:solidFill>
                  <a:srgbClr val="7030A0"/>
                </a:solidFill>
                <a:latin typeface="Arial Black" pitchFamily="34" charset="0"/>
              </a:rPr>
              <a:t>  </a:t>
            </a:r>
            <a:r>
              <a:rPr lang="es-ES_tradnl" altLang="es-ES" sz="1800" b="1" dirty="0" err="1" smtClean="0">
                <a:solidFill>
                  <a:srgbClr val="7030A0"/>
                </a:solidFill>
                <a:latin typeface="Arial Black" pitchFamily="34" charset="0"/>
              </a:rPr>
              <a:t>Vindication</a:t>
            </a:r>
            <a:endParaRPr lang="es-ES" altLang="es-ES" sz="1800" b="1" dirty="0">
              <a:solidFill>
                <a:srgbClr val="7030A0"/>
              </a:solidFill>
              <a:latin typeface="Arial Black" pitchFamily="34" charset="0"/>
            </a:endParaRPr>
          </a:p>
        </p:txBody>
      </p:sp>
      <p:sp>
        <p:nvSpPr>
          <p:cNvPr id="16" name="15 CuadroTexto"/>
          <p:cNvSpPr txBox="1"/>
          <p:nvPr/>
        </p:nvSpPr>
        <p:spPr>
          <a:xfrm>
            <a:off x="2303686" y="3212976"/>
            <a:ext cx="4500562" cy="400110"/>
          </a:xfrm>
          <a:prstGeom prst="rect">
            <a:avLst/>
          </a:prstGeom>
          <a:noFill/>
        </p:spPr>
        <p:txBody>
          <a:bodyPr wrap="square">
            <a:spAutoFit/>
          </a:bodyPr>
          <a:lstStyle/>
          <a:p>
            <a:pPr algn="ctr">
              <a:defRPr/>
            </a:pPr>
            <a:r>
              <a:rPr lang="es-ES_tradnl" sz="2000" b="1" dirty="0" err="1" smtClean="0">
                <a:solidFill>
                  <a:schemeClr val="tx1">
                    <a:lumMod val="75000"/>
                    <a:lumOff val="25000"/>
                  </a:schemeClr>
                </a:solidFill>
                <a:latin typeface="Arial Black" pitchFamily="34" charset="0"/>
              </a:rPr>
              <a:t>Gender</a:t>
            </a:r>
            <a:r>
              <a:rPr lang="es-ES_tradnl" sz="2000" b="1" dirty="0" smtClean="0">
                <a:solidFill>
                  <a:schemeClr val="tx1">
                    <a:lumMod val="75000"/>
                    <a:lumOff val="25000"/>
                  </a:schemeClr>
                </a:solidFill>
                <a:latin typeface="Arial Black" pitchFamily="34" charset="0"/>
              </a:rPr>
              <a:t>  </a:t>
            </a:r>
            <a:r>
              <a:rPr lang="es-ES_tradnl" sz="2000" b="1" dirty="0" err="1" smtClean="0">
                <a:solidFill>
                  <a:schemeClr val="tx1">
                    <a:lumMod val="75000"/>
                    <a:lumOff val="25000"/>
                  </a:schemeClr>
                </a:solidFill>
                <a:latin typeface="Arial Black" pitchFamily="34" charset="0"/>
              </a:rPr>
              <a:t>Mainstreaming</a:t>
            </a:r>
            <a:endParaRPr lang="es-ES" sz="2000" b="1" dirty="0">
              <a:solidFill>
                <a:schemeClr val="tx1">
                  <a:lumMod val="75000"/>
                  <a:lumOff val="25000"/>
                </a:schemeClr>
              </a:solidFill>
              <a:latin typeface="Arial Black" pitchFamily="34" charset="0"/>
            </a:endParaRPr>
          </a:p>
        </p:txBody>
      </p:sp>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8378" name="14 Elipse"/>
          <p:cNvSpPr>
            <a:spLocks noChangeArrowheads="1"/>
          </p:cNvSpPr>
          <p:nvPr/>
        </p:nvSpPr>
        <p:spPr bwMode="auto">
          <a:xfrm>
            <a:off x="1908175" y="4581525"/>
            <a:ext cx="2786063" cy="2071688"/>
          </a:xfrm>
          <a:prstGeom prst="ellipse">
            <a:avLst/>
          </a:prstGeom>
          <a:noFill/>
          <a:ln w="76200">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hangingPunct="1"/>
            <a:r>
              <a:rPr lang="es-ES_tradnl" altLang="es-ES" sz="1800" b="1" dirty="0" err="1" smtClean="0">
                <a:solidFill>
                  <a:srgbClr val="FF0000"/>
                </a:solidFill>
                <a:latin typeface="Arial Black" pitchFamily="34" charset="0"/>
              </a:rPr>
              <a:t>Consulting</a:t>
            </a:r>
            <a:endParaRPr lang="es-ES_tradnl" altLang="es-ES" sz="1800" b="1" dirty="0" smtClean="0">
              <a:solidFill>
                <a:srgbClr val="FF0000"/>
              </a:solidFill>
              <a:latin typeface="Arial Black" pitchFamily="34" charset="0"/>
            </a:endParaRPr>
          </a:p>
          <a:p>
            <a:pPr algn="ctr" eaLnBrk="1" hangingPunct="1"/>
            <a:r>
              <a:rPr lang="es-ES_tradnl" altLang="es-ES" sz="1800" b="1" dirty="0" smtClean="0">
                <a:solidFill>
                  <a:srgbClr val="FF0000"/>
                </a:solidFill>
                <a:latin typeface="Arial Black" pitchFamily="34" charset="0"/>
              </a:rPr>
              <a:t>(&amp; </a:t>
            </a:r>
            <a:r>
              <a:rPr lang="es-ES_tradnl" altLang="es-ES" sz="1800" b="1" dirty="0" err="1" smtClean="0">
                <a:solidFill>
                  <a:srgbClr val="FF0000"/>
                </a:solidFill>
                <a:latin typeface="Arial Black" pitchFamily="34" charset="0"/>
              </a:rPr>
              <a:t>Designing</a:t>
            </a:r>
            <a:r>
              <a:rPr lang="es-ES_tradnl" altLang="es-ES" sz="1800" b="1" dirty="0" smtClean="0">
                <a:solidFill>
                  <a:srgbClr val="FF0000"/>
                </a:solidFill>
                <a:latin typeface="Arial Black" pitchFamily="34" charset="0"/>
              </a:rPr>
              <a:t>) </a:t>
            </a:r>
            <a:endParaRPr lang="es-ES" altLang="es-ES" sz="1800" b="1" dirty="0">
              <a:solidFill>
                <a:srgbClr val="FF0000"/>
              </a:solidFill>
              <a:latin typeface="Arial Black" pitchFamily="34" charset="0"/>
            </a:endParaRPr>
          </a:p>
        </p:txBody>
      </p:sp>
      <p:sp>
        <p:nvSpPr>
          <p:cNvPr id="58379" name="14 Elipse"/>
          <p:cNvSpPr>
            <a:spLocks noChangeArrowheads="1"/>
          </p:cNvSpPr>
          <p:nvPr/>
        </p:nvSpPr>
        <p:spPr bwMode="auto">
          <a:xfrm>
            <a:off x="4787900" y="4652963"/>
            <a:ext cx="2786063" cy="2071687"/>
          </a:xfrm>
          <a:prstGeom prst="ellipse">
            <a:avLst/>
          </a:prstGeom>
          <a:noFill/>
          <a:ln w="76200">
            <a:solidFill>
              <a:srgbClr val="FF9900"/>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hangingPunct="1"/>
            <a:r>
              <a:rPr lang="es-ES_tradnl" altLang="es-ES" sz="1800" b="1" dirty="0" err="1">
                <a:solidFill>
                  <a:srgbClr val="FF9900"/>
                </a:solidFill>
                <a:latin typeface="Arial Black" pitchFamily="34" charset="0"/>
              </a:rPr>
              <a:t>Cooperation</a:t>
            </a:r>
            <a:r>
              <a:rPr lang="es-ES_tradnl" altLang="es-ES" sz="1800" b="1" dirty="0">
                <a:solidFill>
                  <a:srgbClr val="FF9900"/>
                </a:solidFill>
                <a:latin typeface="Arial Black" pitchFamily="34" charset="0"/>
              </a:rPr>
              <a:t> </a:t>
            </a:r>
            <a:endParaRPr lang="es-ES" altLang="es-ES" sz="1800" b="1" dirty="0">
              <a:solidFill>
                <a:srgbClr val="FF9900"/>
              </a:solidFill>
              <a:latin typeface="Arial Black" pitchFamily="34" charset="0"/>
            </a:endParaRPr>
          </a:p>
        </p:txBody>
      </p:sp>
      <p:sp>
        <p:nvSpPr>
          <p:cNvPr id="12" name="11 Rectángulo redondeado"/>
          <p:cNvSpPr/>
          <p:nvPr/>
        </p:nvSpPr>
        <p:spPr>
          <a:xfrm>
            <a:off x="2987824"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cxnSp>
        <p:nvCxnSpPr>
          <p:cNvPr id="14" name="Straight Arrow Connector 13"/>
          <p:cNvCxnSpPr/>
          <p:nvPr/>
        </p:nvCxnSpPr>
        <p:spPr>
          <a:xfrm rot="5400000" flipH="1" flipV="1">
            <a:off x="3679025" y="2821777"/>
            <a:ext cx="1785950" cy="1571636"/>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8374" idx="2"/>
          </p:cNvCxnSpPr>
          <p:nvPr/>
        </p:nvCxnSpPr>
        <p:spPr>
          <a:xfrm rot="10800000">
            <a:off x="4214811" y="2643182"/>
            <a:ext cx="1509715" cy="1173962"/>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86116" y="3714752"/>
            <a:ext cx="2000264" cy="1000132"/>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938582" y="4071942"/>
            <a:ext cx="1776426" cy="581028"/>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3857620" y="2928934"/>
            <a:ext cx="1928826" cy="1643074"/>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58372" idx="3"/>
          </p:cNvCxnSpPr>
          <p:nvPr/>
        </p:nvCxnSpPr>
        <p:spPr>
          <a:xfrm flipV="1">
            <a:off x="3071802" y="2460447"/>
            <a:ext cx="2052671" cy="1039991"/>
          </a:xfrm>
          <a:prstGeom prst="straightConnector1">
            <a:avLst/>
          </a:prstGeom>
          <a:ln w="38100">
            <a:solidFill>
              <a:srgbClr val="6B6BCF"/>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7329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2" descr="PICT000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606386" y="3429000"/>
            <a:ext cx="4537614" cy="315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l="5035" t="51389" r="9036"/>
          <a:stretch>
            <a:fillRect/>
          </a:stretch>
        </p:blipFill>
        <p:spPr bwMode="auto">
          <a:xfrm>
            <a:off x="-36512" y="671131"/>
            <a:ext cx="4616770" cy="5494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8377"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3275856" y="116632"/>
            <a:ext cx="6408712" cy="647402"/>
          </a:xfrm>
          <a:prstGeom prst="roundRect">
            <a:avLst/>
          </a:prstGeom>
          <a:solidFill>
            <a:srgbClr val="222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14" name="Picture 9" descr="untitled"/>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26131" y="769979"/>
            <a:ext cx="170815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interior de manzana- rocafort"/>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6228332" y="766859"/>
            <a:ext cx="3024188"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412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long calde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9175" y="4110038"/>
            <a:ext cx="6854825"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descr="septiembre 82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904875"/>
            <a:ext cx="2914650" cy="330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5" descr="septiembre 860"/>
          <p:cNvPicPr>
            <a:picLocks noChangeAspect="1" noChangeArrowheads="1"/>
          </p:cNvPicPr>
          <p:nvPr/>
        </p:nvPicPr>
        <p:blipFill>
          <a:blip r:embed="rId5" cstate="email">
            <a:lum bright="12000" contrast="18000"/>
            <a:extLst>
              <a:ext uri="{28A0092B-C50C-407E-A947-70E740481C1C}">
                <a14:useLocalDpi xmlns:a14="http://schemas.microsoft.com/office/drawing/2010/main"/>
              </a:ext>
            </a:extLst>
          </a:blip>
          <a:srcRect/>
          <a:stretch>
            <a:fillRect/>
          </a:stretch>
        </p:blipFill>
        <p:spPr bwMode="auto">
          <a:xfrm>
            <a:off x="0" y="3500438"/>
            <a:ext cx="2214563"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p:cNvPicPr>
            <a:picLocks noChangeAspect="1" noChangeArrowheads="1"/>
          </p:cNvPicPr>
          <p:nvPr/>
        </p:nvPicPr>
        <p:blipFill>
          <a:blip r:embed="rId6" cstate="print">
            <a:extLst>
              <a:ext uri="{28A0092B-C50C-407E-A947-70E740481C1C}">
                <a14:useLocalDpi xmlns:a14="http://schemas.microsoft.com/office/drawing/2010/main"/>
              </a:ext>
            </a:extLst>
          </a:blip>
          <a:srcRect t="44737" b="10744"/>
          <a:stretch>
            <a:fillRect/>
          </a:stretch>
        </p:blipFill>
        <p:spPr bwMode="auto">
          <a:xfrm>
            <a:off x="2916238" y="1073150"/>
            <a:ext cx="6227762"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l="9677" t="72932" r="3226" b="18271"/>
          <a:stretch>
            <a:fillRect/>
          </a:stretch>
        </p:blipFill>
        <p:spPr bwMode="auto">
          <a:xfrm>
            <a:off x="0" y="6291076"/>
            <a:ext cx="2627784" cy="5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27" name="Text Box 3"/>
          <p:cNvSpPr txBox="1">
            <a:spLocks noChangeArrowheads="1"/>
          </p:cNvSpPr>
          <p:nvPr/>
        </p:nvSpPr>
        <p:spPr bwMode="auto">
          <a:xfrm>
            <a:off x="18257" y="89254"/>
            <a:ext cx="5795962"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spcBef>
                <a:spcPct val="50000"/>
              </a:spcBef>
              <a:spcAft>
                <a:spcPct val="0"/>
              </a:spcAft>
            </a:pPr>
            <a:r>
              <a:rPr lang="en-US" altLang="es-ES" sz="2800" b="1" dirty="0">
                <a:solidFill>
                  <a:srgbClr val="990099"/>
                </a:solidFill>
                <a:cs typeface="Times New Roman" pitchFamily="18" charset="0"/>
              </a:rPr>
              <a:t>Vindication</a:t>
            </a:r>
            <a:endParaRPr lang="es-ES" altLang="es-ES" sz="2800" b="1" dirty="0">
              <a:solidFill>
                <a:srgbClr val="990099"/>
              </a:solidFill>
              <a:cs typeface="Times New Roman" pitchFamily="18" charset="0"/>
            </a:endParaRPr>
          </a:p>
        </p:txBody>
      </p:sp>
      <p:pic>
        <p:nvPicPr>
          <p:cNvPr id="81928"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t="6833" b="79166"/>
          <a:stretch>
            <a:fillRect/>
          </a:stretch>
        </p:blipFill>
        <p:spPr bwMode="auto">
          <a:xfrm>
            <a:off x="5508625" y="0"/>
            <a:ext cx="363537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spTree>
    <p:extLst>
      <p:ext uri="{BB962C8B-B14F-4D97-AF65-F5344CB8AC3E}">
        <p14:creationId xmlns:p14="http://schemas.microsoft.com/office/powerpoint/2010/main" val="3859815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0" y="6291076"/>
            <a:ext cx="2627784" cy="566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2948" name="Picture 2" descr="https://fbcdn-sphotos-a.akamaihd.net/hphotos-ak-ash4/252632_196019747110512_100001074630728_519613_4854389_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3500438"/>
            <a:ext cx="252095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4" descr="https://fbcdn-sphotos-a.akamaihd.net/hphotos-ak-snc6/227830_191532074225946_100001074630728_493723_7752452_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67175" y="836613"/>
            <a:ext cx="39973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https://fbcdn-sphotos-a.akamaihd.net/hphotos-ak-snc6/224009_191532090892611_100001074630728_493725_4610999_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524250"/>
            <a:ext cx="3995738"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8" descr="https://fbcdn-sphotos-a.akamaihd.net/hphotos-ak-ash4/227003_191532114225942_100001074630728_493726_2615112_n.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836613"/>
            <a:ext cx="399573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10" descr="https://fbcdn-sphotos-a.akamaihd.net/hphotos-ak-snc6/231044_191532344225919_100001074630728_493739_7751106_n.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67175" y="3509963"/>
            <a:ext cx="2233613"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sp>
        <p:nvSpPr>
          <p:cNvPr id="82947" name="Text Box 3"/>
          <p:cNvSpPr txBox="1">
            <a:spLocks noChangeArrowheads="1"/>
          </p:cNvSpPr>
          <p:nvPr/>
        </p:nvSpPr>
        <p:spPr bwMode="auto">
          <a:xfrm>
            <a:off x="2987823" y="6343705"/>
            <a:ext cx="6121251" cy="338554"/>
          </a:xfrm>
          <a:prstGeom prst="rect">
            <a:avLst/>
          </a:prstGeom>
          <a:solidFill>
            <a:schemeClr val="bg1"/>
          </a:solidFill>
          <a:ln>
            <a:noFill/>
          </a:ln>
        </p:spPr>
        <p:txBody>
          <a:bodyPr wrap="square">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50000"/>
              </a:spcBef>
              <a:spcAft>
                <a:spcPct val="0"/>
              </a:spcAft>
            </a:pPr>
            <a:r>
              <a:rPr lang="en-US" altLang="es-ES" sz="1600" dirty="0">
                <a:solidFill>
                  <a:srgbClr val="990099"/>
                </a:solidFill>
                <a:cs typeface="Times New Roman" pitchFamily="18" charset="0"/>
              </a:rPr>
              <a:t>Vindication: </a:t>
            </a:r>
            <a:r>
              <a:rPr lang="en-US" altLang="es-ES" sz="1600" dirty="0" smtClean="0">
                <a:solidFill>
                  <a:srgbClr val="990099"/>
                </a:solidFill>
                <a:cs typeface="Times New Roman" pitchFamily="18" charset="0"/>
              </a:rPr>
              <a:t>1</a:t>
            </a:r>
            <a:r>
              <a:rPr lang="en-US" altLang="es-ES" sz="1600" baseline="30000" dirty="0" smtClean="0">
                <a:solidFill>
                  <a:srgbClr val="990099"/>
                </a:solidFill>
                <a:cs typeface="Times New Roman" pitchFamily="18" charset="0"/>
              </a:rPr>
              <a:t>st</a:t>
            </a:r>
            <a:r>
              <a:rPr lang="en-US" altLang="es-ES" sz="1600" dirty="0" smtClean="0">
                <a:solidFill>
                  <a:srgbClr val="990099"/>
                </a:solidFill>
                <a:cs typeface="Times New Roman" pitchFamily="18" charset="0"/>
              </a:rPr>
              <a:t> </a:t>
            </a:r>
            <a:r>
              <a:rPr lang="en-US" altLang="es-ES" sz="1200" dirty="0" smtClean="0">
                <a:solidFill>
                  <a:srgbClr val="990099"/>
                </a:solidFill>
                <a:cs typeface="Times New Roman" pitchFamily="18" charset="0"/>
              </a:rPr>
              <a:t>Jane’s </a:t>
            </a:r>
            <a:r>
              <a:rPr lang="en-US" altLang="es-ES" sz="1200" dirty="0">
                <a:solidFill>
                  <a:srgbClr val="990099"/>
                </a:solidFill>
                <a:cs typeface="Times New Roman" pitchFamily="18" charset="0"/>
              </a:rPr>
              <a:t>Walk Barcelona </a:t>
            </a:r>
            <a:r>
              <a:rPr lang="en-US" altLang="es-ES" sz="1200" dirty="0" smtClean="0">
                <a:solidFill>
                  <a:srgbClr val="990099"/>
                </a:solidFill>
                <a:cs typeface="Times New Roman" pitchFamily="18" charset="0"/>
              </a:rPr>
              <a:t>2011</a:t>
            </a:r>
            <a:endParaRPr lang="es-ES" altLang="es-ES" sz="1200" dirty="0">
              <a:solidFill>
                <a:srgbClr val="990099"/>
              </a:solidFill>
              <a:cs typeface="Times New Roman" pitchFamily="18" charset="0"/>
            </a:endParaRPr>
          </a:p>
        </p:txBody>
      </p:sp>
      <p:sp>
        <p:nvSpPr>
          <p:cNvPr id="10" name="Text Box 3"/>
          <p:cNvSpPr txBox="1">
            <a:spLocks noChangeArrowheads="1"/>
          </p:cNvSpPr>
          <p:nvPr/>
        </p:nvSpPr>
        <p:spPr bwMode="auto">
          <a:xfrm>
            <a:off x="18257" y="89254"/>
            <a:ext cx="5795962" cy="52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spcBef>
                <a:spcPct val="50000"/>
              </a:spcBef>
              <a:spcAft>
                <a:spcPct val="0"/>
              </a:spcAft>
            </a:pPr>
            <a:r>
              <a:rPr lang="en-US" altLang="es-ES" sz="2800" b="1" dirty="0">
                <a:solidFill>
                  <a:srgbClr val="990099"/>
                </a:solidFill>
                <a:cs typeface="Times New Roman" pitchFamily="18" charset="0"/>
              </a:rPr>
              <a:t>Vindication</a:t>
            </a:r>
            <a:endParaRPr lang="es-ES" altLang="es-ES" sz="2800" b="1" dirty="0">
              <a:solidFill>
                <a:srgbClr val="990099"/>
              </a:solidFill>
              <a:cs typeface="Times New Roman" pitchFamily="18" charset="0"/>
            </a:endParaRPr>
          </a:p>
        </p:txBody>
      </p:sp>
    </p:spTree>
    <p:extLst>
      <p:ext uri="{BB962C8B-B14F-4D97-AF65-F5344CB8AC3E}">
        <p14:creationId xmlns:p14="http://schemas.microsoft.com/office/powerpoint/2010/main" val="2953536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2987824"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sp>
        <p:nvSpPr>
          <p:cNvPr id="4" name="Text Box 4"/>
          <p:cNvSpPr txBox="1">
            <a:spLocks noChangeArrowheads="1"/>
          </p:cNvSpPr>
          <p:nvPr/>
        </p:nvSpPr>
        <p:spPr bwMode="auto">
          <a:xfrm>
            <a:off x="0" y="836613"/>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hangingPunct="1">
              <a:spcBef>
                <a:spcPct val="50000"/>
              </a:spcBef>
            </a:pPr>
            <a:r>
              <a:rPr lang="en-US" altLang="es-ES" dirty="0">
                <a:solidFill>
                  <a:schemeClr val="tx1"/>
                </a:solidFill>
                <a:cs typeface="Times New Roman" pitchFamily="18" charset="0"/>
              </a:rPr>
              <a:t>The city as living space, is a complex network of variables that come from learning about daily life in the inner city.</a:t>
            </a:r>
          </a:p>
        </p:txBody>
      </p:sp>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176463"/>
            <a:ext cx="3643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3500438"/>
            <a:ext cx="352425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85813" y="2143125"/>
            <a:ext cx="309721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1988" y="3500438"/>
            <a:ext cx="34099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0" y="4814888"/>
            <a:ext cx="3433763"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2463" y="4786313"/>
            <a:ext cx="32051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0215220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0831"/>
          <a:stretch/>
        </p:blipFill>
        <p:spPr bwMode="auto">
          <a:xfrm>
            <a:off x="-34462" y="130394"/>
            <a:ext cx="4400550" cy="597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30750" y="3933825"/>
            <a:ext cx="441325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Text Box 4"/>
          <p:cNvSpPr txBox="1">
            <a:spLocks noChangeArrowheads="1"/>
          </p:cNvSpPr>
          <p:nvPr/>
        </p:nvSpPr>
        <p:spPr bwMode="auto">
          <a:xfrm>
            <a:off x="4067174" y="1196752"/>
            <a:ext cx="507682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hangingPunct="1"/>
            <a:r>
              <a:rPr lang="es-ES" altLang="es-ES" sz="3200" dirty="0" err="1">
                <a:solidFill>
                  <a:schemeClr val="tx1"/>
                </a:solidFill>
              </a:rPr>
              <a:t>Check</a:t>
            </a:r>
            <a:r>
              <a:rPr lang="es-ES" altLang="es-ES" sz="3200" dirty="0">
                <a:solidFill>
                  <a:schemeClr val="tx1"/>
                </a:solidFill>
              </a:rPr>
              <a:t> </a:t>
            </a:r>
            <a:r>
              <a:rPr lang="es-ES" altLang="es-ES" sz="3200" dirty="0" err="1">
                <a:solidFill>
                  <a:schemeClr val="tx1"/>
                </a:solidFill>
              </a:rPr>
              <a:t>List</a:t>
            </a:r>
            <a:r>
              <a:rPr lang="es-ES" altLang="es-ES" sz="3200" dirty="0">
                <a:solidFill>
                  <a:schemeClr val="tx1"/>
                </a:solidFill>
              </a:rPr>
              <a:t>: </a:t>
            </a:r>
            <a:r>
              <a:rPr lang="es-ES" altLang="es-ES" sz="3200" dirty="0" smtClean="0">
                <a:solidFill>
                  <a:schemeClr val="tx1"/>
                </a:solidFill>
              </a:rPr>
              <a:t>UDG / DUG</a:t>
            </a:r>
            <a:endParaRPr lang="es-ES" altLang="es-ES" sz="3200" dirty="0">
              <a:solidFill>
                <a:schemeClr val="tx1"/>
              </a:solidFill>
            </a:endParaRPr>
          </a:p>
          <a:p>
            <a:pPr eaLnBrk="1" hangingPunct="1"/>
            <a:r>
              <a:rPr lang="es-ES" altLang="es-ES" dirty="0">
                <a:solidFill>
                  <a:schemeClr val="tx1"/>
                </a:solidFill>
              </a:rPr>
              <a:t>a </a:t>
            </a:r>
            <a:r>
              <a:rPr lang="es-ES" altLang="es-ES" dirty="0" err="1">
                <a:solidFill>
                  <a:schemeClr val="tx1"/>
                </a:solidFill>
              </a:rPr>
              <a:t>way</a:t>
            </a:r>
            <a:r>
              <a:rPr lang="es-ES" altLang="es-ES" dirty="0">
                <a:solidFill>
                  <a:schemeClr val="tx1"/>
                </a:solidFill>
              </a:rPr>
              <a:t> to introduce </a:t>
            </a:r>
            <a:r>
              <a:rPr lang="es-ES" altLang="es-ES" dirty="0" err="1">
                <a:solidFill>
                  <a:schemeClr val="tx1"/>
                </a:solidFill>
              </a:rPr>
              <a:t>the</a:t>
            </a:r>
            <a:r>
              <a:rPr lang="es-ES" altLang="es-ES" dirty="0">
                <a:solidFill>
                  <a:schemeClr val="tx1"/>
                </a:solidFill>
              </a:rPr>
              <a:t> </a:t>
            </a:r>
            <a:r>
              <a:rPr lang="es-ES" altLang="es-ES" dirty="0" err="1">
                <a:solidFill>
                  <a:schemeClr val="tx1"/>
                </a:solidFill>
              </a:rPr>
              <a:t>gender</a:t>
            </a:r>
            <a:r>
              <a:rPr lang="es-ES" altLang="es-ES" dirty="0">
                <a:solidFill>
                  <a:schemeClr val="tx1"/>
                </a:solidFill>
              </a:rPr>
              <a:t> </a:t>
            </a:r>
            <a:r>
              <a:rPr lang="es-ES" altLang="es-ES" dirty="0" err="1">
                <a:solidFill>
                  <a:schemeClr val="tx1"/>
                </a:solidFill>
              </a:rPr>
              <a:t>perspective</a:t>
            </a:r>
            <a:r>
              <a:rPr lang="es-ES" altLang="es-ES" dirty="0">
                <a:solidFill>
                  <a:schemeClr val="tx1"/>
                </a:solidFill>
              </a:rPr>
              <a:t> </a:t>
            </a:r>
            <a:r>
              <a:rPr lang="es-ES" altLang="es-ES" dirty="0" err="1">
                <a:solidFill>
                  <a:schemeClr val="tx1"/>
                </a:solidFill>
              </a:rPr>
              <a:t>into</a:t>
            </a:r>
            <a:r>
              <a:rPr lang="es-ES" altLang="es-ES" dirty="0">
                <a:solidFill>
                  <a:schemeClr val="tx1"/>
                </a:solidFill>
              </a:rPr>
              <a:t> </a:t>
            </a:r>
            <a:r>
              <a:rPr lang="es-ES" altLang="es-ES" dirty="0" err="1">
                <a:solidFill>
                  <a:schemeClr val="tx1"/>
                </a:solidFill>
              </a:rPr>
              <a:t>the</a:t>
            </a:r>
            <a:r>
              <a:rPr lang="es-ES" altLang="es-ES" dirty="0">
                <a:solidFill>
                  <a:schemeClr val="tx1"/>
                </a:solidFill>
              </a:rPr>
              <a:t> “normal” </a:t>
            </a:r>
            <a:r>
              <a:rPr lang="es-ES" altLang="es-ES" dirty="0" err="1">
                <a:solidFill>
                  <a:schemeClr val="tx1"/>
                </a:solidFill>
              </a:rPr>
              <a:t>practice</a:t>
            </a:r>
            <a:r>
              <a:rPr lang="es-ES" altLang="es-ES" dirty="0">
                <a:solidFill>
                  <a:schemeClr val="tx1"/>
                </a:solidFill>
              </a:rPr>
              <a:t> </a:t>
            </a:r>
            <a:r>
              <a:rPr lang="es-ES" altLang="es-ES" dirty="0" err="1">
                <a:solidFill>
                  <a:schemeClr val="tx1"/>
                </a:solidFill>
              </a:rPr>
              <a:t>without</a:t>
            </a:r>
            <a:r>
              <a:rPr lang="es-ES" altLang="es-ES" dirty="0">
                <a:solidFill>
                  <a:schemeClr val="tx1"/>
                </a:solidFill>
              </a:rPr>
              <a:t> </a:t>
            </a:r>
            <a:r>
              <a:rPr lang="es-ES" altLang="es-ES" dirty="0" err="1">
                <a:solidFill>
                  <a:schemeClr val="tx1"/>
                </a:solidFill>
              </a:rPr>
              <a:t>the</a:t>
            </a:r>
            <a:r>
              <a:rPr lang="es-ES" altLang="es-ES" dirty="0">
                <a:solidFill>
                  <a:schemeClr val="tx1"/>
                </a:solidFill>
              </a:rPr>
              <a:t> </a:t>
            </a:r>
            <a:r>
              <a:rPr lang="es-ES" altLang="es-ES" dirty="0" err="1">
                <a:solidFill>
                  <a:schemeClr val="tx1"/>
                </a:solidFill>
              </a:rPr>
              <a:t>generation</a:t>
            </a:r>
            <a:r>
              <a:rPr lang="es-ES" altLang="es-ES" dirty="0">
                <a:solidFill>
                  <a:schemeClr val="tx1"/>
                </a:solidFill>
              </a:rPr>
              <a:t> of </a:t>
            </a:r>
            <a:r>
              <a:rPr lang="es-ES" altLang="es-ES" dirty="0" err="1">
                <a:solidFill>
                  <a:schemeClr val="tx1"/>
                </a:solidFill>
              </a:rPr>
              <a:t>an</a:t>
            </a:r>
            <a:r>
              <a:rPr lang="es-ES" altLang="es-ES" dirty="0">
                <a:solidFill>
                  <a:schemeClr val="tx1"/>
                </a:solidFill>
              </a:rPr>
              <a:t> “</a:t>
            </a:r>
            <a:r>
              <a:rPr lang="es-ES" altLang="es-ES" dirty="0" err="1">
                <a:solidFill>
                  <a:schemeClr val="tx1"/>
                </a:solidFill>
              </a:rPr>
              <a:t>against</a:t>
            </a:r>
            <a:r>
              <a:rPr lang="es-ES" altLang="es-ES" dirty="0">
                <a:solidFill>
                  <a:schemeClr val="tx1"/>
                </a:solidFill>
              </a:rPr>
              <a:t>” </a:t>
            </a:r>
            <a:r>
              <a:rPr lang="es-ES" altLang="es-ES" dirty="0" err="1">
                <a:solidFill>
                  <a:schemeClr val="tx1"/>
                </a:solidFill>
              </a:rPr>
              <a:t>possition</a:t>
            </a:r>
            <a:endParaRPr lang="es-ES" altLang="es-ES" dirty="0">
              <a:solidFill>
                <a:schemeClr val="tx1"/>
              </a:solidFill>
            </a:endParaRPr>
          </a:p>
          <a:p>
            <a:pPr eaLnBrk="1" hangingPunct="1"/>
            <a:endParaRPr lang="es-ES" altLang="es-ES" sz="3200" dirty="0">
              <a:solidFill>
                <a:schemeClr val="tx1"/>
              </a:solidFill>
            </a:endParaRPr>
          </a:p>
        </p:txBody>
      </p:sp>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spTree>
    <p:extLst>
      <p:ext uri="{BB962C8B-B14F-4D97-AF65-F5344CB8AC3E}">
        <p14:creationId xmlns:p14="http://schemas.microsoft.com/office/powerpoint/2010/main" val="11206129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3600400"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
            <a:ext cx="3246512" cy="114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3" descr="P_Alella_local de la asociacio de dones_ellas participan"/>
          <p:cNvPicPr>
            <a:picLocks noChangeAspect="1" noChangeArrowheads="1"/>
          </p:cNvPicPr>
          <p:nvPr/>
        </p:nvPicPr>
        <p:blipFill>
          <a:blip r:embed="rId5" cstate="print">
            <a:lum bright="6000"/>
          </a:blip>
          <a:srcRect t="4511" b="26558"/>
          <a:stretch>
            <a:fillRect/>
          </a:stretch>
        </p:blipFill>
        <p:spPr bwMode="auto">
          <a:xfrm>
            <a:off x="4932040" y="1052736"/>
            <a:ext cx="4211960" cy="2379309"/>
          </a:xfrm>
          <a:prstGeom prst="rect">
            <a:avLst/>
          </a:prstGeom>
          <a:noFill/>
          <a:ln w="9525">
            <a:noFill/>
            <a:miter lim="800000"/>
            <a:headEnd/>
            <a:tailEnd/>
          </a:ln>
        </p:spPr>
      </p:pic>
      <p:pic>
        <p:nvPicPr>
          <p:cNvPr id="13" name="Picture 4" descr="4_persones particiapant als tallers"/>
          <p:cNvPicPr>
            <a:picLocks noChangeAspect="1" noChangeArrowheads="1"/>
          </p:cNvPicPr>
          <p:nvPr/>
        </p:nvPicPr>
        <p:blipFill>
          <a:blip r:embed="rId6" cstate="print"/>
          <a:srcRect r="54074"/>
          <a:stretch>
            <a:fillRect/>
          </a:stretch>
        </p:blipFill>
        <p:spPr bwMode="auto">
          <a:xfrm>
            <a:off x="2627784" y="1052735"/>
            <a:ext cx="2771378" cy="2401405"/>
          </a:xfrm>
          <a:prstGeom prst="rect">
            <a:avLst/>
          </a:prstGeom>
          <a:noFill/>
          <a:ln w="9525">
            <a:noFill/>
            <a:miter lim="800000"/>
            <a:headEnd/>
            <a:tailEnd/>
          </a:ln>
        </p:spPr>
      </p:pic>
      <p:pic>
        <p:nvPicPr>
          <p:cNvPr id="11" name="Picture 4" descr="4_persones particiapant als tallers"/>
          <p:cNvPicPr>
            <a:picLocks noChangeAspect="1" noChangeArrowheads="1"/>
          </p:cNvPicPr>
          <p:nvPr/>
        </p:nvPicPr>
        <p:blipFill>
          <a:blip r:embed="rId7" cstate="print"/>
          <a:srcRect b="10388"/>
          <a:stretch>
            <a:fillRect/>
          </a:stretch>
        </p:blipFill>
        <p:spPr bwMode="auto">
          <a:xfrm>
            <a:off x="-65499" y="1052736"/>
            <a:ext cx="3413363" cy="2316855"/>
          </a:xfrm>
          <a:prstGeom prst="rect">
            <a:avLst/>
          </a:prstGeom>
          <a:noFill/>
          <a:ln w="9525">
            <a:noFill/>
            <a:miter lim="800000"/>
            <a:headEnd/>
            <a:tailEnd/>
          </a:ln>
        </p:spPr>
      </p:pic>
      <p:pic>
        <p:nvPicPr>
          <p:cNvPr id="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b="70885"/>
          <a:stretch>
            <a:fillRect/>
          </a:stretch>
        </p:blipFill>
        <p:spPr bwMode="auto">
          <a:xfrm>
            <a:off x="1" y="2917745"/>
            <a:ext cx="5652120" cy="336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t="30171" b="10495"/>
          <a:stretch>
            <a:fillRect/>
          </a:stretch>
        </p:blipFill>
        <p:spPr bwMode="auto">
          <a:xfrm>
            <a:off x="5868144" y="2793399"/>
            <a:ext cx="3372261" cy="409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946306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l="1605"/>
          <a:stretch>
            <a:fillRect/>
          </a:stretch>
        </p:blipFill>
        <p:spPr bwMode="auto">
          <a:xfrm>
            <a:off x="1453877" y="116632"/>
            <a:ext cx="4630291" cy="6644102"/>
          </a:xfrm>
          <a:prstGeom prst="rect">
            <a:avLst/>
          </a:prstGeom>
          <a:noFill/>
          <a:ln w="9525">
            <a:noFill/>
            <a:miter lim="800000"/>
            <a:headEnd/>
            <a:tailEnd/>
          </a:ln>
        </p:spPr>
      </p:pic>
      <p:pic>
        <p:nvPicPr>
          <p:cNvPr id="3"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026546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7" descr="C:\Users\Marta\Desktop\MARTA\Arq Zaida Muxi\PUNT6\TALLERES Punt6\Jornada FIGUERES\MARTA\fotos_recorregut_forum\DSC0096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0975" y="719138"/>
            <a:ext cx="7129463"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16"/>
          <p:cNvSpPr>
            <a:spLocks noChangeArrowheads="1"/>
          </p:cNvSpPr>
          <p:nvPr/>
        </p:nvSpPr>
        <p:spPr bwMode="auto">
          <a:xfrm>
            <a:off x="3059832" y="980728"/>
            <a:ext cx="6084168" cy="384969"/>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ctr" eaLnBrk="1" fontAlgn="base" hangingPunct="1">
              <a:spcBef>
                <a:spcPct val="0"/>
              </a:spcBef>
              <a:spcAft>
                <a:spcPct val="0"/>
              </a:spcAft>
            </a:pPr>
            <a:r>
              <a:rPr lang="en-US" altLang="es-ES" sz="1600" b="1" dirty="0">
                <a:solidFill>
                  <a:srgbClr val="000000"/>
                </a:solidFill>
              </a:rPr>
              <a:t>Can I participate in projects in the district where I live</a:t>
            </a:r>
            <a:r>
              <a:rPr lang="es-ES" altLang="es-ES" sz="1600" b="1" dirty="0">
                <a:solidFill>
                  <a:srgbClr val="000000"/>
                </a:solidFill>
              </a:rPr>
              <a:t>?</a:t>
            </a:r>
          </a:p>
        </p:txBody>
      </p:sp>
      <p:sp>
        <p:nvSpPr>
          <p:cNvPr id="71684" name="Rectangle 4"/>
          <p:cNvSpPr>
            <a:spLocks noChangeArrowheads="1"/>
          </p:cNvSpPr>
          <p:nvPr/>
        </p:nvSpPr>
        <p:spPr bwMode="auto">
          <a:xfrm>
            <a:off x="5076825" y="1468438"/>
            <a:ext cx="4067175" cy="4032250"/>
          </a:xfrm>
          <a:prstGeom prst="rect">
            <a:avLst/>
          </a:prstGeom>
          <a:solidFill>
            <a:schemeClr val="folHlink">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lnSpc>
                <a:spcPct val="80000"/>
              </a:lnSpc>
              <a:spcBef>
                <a:spcPct val="50000"/>
              </a:spcBef>
              <a:spcAft>
                <a:spcPct val="0"/>
              </a:spcAft>
            </a:pPr>
            <a:r>
              <a:rPr lang="en-US" altLang="es-ES" sz="1600" b="1">
                <a:solidFill>
                  <a:srgbClr val="000000"/>
                </a:solidFill>
              </a:rPr>
              <a:t>Tools used from the perspective of gender:</a:t>
            </a:r>
          </a:p>
          <a:p>
            <a:pPr eaLnBrk="1" fontAlgn="base" hangingPunct="1">
              <a:lnSpc>
                <a:spcPct val="80000"/>
              </a:lnSpc>
              <a:spcBef>
                <a:spcPct val="50000"/>
              </a:spcBef>
              <a:spcAft>
                <a:spcPct val="0"/>
              </a:spcAft>
              <a:buFont typeface="Arial" charset="0"/>
              <a:buChar char="•"/>
            </a:pPr>
            <a:r>
              <a:rPr lang="en-US" altLang="es-ES" sz="1600" b="1">
                <a:solidFill>
                  <a:srgbClr val="000000"/>
                </a:solidFill>
              </a:rPr>
              <a:t> Maps sensitive (the Forbidden City and desired ...)</a:t>
            </a:r>
          </a:p>
          <a:p>
            <a:pPr eaLnBrk="1" fontAlgn="base" hangingPunct="1">
              <a:lnSpc>
                <a:spcPct val="80000"/>
              </a:lnSpc>
              <a:spcBef>
                <a:spcPct val="50000"/>
              </a:spcBef>
              <a:spcAft>
                <a:spcPct val="0"/>
              </a:spcAft>
              <a:buFont typeface="Arial" charset="0"/>
              <a:buChar char="•"/>
            </a:pPr>
            <a:r>
              <a:rPr lang="en-US" altLang="es-ES" sz="1600" b="1">
                <a:solidFill>
                  <a:srgbClr val="000000"/>
                </a:solidFill>
              </a:rPr>
              <a:t>Chain shifts</a:t>
            </a:r>
          </a:p>
          <a:p>
            <a:pPr eaLnBrk="1" fontAlgn="base" hangingPunct="1">
              <a:lnSpc>
                <a:spcPct val="80000"/>
              </a:lnSpc>
              <a:spcBef>
                <a:spcPct val="50000"/>
              </a:spcBef>
              <a:spcAft>
                <a:spcPct val="0"/>
              </a:spcAft>
              <a:buFont typeface="Arial" charset="0"/>
              <a:buChar char="•"/>
            </a:pPr>
            <a:r>
              <a:rPr lang="en-US" altLang="es-ES" sz="1600" b="1">
                <a:solidFill>
                  <a:srgbClr val="000000"/>
                </a:solidFill>
              </a:rPr>
              <a:t>Map of routes daily / daily</a:t>
            </a:r>
          </a:p>
          <a:p>
            <a:pPr eaLnBrk="1" fontAlgn="base" hangingPunct="1">
              <a:lnSpc>
                <a:spcPct val="80000"/>
              </a:lnSpc>
              <a:spcBef>
                <a:spcPct val="50000"/>
              </a:spcBef>
              <a:spcAft>
                <a:spcPct val="0"/>
              </a:spcAft>
              <a:buFont typeface="Arial" charset="0"/>
              <a:buChar char="•"/>
            </a:pPr>
            <a:r>
              <a:rPr lang="en-US" altLang="es-ES" sz="1600" b="1">
                <a:solidFill>
                  <a:srgbClr val="000000"/>
                </a:solidFill>
              </a:rPr>
              <a:t>Walks of observation and visibility </a:t>
            </a:r>
          </a:p>
          <a:p>
            <a:pPr eaLnBrk="1" fontAlgn="base" hangingPunct="1">
              <a:lnSpc>
                <a:spcPct val="80000"/>
              </a:lnSpc>
              <a:spcBef>
                <a:spcPct val="50000"/>
              </a:spcBef>
              <a:spcAft>
                <a:spcPct val="0"/>
              </a:spcAft>
              <a:buFont typeface="Arial" charset="0"/>
              <a:buChar char="•"/>
            </a:pPr>
            <a:r>
              <a:rPr lang="en-US" altLang="es-ES" sz="1600" b="1">
                <a:solidFill>
                  <a:srgbClr val="000000"/>
                </a:solidFill>
              </a:rPr>
              <a:t>Comparing employment land and / or places frequented by men / women, different ages ....</a:t>
            </a:r>
          </a:p>
          <a:p>
            <a:pPr eaLnBrk="1" fontAlgn="base" hangingPunct="1">
              <a:lnSpc>
                <a:spcPct val="80000"/>
              </a:lnSpc>
              <a:spcBef>
                <a:spcPct val="50000"/>
              </a:spcBef>
              <a:spcAft>
                <a:spcPct val="0"/>
              </a:spcAft>
              <a:buFont typeface="Arial" charset="0"/>
              <a:buChar char="•"/>
            </a:pPr>
            <a:r>
              <a:rPr lang="en-US" altLang="es-ES" sz="1600" b="1">
                <a:solidFill>
                  <a:srgbClr val="000000"/>
                </a:solidFill>
              </a:rPr>
              <a:t> Workshops discussion (by subject and population groups)</a:t>
            </a:r>
          </a:p>
          <a:p>
            <a:pPr eaLnBrk="1" fontAlgn="base" hangingPunct="1">
              <a:lnSpc>
                <a:spcPct val="80000"/>
              </a:lnSpc>
              <a:spcBef>
                <a:spcPct val="50000"/>
              </a:spcBef>
              <a:spcAft>
                <a:spcPct val="0"/>
              </a:spcAft>
              <a:buFont typeface="Arial" charset="0"/>
              <a:buChar char="•"/>
            </a:pPr>
            <a:r>
              <a:rPr lang="en-US" altLang="es-ES" sz="1600" b="1">
                <a:solidFill>
                  <a:srgbClr val="000000"/>
                </a:solidFill>
              </a:rPr>
              <a:t>Using statistical information as segregated</a:t>
            </a:r>
          </a:p>
          <a:p>
            <a:pPr eaLnBrk="1" fontAlgn="base" hangingPunct="1">
              <a:lnSpc>
                <a:spcPct val="80000"/>
              </a:lnSpc>
              <a:spcBef>
                <a:spcPct val="50000"/>
              </a:spcBef>
              <a:spcAft>
                <a:spcPct val="0"/>
              </a:spcAft>
              <a:buFont typeface="Arial" charset="0"/>
              <a:buChar char="•"/>
            </a:pPr>
            <a:r>
              <a:rPr lang="en-US" altLang="es-ES" sz="1600" b="1">
                <a:solidFill>
                  <a:srgbClr val="000000"/>
                </a:solidFill>
              </a:rPr>
              <a:t>Others…</a:t>
            </a:r>
            <a:endParaRPr lang="ca-ES" altLang="es-ES" sz="1600" b="1">
              <a:solidFill>
                <a:srgbClr val="000000"/>
              </a:solidFill>
            </a:endParaRPr>
          </a:p>
        </p:txBody>
      </p:sp>
      <p:sp>
        <p:nvSpPr>
          <p:cNvPr id="71685" name="Text Box 3"/>
          <p:cNvSpPr txBox="1">
            <a:spLocks noChangeArrowheads="1"/>
          </p:cNvSpPr>
          <p:nvPr/>
        </p:nvSpPr>
        <p:spPr bwMode="auto">
          <a:xfrm>
            <a:off x="3505200" y="6067425"/>
            <a:ext cx="563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50000"/>
              </a:spcBef>
              <a:spcAft>
                <a:spcPct val="0"/>
              </a:spcAft>
            </a:pPr>
            <a:r>
              <a:rPr lang="en-US" altLang="es-ES" sz="2800" dirty="0">
                <a:solidFill>
                  <a:srgbClr val="99CC00"/>
                </a:solidFill>
                <a:cs typeface="Times New Roman" pitchFamily="18" charset="0"/>
              </a:rPr>
              <a:t>Public participation</a:t>
            </a:r>
          </a:p>
        </p:txBody>
      </p:sp>
      <p:pic>
        <p:nvPicPr>
          <p:cNvPr id="71686"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14156" y="6231990"/>
            <a:ext cx="2901660" cy="62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6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rgbClr val="FFFFFF"/>
                </a:solidFill>
              </a:rPr>
              <a:t>Our</a:t>
            </a:r>
            <a:r>
              <a:rPr lang="es-ES" sz="2000" dirty="0" smtClean="0">
                <a:solidFill>
                  <a:srgbClr val="FFFFFF"/>
                </a:solidFill>
              </a:rPr>
              <a:t> </a:t>
            </a:r>
            <a:r>
              <a:rPr lang="es-ES" sz="2000" dirty="0" err="1" smtClean="0">
                <a:solidFill>
                  <a:srgbClr val="FFFFFF"/>
                </a:solidFill>
              </a:rPr>
              <a:t>experience</a:t>
            </a:r>
            <a:r>
              <a:rPr lang="es-ES" sz="2000" dirty="0" smtClean="0">
                <a:solidFill>
                  <a:srgbClr val="FFFFFF"/>
                </a:solidFill>
              </a:rPr>
              <a:t>: </a:t>
            </a:r>
            <a:r>
              <a:rPr lang="es-ES" sz="2000" dirty="0" err="1" smtClean="0">
                <a:solidFill>
                  <a:srgbClr val="FFFFFF"/>
                </a:solidFill>
              </a:rPr>
              <a:t>Col·lectiu</a:t>
            </a:r>
            <a:r>
              <a:rPr lang="es-ES" sz="2000" dirty="0" smtClean="0">
                <a:solidFill>
                  <a:srgbClr val="FFFFFF"/>
                </a:solidFill>
              </a:rPr>
              <a:t> </a:t>
            </a:r>
            <a:r>
              <a:rPr lang="es-ES" sz="2000" dirty="0" err="1" smtClean="0">
                <a:solidFill>
                  <a:srgbClr val="FFFFFF"/>
                </a:solidFill>
              </a:rPr>
              <a:t>Punt</a:t>
            </a:r>
            <a:r>
              <a:rPr lang="es-ES" sz="2000" dirty="0" smtClean="0">
                <a:solidFill>
                  <a:srgbClr val="FFFFFF"/>
                </a:solidFill>
              </a:rPr>
              <a:t> 6 - Catalunya</a:t>
            </a:r>
            <a:endParaRPr lang="es-ES" sz="1200" dirty="0" smtClean="0">
              <a:solidFill>
                <a:srgbClr val="FFFFFF"/>
              </a:solidFill>
            </a:endParaRPr>
          </a:p>
        </p:txBody>
      </p:sp>
    </p:spTree>
    <p:extLst>
      <p:ext uri="{BB962C8B-B14F-4D97-AF65-F5344CB8AC3E}">
        <p14:creationId xmlns:p14="http://schemas.microsoft.com/office/powerpoint/2010/main" val="402768452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4" name="Picture 13" descr="mapa_tallers_200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84313"/>
            <a:ext cx="40005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4"/>
          <p:cNvSpPr txBox="1">
            <a:spLocks noChangeArrowheads="1"/>
          </p:cNvSpPr>
          <p:nvPr/>
        </p:nvSpPr>
        <p:spPr bwMode="auto">
          <a:xfrm>
            <a:off x="0" y="116632"/>
            <a:ext cx="3672408" cy="1200329"/>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spcBef>
                <a:spcPct val="50000"/>
              </a:spcBef>
              <a:spcAft>
                <a:spcPct val="0"/>
              </a:spcAft>
            </a:pPr>
            <a:r>
              <a:rPr lang="es-ES" altLang="es-ES" sz="1600" dirty="0" err="1" smtClean="0">
                <a:solidFill>
                  <a:srgbClr val="000000"/>
                </a:solidFill>
                <a:cs typeface="Times New Roman" pitchFamily="18" charset="0"/>
              </a:rPr>
              <a:t>Institut</a:t>
            </a:r>
            <a:r>
              <a:rPr lang="es-ES" altLang="es-ES" sz="1600" dirty="0" smtClean="0">
                <a:solidFill>
                  <a:srgbClr val="000000"/>
                </a:solidFill>
                <a:cs typeface="Times New Roman" pitchFamily="18" charset="0"/>
              </a:rPr>
              <a:t> </a:t>
            </a:r>
            <a:r>
              <a:rPr lang="es-ES" altLang="es-ES" sz="1600" dirty="0" err="1">
                <a:solidFill>
                  <a:srgbClr val="000000"/>
                </a:solidFill>
                <a:cs typeface="Times New Roman" pitchFamily="18" charset="0"/>
              </a:rPr>
              <a:t>Català</a:t>
            </a:r>
            <a:r>
              <a:rPr lang="es-ES" altLang="es-ES" sz="1600" dirty="0">
                <a:solidFill>
                  <a:srgbClr val="000000"/>
                </a:solidFill>
                <a:cs typeface="Times New Roman" pitchFamily="18" charset="0"/>
              </a:rPr>
              <a:t> de les Dones: </a:t>
            </a:r>
            <a:r>
              <a:rPr lang="es-ES" altLang="es-ES" sz="1600" dirty="0" err="1" smtClean="0">
                <a:solidFill>
                  <a:srgbClr val="000000"/>
                </a:solidFill>
                <a:cs typeface="Times New Roman" pitchFamily="18" charset="0"/>
              </a:rPr>
              <a:t>Empowerment</a:t>
            </a:r>
            <a:r>
              <a:rPr lang="es-ES" altLang="es-ES" sz="1600" dirty="0" smtClean="0">
                <a:solidFill>
                  <a:srgbClr val="000000"/>
                </a:solidFill>
                <a:cs typeface="Times New Roman" pitchFamily="18" charset="0"/>
              </a:rPr>
              <a:t> workshops(2005-2014)</a:t>
            </a:r>
            <a:endParaRPr lang="es-ES" altLang="es-ES" sz="1600" dirty="0">
              <a:solidFill>
                <a:srgbClr val="000000"/>
              </a:solidFill>
              <a:cs typeface="Times New Roman" pitchFamily="18" charset="0"/>
            </a:endParaRPr>
          </a:p>
          <a:p>
            <a:pPr eaLnBrk="1" fontAlgn="base" hangingPunct="1">
              <a:spcBef>
                <a:spcPct val="50000"/>
              </a:spcBef>
              <a:spcAft>
                <a:spcPct val="0"/>
              </a:spcAft>
            </a:pPr>
            <a:r>
              <a:rPr lang="es-ES" altLang="es-ES" sz="1600" dirty="0" err="1" smtClean="0">
                <a:solidFill>
                  <a:srgbClr val="000000"/>
                </a:solidFill>
                <a:cs typeface="Times New Roman" pitchFamily="18" charset="0"/>
              </a:rPr>
              <a:t>Learning</a:t>
            </a:r>
            <a:r>
              <a:rPr lang="es-ES" altLang="es-ES" sz="1600" dirty="0" smtClean="0">
                <a:solidFill>
                  <a:srgbClr val="000000"/>
                </a:solidFill>
                <a:cs typeface="Times New Roman" pitchFamily="18" charset="0"/>
              </a:rPr>
              <a:t> </a:t>
            </a:r>
            <a:r>
              <a:rPr lang="es-ES" altLang="es-ES" sz="1600" dirty="0" err="1" smtClean="0">
                <a:solidFill>
                  <a:srgbClr val="000000"/>
                </a:solidFill>
                <a:cs typeface="Times New Roman" pitchFamily="18" charset="0"/>
              </a:rPr>
              <a:t>from</a:t>
            </a:r>
            <a:r>
              <a:rPr lang="es-ES" altLang="es-ES" sz="1600" dirty="0" smtClean="0">
                <a:solidFill>
                  <a:srgbClr val="000000"/>
                </a:solidFill>
                <a:cs typeface="Times New Roman" pitchFamily="18" charset="0"/>
              </a:rPr>
              <a:t> </a:t>
            </a:r>
            <a:r>
              <a:rPr lang="es-ES" altLang="es-ES" sz="1600" dirty="0" err="1" smtClean="0">
                <a:solidFill>
                  <a:srgbClr val="000000"/>
                </a:solidFill>
                <a:cs typeface="Times New Roman" pitchFamily="18" charset="0"/>
              </a:rPr>
              <a:t>Women’s</a:t>
            </a:r>
            <a:r>
              <a:rPr lang="es-ES" altLang="es-ES" sz="1600" dirty="0" smtClean="0">
                <a:solidFill>
                  <a:srgbClr val="000000"/>
                </a:solidFill>
                <a:cs typeface="Times New Roman" pitchFamily="18" charset="0"/>
              </a:rPr>
              <a:t> </a:t>
            </a:r>
            <a:r>
              <a:rPr lang="es-ES" altLang="es-ES" sz="1600" dirty="0" err="1" smtClean="0">
                <a:solidFill>
                  <a:srgbClr val="000000"/>
                </a:solidFill>
                <a:cs typeface="Times New Roman" pitchFamily="18" charset="0"/>
              </a:rPr>
              <a:t>experiences</a:t>
            </a:r>
            <a:r>
              <a:rPr lang="es-ES" altLang="es-ES" sz="1600" dirty="0" smtClean="0">
                <a:solidFill>
                  <a:srgbClr val="000000"/>
                </a:solidFill>
                <a:cs typeface="Times New Roman" pitchFamily="18" charset="0"/>
              </a:rPr>
              <a:t> in </a:t>
            </a:r>
            <a:r>
              <a:rPr lang="es-ES" altLang="es-ES" sz="1600" dirty="0" err="1" smtClean="0">
                <a:solidFill>
                  <a:srgbClr val="000000"/>
                </a:solidFill>
                <a:cs typeface="Times New Roman" pitchFamily="18" charset="0"/>
              </a:rPr>
              <a:t>the</a:t>
            </a:r>
            <a:r>
              <a:rPr lang="es-ES" altLang="es-ES" sz="1600" dirty="0" smtClean="0">
                <a:solidFill>
                  <a:srgbClr val="000000"/>
                </a:solidFill>
                <a:cs typeface="Times New Roman" pitchFamily="18" charset="0"/>
              </a:rPr>
              <a:t> </a:t>
            </a:r>
            <a:r>
              <a:rPr lang="es-ES" altLang="es-ES" sz="1600" dirty="0" err="1" smtClean="0">
                <a:solidFill>
                  <a:srgbClr val="000000"/>
                </a:solidFill>
                <a:cs typeface="Times New Roman" pitchFamily="18" charset="0"/>
              </a:rPr>
              <a:t>everyday</a:t>
            </a:r>
            <a:r>
              <a:rPr lang="es-ES" altLang="es-ES" sz="1600" dirty="0" smtClean="0">
                <a:solidFill>
                  <a:srgbClr val="000000"/>
                </a:solidFill>
                <a:cs typeface="Times New Roman" pitchFamily="18" charset="0"/>
              </a:rPr>
              <a:t> </a:t>
            </a:r>
            <a:r>
              <a:rPr lang="es-ES" altLang="es-ES" sz="1600" dirty="0" err="1" smtClean="0">
                <a:solidFill>
                  <a:srgbClr val="000000"/>
                </a:solidFill>
                <a:cs typeface="Times New Roman" pitchFamily="18" charset="0"/>
              </a:rPr>
              <a:t>environment</a:t>
            </a:r>
            <a:endParaRPr lang="es-ES" altLang="es-ES" sz="1600" dirty="0">
              <a:solidFill>
                <a:srgbClr val="000000"/>
              </a:solidFill>
              <a:latin typeface="Arial Black" pitchFamily="34" charset="0"/>
              <a:cs typeface="Times New Roman" pitchFamily="18" charset="0"/>
            </a:endParaRPr>
          </a:p>
        </p:txBody>
      </p:sp>
      <p:grpSp>
        <p:nvGrpSpPr>
          <p:cNvPr id="2" name="Group 5"/>
          <p:cNvGrpSpPr>
            <a:grpSpLocks/>
          </p:cNvGrpSpPr>
          <p:nvPr/>
        </p:nvGrpSpPr>
        <p:grpSpPr bwMode="auto">
          <a:xfrm>
            <a:off x="6084888" y="1571625"/>
            <a:ext cx="3059112" cy="3168650"/>
            <a:chOff x="0" y="1011"/>
            <a:chExt cx="2064" cy="2877"/>
          </a:xfrm>
        </p:grpSpPr>
        <p:pic>
          <p:nvPicPr>
            <p:cNvPr id="72718" name="Picture 6" descr="creixell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1011"/>
              <a:ext cx="2059" cy="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9" name="Picture 7" descr="creixell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2448"/>
              <a:ext cx="206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2709" name="Picture 8" descr="participantes alella_0431_B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284663" y="5497513"/>
            <a:ext cx="19431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0" descr="listado penelles taller 1"/>
          <p:cNvPicPr>
            <a:picLocks noChangeAspect="1" noChangeArrowheads="1"/>
          </p:cNvPicPr>
          <p:nvPr/>
        </p:nvPicPr>
        <p:blipFill>
          <a:blip r:embed="rId7" cstate="print">
            <a:lum bright="12000"/>
            <a:extLst>
              <a:ext uri="{28A0092B-C50C-407E-A947-70E740481C1C}">
                <a14:useLocalDpi xmlns:a14="http://schemas.microsoft.com/office/drawing/2010/main"/>
              </a:ext>
            </a:extLst>
          </a:blip>
          <a:srcRect/>
          <a:stretch>
            <a:fillRect/>
          </a:stretch>
        </p:blipFill>
        <p:spPr bwMode="auto">
          <a:xfrm>
            <a:off x="6083300" y="4580904"/>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9" descr="Poble sec 30 oct 2006 (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368425" y="5532457"/>
            <a:ext cx="2916238"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11" descr="granollers (8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555776" y="4266406"/>
            <a:ext cx="165576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12" descr="plano vendrell"/>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95738" y="4019550"/>
            <a:ext cx="20891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5" name="Picture 14" descr="plano sant feliu"/>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4000500" y="1565275"/>
            <a:ext cx="2147888"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7" name="Picture 9"/>
          <p:cNvPicPr>
            <a:picLocks noChangeAspect="1" noChangeArrowheads="1"/>
          </p:cNvPicPr>
          <p:nvPr/>
        </p:nvPicPr>
        <p:blipFill>
          <a:blip r:embed="rId12" cstate="email">
            <a:extLst>
              <a:ext uri="{28A0092B-C50C-407E-A947-70E740481C1C}">
                <a14:useLocalDpi xmlns:a14="http://schemas.microsoft.com/office/drawing/2010/main"/>
              </a:ext>
            </a:extLst>
          </a:blip>
          <a:srcRect l="9677" t="72932" r="3226" b="18271"/>
          <a:stretch>
            <a:fillRect/>
          </a:stretch>
        </p:blipFill>
        <p:spPr bwMode="auto">
          <a:xfrm>
            <a:off x="-17375" y="6445688"/>
            <a:ext cx="2429135" cy="52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 name="15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sp>
        <p:nvSpPr>
          <p:cNvPr id="72706" name="Text Box 3"/>
          <p:cNvSpPr txBox="1">
            <a:spLocks noChangeArrowheads="1"/>
          </p:cNvSpPr>
          <p:nvPr/>
        </p:nvSpPr>
        <p:spPr bwMode="auto">
          <a:xfrm>
            <a:off x="3455988" y="6445687"/>
            <a:ext cx="5795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50000"/>
              </a:spcBef>
              <a:spcAft>
                <a:spcPct val="0"/>
              </a:spcAft>
            </a:pPr>
            <a:r>
              <a:rPr lang="en-US" altLang="es-ES" dirty="0">
                <a:solidFill>
                  <a:srgbClr val="99CC00"/>
                </a:solidFill>
                <a:cs typeface="Times New Roman" pitchFamily="18" charset="0"/>
              </a:rPr>
              <a:t>Public participation</a:t>
            </a:r>
            <a:endParaRPr lang="es-ES" altLang="es-ES" dirty="0">
              <a:solidFill>
                <a:srgbClr val="99CC00"/>
              </a:solidFill>
              <a:cs typeface="Times New Roman" pitchFamily="18" charset="0"/>
            </a:endParaRPr>
          </a:p>
        </p:txBody>
      </p:sp>
    </p:spTree>
    <p:extLst>
      <p:ext uri="{BB962C8B-B14F-4D97-AF65-F5344CB8AC3E}">
        <p14:creationId xmlns:p14="http://schemas.microsoft.com/office/powerpoint/2010/main" val="6468369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interior0026"/>
          <p:cNvPicPr>
            <a:picLocks noChangeAspect="1" noChangeArrowheads="1"/>
          </p:cNvPicPr>
          <p:nvPr/>
        </p:nvPicPr>
        <p:blipFill>
          <a:blip r:embed="rId3" cstate="email">
            <a:extLst>
              <a:ext uri="{28A0092B-C50C-407E-A947-70E740481C1C}">
                <a14:useLocalDpi xmlns:a14="http://schemas.microsoft.com/office/drawing/2010/main"/>
              </a:ext>
            </a:extLst>
          </a:blip>
          <a:srcRect l="1666"/>
          <a:stretch>
            <a:fillRect/>
          </a:stretch>
        </p:blipFill>
        <p:spPr bwMode="auto">
          <a:xfrm>
            <a:off x="1" y="1"/>
            <a:ext cx="4286247" cy="2903403"/>
          </a:xfrm>
          <a:prstGeom prst="rect">
            <a:avLst/>
          </a:prstGeom>
          <a:noFill/>
          <a:extLst>
            <a:ext uri="{909E8E84-426E-40DD-AFC4-6F175D3DCCD1}">
              <a14:hiddenFill xmlns:a14="http://schemas.microsoft.com/office/drawing/2010/main">
                <a:solidFill>
                  <a:srgbClr val="FFFFFF"/>
                </a:solidFill>
              </a14:hiddenFill>
            </a:ext>
          </a:extLst>
        </p:spPr>
      </p:pic>
      <p:sp>
        <p:nvSpPr>
          <p:cNvPr id="20483" name="Text Box 3"/>
          <p:cNvSpPr txBox="1">
            <a:spLocks noChangeArrowheads="1"/>
          </p:cNvSpPr>
          <p:nvPr/>
        </p:nvSpPr>
        <p:spPr bwMode="auto">
          <a:xfrm>
            <a:off x="4857752" y="1214422"/>
            <a:ext cx="399584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s-ES" altLang="es-ES" sz="1800" b="0" dirty="0">
                <a:solidFill>
                  <a:schemeClr val="tx1">
                    <a:lumMod val="65000"/>
                    <a:lumOff val="35000"/>
                  </a:schemeClr>
                </a:solidFill>
                <a:latin typeface="Arial" pitchFamily="34" charset="0"/>
              </a:rPr>
              <a:t>Peter de </a:t>
            </a:r>
            <a:r>
              <a:rPr lang="es-ES" altLang="es-ES" sz="1800" b="0" dirty="0" err="1">
                <a:solidFill>
                  <a:schemeClr val="tx1">
                    <a:lumMod val="65000"/>
                    <a:lumOff val="35000"/>
                  </a:schemeClr>
                </a:solidFill>
                <a:latin typeface="Arial" pitchFamily="34" charset="0"/>
              </a:rPr>
              <a:t>Hooch</a:t>
            </a:r>
            <a:r>
              <a:rPr lang="es-ES" altLang="es-ES" sz="1800" b="0" dirty="0">
                <a:solidFill>
                  <a:schemeClr val="tx1">
                    <a:lumMod val="65000"/>
                    <a:lumOff val="35000"/>
                  </a:schemeClr>
                </a:solidFill>
                <a:latin typeface="Arial" pitchFamily="34" charset="0"/>
              </a:rPr>
              <a:t>:</a:t>
            </a:r>
          </a:p>
          <a:p>
            <a:r>
              <a:rPr lang="es-ES" altLang="es-ES" sz="1800" b="0" i="1" dirty="0">
                <a:solidFill>
                  <a:schemeClr val="tx1">
                    <a:lumMod val="65000"/>
                    <a:lumOff val="35000"/>
                  </a:schemeClr>
                </a:solidFill>
                <a:latin typeface="Arial" pitchFamily="34" charset="0"/>
              </a:rPr>
              <a:t>A </a:t>
            </a:r>
            <a:r>
              <a:rPr lang="es-ES" altLang="es-ES" sz="1800" b="0" i="1" dirty="0" err="1">
                <a:solidFill>
                  <a:schemeClr val="tx1">
                    <a:lumMod val="65000"/>
                    <a:lumOff val="35000"/>
                  </a:schemeClr>
                </a:solidFill>
                <a:latin typeface="Arial" pitchFamily="34" charset="0"/>
              </a:rPr>
              <a:t>Mother</a:t>
            </a:r>
            <a:r>
              <a:rPr lang="es-ES" altLang="es-ES" sz="1800" b="0" i="1" dirty="0">
                <a:solidFill>
                  <a:schemeClr val="tx1">
                    <a:lumMod val="65000"/>
                    <a:lumOff val="35000"/>
                  </a:schemeClr>
                </a:solidFill>
                <a:latin typeface="Arial" pitchFamily="34" charset="0"/>
              </a:rPr>
              <a:t> and </a:t>
            </a:r>
            <a:r>
              <a:rPr lang="es-ES" altLang="es-ES" sz="1800" b="0" i="1" dirty="0" err="1">
                <a:solidFill>
                  <a:schemeClr val="tx1">
                    <a:lumMod val="65000"/>
                    <a:lumOff val="35000"/>
                  </a:schemeClr>
                </a:solidFill>
                <a:latin typeface="Arial" pitchFamily="34" charset="0"/>
              </a:rPr>
              <a:t>Child</a:t>
            </a:r>
            <a:r>
              <a:rPr lang="es-ES" altLang="es-ES" sz="1800" b="0" i="1" dirty="0">
                <a:solidFill>
                  <a:schemeClr val="tx1">
                    <a:lumMod val="65000"/>
                    <a:lumOff val="35000"/>
                  </a:schemeClr>
                </a:solidFill>
                <a:latin typeface="Arial" pitchFamily="34" charset="0"/>
              </a:rPr>
              <a:t> </a:t>
            </a:r>
            <a:r>
              <a:rPr lang="es-ES" altLang="es-ES" sz="1800" b="0" i="1" dirty="0" err="1">
                <a:solidFill>
                  <a:schemeClr val="tx1">
                    <a:lumMod val="65000"/>
                    <a:lumOff val="35000"/>
                  </a:schemeClr>
                </a:solidFill>
                <a:latin typeface="Arial" pitchFamily="34" charset="0"/>
              </a:rPr>
              <a:t>with</a:t>
            </a:r>
            <a:r>
              <a:rPr lang="es-ES" altLang="es-ES" sz="1800" b="0" i="1" dirty="0">
                <a:solidFill>
                  <a:schemeClr val="tx1">
                    <a:lumMod val="65000"/>
                    <a:lumOff val="35000"/>
                  </a:schemeClr>
                </a:solidFill>
                <a:latin typeface="Arial" pitchFamily="34" charset="0"/>
              </a:rPr>
              <a:t> </a:t>
            </a:r>
            <a:r>
              <a:rPr lang="es-ES" altLang="es-ES" sz="1800" b="0" i="1" dirty="0" err="1">
                <a:solidFill>
                  <a:schemeClr val="tx1">
                    <a:lumMod val="65000"/>
                    <a:lumOff val="35000"/>
                  </a:schemeClr>
                </a:solidFill>
                <a:latin typeface="Arial" pitchFamily="34" charset="0"/>
              </a:rPr>
              <a:t>Its</a:t>
            </a:r>
            <a:r>
              <a:rPr lang="es-ES" altLang="es-ES" sz="1800" b="0" i="1" dirty="0">
                <a:solidFill>
                  <a:schemeClr val="tx1">
                    <a:lumMod val="65000"/>
                    <a:lumOff val="35000"/>
                  </a:schemeClr>
                </a:solidFill>
                <a:latin typeface="Arial" pitchFamily="34" charset="0"/>
              </a:rPr>
              <a:t> Head in </a:t>
            </a:r>
            <a:r>
              <a:rPr lang="es-ES" altLang="es-ES" sz="1800" b="0" i="1" dirty="0" err="1">
                <a:solidFill>
                  <a:schemeClr val="tx1">
                    <a:lumMod val="65000"/>
                    <a:lumOff val="35000"/>
                  </a:schemeClr>
                </a:solidFill>
                <a:latin typeface="Arial" pitchFamily="34" charset="0"/>
              </a:rPr>
              <a:t>Her</a:t>
            </a:r>
            <a:r>
              <a:rPr lang="es-ES" altLang="es-ES" sz="1800" b="0" i="1" dirty="0">
                <a:solidFill>
                  <a:schemeClr val="tx1">
                    <a:lumMod val="65000"/>
                    <a:lumOff val="35000"/>
                  </a:schemeClr>
                </a:solidFill>
                <a:latin typeface="Arial" pitchFamily="34" charset="0"/>
              </a:rPr>
              <a:t> </a:t>
            </a:r>
            <a:r>
              <a:rPr lang="es-ES" altLang="es-ES" sz="1800" b="0" i="1" dirty="0" err="1">
                <a:solidFill>
                  <a:schemeClr val="tx1">
                    <a:lumMod val="65000"/>
                    <a:lumOff val="35000"/>
                  </a:schemeClr>
                </a:solidFill>
                <a:latin typeface="Arial" pitchFamily="34" charset="0"/>
              </a:rPr>
              <a:t>Lap</a:t>
            </a:r>
            <a:r>
              <a:rPr lang="es-ES" altLang="es-ES" sz="1800" b="0" i="1" dirty="0">
                <a:solidFill>
                  <a:schemeClr val="tx1">
                    <a:lumMod val="65000"/>
                    <a:lumOff val="35000"/>
                  </a:schemeClr>
                </a:solidFill>
                <a:latin typeface="Arial" pitchFamily="34" charset="0"/>
              </a:rPr>
              <a:t/>
            </a:r>
            <a:br>
              <a:rPr lang="es-ES" altLang="es-ES" sz="1800" b="0" i="1" dirty="0">
                <a:solidFill>
                  <a:schemeClr val="tx1">
                    <a:lumMod val="65000"/>
                    <a:lumOff val="35000"/>
                  </a:schemeClr>
                </a:solidFill>
                <a:latin typeface="Arial" pitchFamily="34" charset="0"/>
              </a:rPr>
            </a:br>
            <a:r>
              <a:rPr lang="es-ES" altLang="es-ES" sz="1800" b="0" dirty="0">
                <a:solidFill>
                  <a:schemeClr val="tx1">
                    <a:lumMod val="65000"/>
                    <a:lumOff val="35000"/>
                  </a:schemeClr>
                </a:solidFill>
                <a:latin typeface="Arial" pitchFamily="34" charset="0"/>
              </a:rPr>
              <a:t>1629-1689  </a:t>
            </a:r>
            <a:r>
              <a:rPr lang="es-ES" altLang="es-ES" sz="1800" b="0" i="1" dirty="0">
                <a:solidFill>
                  <a:schemeClr val="tx1">
                    <a:lumMod val="65000"/>
                    <a:lumOff val="35000"/>
                  </a:schemeClr>
                </a:solidFill>
                <a:latin typeface="Arial" pitchFamily="34" charset="0"/>
              </a:rPr>
              <a:t>Armario de las lencerías </a:t>
            </a:r>
            <a:r>
              <a:rPr lang="es-ES" altLang="es-ES" sz="1800" b="0" dirty="0">
                <a:solidFill>
                  <a:schemeClr val="tx1">
                    <a:lumMod val="65000"/>
                    <a:lumOff val="35000"/>
                  </a:schemeClr>
                </a:solidFill>
                <a:latin typeface="Arial" pitchFamily="34" charset="0"/>
              </a:rPr>
              <a:t>1663</a:t>
            </a:r>
          </a:p>
        </p:txBody>
      </p:sp>
      <p:pic>
        <p:nvPicPr>
          <p:cNvPr id="20484" name="Picture 4" descr="predinou 05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214686"/>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1033" descr="de_Botton_imag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2939413"/>
            <a:ext cx="4572000" cy="391858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9 Grupo"/>
          <p:cNvGrpSpPr/>
          <p:nvPr/>
        </p:nvGrpSpPr>
        <p:grpSpPr>
          <a:xfrm>
            <a:off x="1861908" y="152429"/>
            <a:ext cx="7776864" cy="836714"/>
            <a:chOff x="1861908" y="152429"/>
            <a:chExt cx="7776864" cy="836714"/>
          </a:xfrm>
        </p:grpSpPr>
        <p:sp>
          <p:nvSpPr>
            <p:cNvPr id="11" name="10 Rectángulo redondeado"/>
            <p:cNvSpPr/>
            <p:nvPr/>
          </p:nvSpPr>
          <p:spPr>
            <a:xfrm>
              <a:off x="2393537" y="152429"/>
              <a:ext cx="7219024" cy="684283"/>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2" name="11 Rectángulo"/>
            <p:cNvSpPr/>
            <p:nvPr/>
          </p:nvSpPr>
          <p:spPr>
            <a:xfrm>
              <a:off x="1861908" y="152429"/>
              <a:ext cx="7776864" cy="836714"/>
            </a:xfrm>
            <a:prstGeom prst="rect">
              <a:avLst/>
            </a:prstGeom>
          </p:spPr>
          <p:txBody>
            <a:bodyPr wrap="square">
              <a:spAutoFit/>
            </a:bodyPr>
            <a:lstStyle/>
            <a:p>
              <a:pPr lvl="1"/>
              <a:r>
                <a:rPr lang="es-ES" sz="2800" dirty="0" smtClean="0"/>
                <a:t>   </a:t>
              </a:r>
              <a:r>
                <a:rPr lang="es-ES" sz="2800" dirty="0" err="1" smtClean="0"/>
                <a:t>Why</a:t>
              </a:r>
              <a:r>
                <a:rPr lang="es-ES" sz="2800" dirty="0" smtClean="0"/>
                <a:t> </a:t>
              </a:r>
              <a:r>
                <a:rPr lang="es-ES" sz="2800" dirty="0" err="1" smtClean="0"/>
                <a:t>Cities</a:t>
              </a:r>
              <a:r>
                <a:rPr lang="es-ES" sz="2800" dirty="0" smtClean="0"/>
                <a:t> </a:t>
              </a:r>
              <a:r>
                <a:rPr lang="es-ES" sz="2800" dirty="0" err="1" smtClean="0"/>
                <a:t>for</a:t>
              </a:r>
              <a:r>
                <a:rPr lang="es-ES" sz="2800" dirty="0" smtClean="0"/>
                <a:t> </a:t>
              </a:r>
              <a:r>
                <a:rPr lang="es-ES" sz="2800" dirty="0" err="1" smtClean="0"/>
                <a:t>women</a:t>
              </a:r>
              <a:r>
                <a:rPr lang="es-ES" sz="2800" dirty="0" smtClean="0"/>
                <a:t>: </a:t>
              </a:r>
              <a:r>
                <a:rPr lang="es-ES" sz="2800" dirty="0" err="1" smtClean="0"/>
                <a:t>Constructing</a:t>
              </a:r>
              <a:r>
                <a:rPr lang="es-ES" sz="2800" dirty="0" smtClean="0"/>
                <a:t> </a:t>
              </a:r>
              <a:r>
                <a:rPr lang="es-ES" sz="2800" dirty="0" err="1" smtClean="0"/>
                <a:t>Gender</a:t>
              </a:r>
              <a:r>
                <a:rPr lang="es-ES" sz="2800" dirty="0" smtClean="0"/>
                <a:t>    </a:t>
              </a:r>
            </a:p>
          </p:txBody>
        </p:sp>
      </p:grpSp>
    </p:spTree>
    <p:extLst>
      <p:ext uri="{BB962C8B-B14F-4D97-AF65-F5344CB8AC3E}">
        <p14:creationId xmlns:p14="http://schemas.microsoft.com/office/powerpoint/2010/main" val="682958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237312"/>
            <a:ext cx="2868860" cy="61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2943225"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24350"/>
          <a:stretch/>
        </p:blipFill>
        <p:spPr bwMode="auto">
          <a:xfrm>
            <a:off x="4572000" y="758516"/>
            <a:ext cx="4581128" cy="610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119" t="2060" r="-1119" b="76818"/>
          <a:stretch/>
        </p:blipFill>
        <p:spPr bwMode="auto">
          <a:xfrm>
            <a:off x="-376233" y="1357313"/>
            <a:ext cx="5967357" cy="222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2" descr="EP+V_santa caterina_descanso 1"/>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29059"/>
          <a:stretch/>
        </p:blipFill>
        <p:spPr bwMode="auto">
          <a:xfrm>
            <a:off x="-36512" y="3717032"/>
            <a:ext cx="4597052" cy="251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1274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48155"/>
          <a:stretch/>
        </p:blipFill>
        <p:spPr bwMode="auto">
          <a:xfrm>
            <a:off x="2186102" y="37308"/>
            <a:ext cx="6973866" cy="515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redondeado"/>
          <p:cNvSpPr>
            <a:spLocks noChangeArrowheads="1"/>
          </p:cNvSpPr>
          <p:nvPr/>
        </p:nvSpPr>
        <p:spPr bwMode="auto">
          <a:xfrm>
            <a:off x="-1448184" y="1927566"/>
            <a:ext cx="4128027" cy="2365530"/>
          </a:xfrm>
          <a:prstGeom prst="roundRect">
            <a:avLst>
              <a:gd name="adj" fmla="val 16667"/>
            </a:avLst>
          </a:prstGeom>
          <a:solidFill>
            <a:srgbClr val="604A7B">
              <a:alpha val="60001"/>
            </a:srgbClr>
          </a:solidFill>
          <a:ln>
            <a:noFill/>
          </a:ln>
          <a:effectLst/>
          <a:extLst/>
        </p:spPr>
        <p:txBody>
          <a:bodyPr anchor="ctr"/>
          <a:lstStyle/>
          <a:p>
            <a:pPr algn="ctr" fontAlgn="auto">
              <a:spcBef>
                <a:spcPts val="0"/>
              </a:spcBef>
              <a:spcAft>
                <a:spcPts val="0"/>
              </a:spcAft>
              <a:defRPr/>
            </a:pPr>
            <a:endParaRPr lang="es-ES">
              <a:ln>
                <a:solidFill>
                  <a:schemeClr val="tx1"/>
                </a:solidFill>
              </a:ln>
              <a:solidFill>
                <a:srgbClr val="8265CB"/>
              </a:solidFill>
              <a:latin typeface="+mn-lt"/>
            </a:endParaRPr>
          </a:p>
        </p:txBody>
      </p:sp>
      <p:pic>
        <p:nvPicPr>
          <p:cNvPr id="1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0000" t="56461" b="25396"/>
          <a:stretch/>
        </p:blipFill>
        <p:spPr bwMode="auto">
          <a:xfrm>
            <a:off x="-36512" y="5123871"/>
            <a:ext cx="3312368" cy="1689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7 Rectángulo redondeado"/>
          <p:cNvSpPr>
            <a:spLocks noChangeArrowheads="1"/>
          </p:cNvSpPr>
          <p:nvPr/>
        </p:nvSpPr>
        <p:spPr bwMode="auto">
          <a:xfrm>
            <a:off x="-2052735" y="260648"/>
            <a:ext cx="6048671" cy="416659"/>
          </a:xfrm>
          <a:prstGeom prst="roundRect">
            <a:avLst>
              <a:gd name="adj" fmla="val 16667"/>
            </a:avLst>
          </a:prstGeom>
          <a:solidFill>
            <a:srgbClr val="604A7B">
              <a:alpha val="60001"/>
            </a:srgbClr>
          </a:solidFill>
          <a:ln>
            <a:noFill/>
          </a:ln>
          <a:extLst/>
        </p:spPr>
        <p:txBody>
          <a:bodyPr anchor="ctr"/>
          <a:lstStyle/>
          <a:p>
            <a:pPr algn="ctr" fontAlgn="auto">
              <a:spcBef>
                <a:spcPts val="0"/>
              </a:spcBef>
              <a:spcAft>
                <a:spcPts val="0"/>
              </a:spcAft>
              <a:defRPr/>
            </a:pPr>
            <a:endParaRPr lang="es-ES">
              <a:ln>
                <a:solidFill>
                  <a:schemeClr val="tx1"/>
                </a:solidFill>
              </a:ln>
              <a:solidFill>
                <a:srgbClr val="8265CB"/>
              </a:solidFill>
              <a:latin typeface="+mn-lt"/>
            </a:endParaRPr>
          </a:p>
        </p:txBody>
      </p:sp>
      <p:sp>
        <p:nvSpPr>
          <p:cNvPr id="2" name="1 Rectángulo"/>
          <p:cNvSpPr/>
          <p:nvPr/>
        </p:nvSpPr>
        <p:spPr>
          <a:xfrm>
            <a:off x="107504" y="2077398"/>
            <a:ext cx="2483768" cy="2062103"/>
          </a:xfrm>
          <a:prstGeom prst="rect">
            <a:avLst/>
          </a:prstGeom>
        </p:spPr>
        <p:txBody>
          <a:bodyPr wrap="square">
            <a:spAutoFit/>
          </a:bodyPr>
          <a:lstStyle/>
          <a:p>
            <a:pPr lvl="0"/>
            <a:r>
              <a:rPr lang="ca-ES" sz="1600" b="1" dirty="0" err="1" smtClean="0"/>
              <a:t>Propuesta</a:t>
            </a:r>
            <a:r>
              <a:rPr lang="ca-ES" sz="1600" b="1" dirty="0" smtClean="0"/>
              <a:t> </a:t>
            </a:r>
            <a:r>
              <a:rPr lang="ca-ES" sz="1600" b="1" dirty="0"/>
              <a:t>“</a:t>
            </a:r>
            <a:r>
              <a:rPr lang="ca-ES" sz="1600" b="1" dirty="0" err="1"/>
              <a:t>Generando</a:t>
            </a:r>
            <a:r>
              <a:rPr lang="ca-ES" sz="1600" b="1" dirty="0"/>
              <a:t> vida </a:t>
            </a:r>
            <a:r>
              <a:rPr lang="ca-ES" sz="1600" b="1" dirty="0" err="1"/>
              <a:t>cotidiana</a:t>
            </a:r>
            <a:r>
              <a:rPr lang="ca-ES" sz="1600" b="1" dirty="0"/>
              <a:t>” </a:t>
            </a:r>
            <a:r>
              <a:rPr lang="ca-ES" sz="1600" dirty="0" smtClean="0"/>
              <a:t>para el </a:t>
            </a:r>
            <a:r>
              <a:rPr lang="ca-ES" sz="1600" i="1" dirty="0"/>
              <a:t>Concurso Internacional de </a:t>
            </a:r>
            <a:r>
              <a:rPr lang="ca-ES" sz="1600" i="1" dirty="0" err="1"/>
              <a:t>ideas</a:t>
            </a:r>
            <a:r>
              <a:rPr lang="ca-ES" sz="1600" i="1" dirty="0"/>
              <a:t> para un entorno </a:t>
            </a:r>
            <a:r>
              <a:rPr lang="ca-ES" sz="1600" i="1" dirty="0" err="1"/>
              <a:t>urbano</a:t>
            </a:r>
            <a:r>
              <a:rPr lang="ca-ES" sz="1600" i="1" dirty="0"/>
              <a:t> con perspectiva de </a:t>
            </a:r>
            <a:r>
              <a:rPr lang="ca-ES" sz="1600" i="1" dirty="0" err="1" smtClean="0"/>
              <a:t>género</a:t>
            </a:r>
            <a:r>
              <a:rPr lang="ca-ES" sz="1600" i="1" dirty="0" smtClean="0"/>
              <a:t> </a:t>
            </a:r>
            <a:r>
              <a:rPr lang="ca-ES" sz="1600" dirty="0" err="1" smtClean="0"/>
              <a:t>organitzado</a:t>
            </a:r>
            <a:r>
              <a:rPr lang="ca-ES" sz="1600" dirty="0" smtClean="0"/>
              <a:t> por </a:t>
            </a:r>
            <a:r>
              <a:rPr lang="ca-ES" sz="1600" dirty="0"/>
              <a:t>la </a:t>
            </a:r>
            <a:r>
              <a:rPr lang="ca-ES" sz="1600" dirty="0" err="1"/>
              <a:t>Diputación</a:t>
            </a:r>
            <a:r>
              <a:rPr lang="ca-ES" sz="1600" dirty="0"/>
              <a:t> de Cádiz. </a:t>
            </a:r>
            <a:r>
              <a:rPr lang="ca-ES" sz="1600" dirty="0" err="1" smtClean="0"/>
              <a:t>Marzo</a:t>
            </a:r>
            <a:r>
              <a:rPr lang="ca-ES" sz="1600" dirty="0" smtClean="0"/>
              <a:t>-abril </a:t>
            </a:r>
            <a:r>
              <a:rPr lang="ca-ES" sz="1600" dirty="0"/>
              <a:t>2011.</a:t>
            </a:r>
            <a:endParaRPr lang="es-ES" sz="1600" dirty="0"/>
          </a:p>
        </p:txBody>
      </p:sp>
      <p:sp>
        <p:nvSpPr>
          <p:cNvPr id="17" name="Text Box 5"/>
          <p:cNvSpPr txBox="1">
            <a:spLocks noChangeArrowheads="1"/>
          </p:cNvSpPr>
          <p:nvPr/>
        </p:nvSpPr>
        <p:spPr bwMode="auto">
          <a:xfrm>
            <a:off x="136426" y="307975"/>
            <a:ext cx="40035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altLang="es-ES" dirty="0" smtClean="0">
                <a:solidFill>
                  <a:schemeClr val="bg1"/>
                </a:solidFill>
                <a:latin typeface="Arial Black" pitchFamily="34" charset="0"/>
                <a:cs typeface="Times New Roman" pitchFamily="18" charset="0"/>
              </a:rPr>
              <a:t>Designing public spaces</a:t>
            </a:r>
            <a:endParaRPr lang="en-US" altLang="es-ES" dirty="0">
              <a:solidFill>
                <a:schemeClr val="bg1"/>
              </a:solidFill>
              <a:latin typeface="Arial Black" pitchFamily="34" charset="0"/>
              <a:cs typeface="Times New Roman" pitchFamily="18" charset="0"/>
            </a:endParaRPr>
          </a:p>
        </p:txBody>
      </p:sp>
      <p:pic>
        <p:nvPicPr>
          <p:cNvPr id="10"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56461" r="50000" b="25396"/>
          <a:stretch/>
        </p:blipFill>
        <p:spPr bwMode="auto">
          <a:xfrm>
            <a:off x="3131840" y="5085184"/>
            <a:ext cx="3434528" cy="175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822534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45396"/>
          <a:stretch/>
        </p:blipFill>
        <p:spPr bwMode="auto">
          <a:xfrm>
            <a:off x="3131840" y="-1"/>
            <a:ext cx="6011266" cy="4613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75881"/>
          <a:stretch/>
        </p:blipFill>
        <p:spPr bwMode="auto">
          <a:xfrm>
            <a:off x="-36512" y="4620031"/>
            <a:ext cx="6600893" cy="2237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7 Rectángulo redondeado"/>
          <p:cNvSpPr>
            <a:spLocks noChangeArrowheads="1"/>
          </p:cNvSpPr>
          <p:nvPr/>
        </p:nvSpPr>
        <p:spPr bwMode="auto">
          <a:xfrm>
            <a:off x="-2196752" y="260648"/>
            <a:ext cx="5316669" cy="416659"/>
          </a:xfrm>
          <a:prstGeom prst="roundRect">
            <a:avLst>
              <a:gd name="adj" fmla="val 16667"/>
            </a:avLst>
          </a:prstGeom>
          <a:solidFill>
            <a:srgbClr val="604A7B">
              <a:alpha val="60001"/>
            </a:srgbClr>
          </a:solidFill>
          <a:ln>
            <a:noFill/>
          </a:ln>
          <a:extLst/>
        </p:spPr>
        <p:txBody>
          <a:bodyPr anchor="ctr"/>
          <a:lstStyle/>
          <a:p>
            <a:pPr algn="ctr" fontAlgn="auto">
              <a:spcBef>
                <a:spcPts val="0"/>
              </a:spcBef>
              <a:spcAft>
                <a:spcPts val="0"/>
              </a:spcAft>
              <a:defRPr/>
            </a:pPr>
            <a:endParaRPr lang="es-ES" sz="1600">
              <a:ln>
                <a:solidFill>
                  <a:schemeClr val="tx1"/>
                </a:solidFill>
              </a:ln>
              <a:solidFill>
                <a:srgbClr val="8265CB"/>
              </a:solidFill>
              <a:latin typeface="+mn-lt"/>
            </a:endParaRPr>
          </a:p>
        </p:txBody>
      </p:sp>
      <p:sp>
        <p:nvSpPr>
          <p:cNvPr id="17" name="16 Rectángulo redondeado"/>
          <p:cNvSpPr>
            <a:spLocks noChangeArrowheads="1"/>
          </p:cNvSpPr>
          <p:nvPr/>
        </p:nvSpPr>
        <p:spPr bwMode="auto">
          <a:xfrm>
            <a:off x="-1448184" y="1927566"/>
            <a:ext cx="4128027" cy="2365530"/>
          </a:xfrm>
          <a:prstGeom prst="roundRect">
            <a:avLst>
              <a:gd name="adj" fmla="val 16667"/>
            </a:avLst>
          </a:prstGeom>
          <a:solidFill>
            <a:srgbClr val="604A7B">
              <a:alpha val="60001"/>
            </a:srgbClr>
          </a:solidFill>
          <a:ln>
            <a:noFill/>
          </a:ln>
          <a:effectLst/>
          <a:extLst/>
        </p:spPr>
        <p:txBody>
          <a:bodyPr anchor="ctr"/>
          <a:lstStyle/>
          <a:p>
            <a:pPr algn="ctr" fontAlgn="auto">
              <a:spcBef>
                <a:spcPts val="0"/>
              </a:spcBef>
              <a:spcAft>
                <a:spcPts val="0"/>
              </a:spcAft>
              <a:defRPr/>
            </a:pPr>
            <a:endParaRPr lang="es-ES">
              <a:ln>
                <a:solidFill>
                  <a:schemeClr val="tx1"/>
                </a:solidFill>
              </a:ln>
              <a:solidFill>
                <a:srgbClr val="8265CB"/>
              </a:solidFill>
              <a:latin typeface="+mn-lt"/>
            </a:endParaRPr>
          </a:p>
        </p:txBody>
      </p:sp>
      <p:sp>
        <p:nvSpPr>
          <p:cNvPr id="18" name="17 Rectángulo"/>
          <p:cNvSpPr/>
          <p:nvPr/>
        </p:nvSpPr>
        <p:spPr>
          <a:xfrm>
            <a:off x="107504" y="2077398"/>
            <a:ext cx="2483768" cy="2062103"/>
          </a:xfrm>
          <a:prstGeom prst="rect">
            <a:avLst/>
          </a:prstGeom>
        </p:spPr>
        <p:txBody>
          <a:bodyPr wrap="square">
            <a:spAutoFit/>
          </a:bodyPr>
          <a:lstStyle/>
          <a:p>
            <a:pPr lvl="0"/>
            <a:r>
              <a:rPr lang="ca-ES" sz="1600" b="1" dirty="0" err="1" smtClean="0"/>
              <a:t>Propuesta</a:t>
            </a:r>
            <a:r>
              <a:rPr lang="ca-ES" sz="1600" b="1" dirty="0" smtClean="0"/>
              <a:t> </a:t>
            </a:r>
            <a:r>
              <a:rPr lang="ca-ES" sz="1600" b="1" dirty="0"/>
              <a:t>“</a:t>
            </a:r>
            <a:r>
              <a:rPr lang="ca-ES" sz="1600" b="1" dirty="0" err="1"/>
              <a:t>Generando</a:t>
            </a:r>
            <a:r>
              <a:rPr lang="ca-ES" sz="1600" b="1" dirty="0"/>
              <a:t> vida </a:t>
            </a:r>
            <a:r>
              <a:rPr lang="ca-ES" sz="1600" b="1" dirty="0" err="1"/>
              <a:t>cotidiana</a:t>
            </a:r>
            <a:r>
              <a:rPr lang="ca-ES" sz="1600" b="1" dirty="0"/>
              <a:t>” </a:t>
            </a:r>
            <a:r>
              <a:rPr lang="ca-ES" sz="1600" dirty="0" smtClean="0"/>
              <a:t>para el </a:t>
            </a:r>
            <a:r>
              <a:rPr lang="ca-ES" sz="1600" i="1" dirty="0"/>
              <a:t>Concurso Internacional de </a:t>
            </a:r>
            <a:r>
              <a:rPr lang="ca-ES" sz="1600" i="1" dirty="0" err="1"/>
              <a:t>ideas</a:t>
            </a:r>
            <a:r>
              <a:rPr lang="ca-ES" sz="1600" i="1" dirty="0"/>
              <a:t> para un entorno </a:t>
            </a:r>
            <a:r>
              <a:rPr lang="ca-ES" sz="1600" i="1" dirty="0" err="1"/>
              <a:t>urbano</a:t>
            </a:r>
            <a:r>
              <a:rPr lang="ca-ES" sz="1600" i="1" dirty="0"/>
              <a:t> con perspectiva de </a:t>
            </a:r>
            <a:r>
              <a:rPr lang="ca-ES" sz="1600" i="1" dirty="0" err="1" smtClean="0"/>
              <a:t>género</a:t>
            </a:r>
            <a:r>
              <a:rPr lang="ca-ES" sz="1600" i="1" dirty="0" smtClean="0"/>
              <a:t> </a:t>
            </a:r>
            <a:r>
              <a:rPr lang="ca-ES" sz="1600" dirty="0" err="1" smtClean="0"/>
              <a:t>organitzado</a:t>
            </a:r>
            <a:r>
              <a:rPr lang="ca-ES" sz="1600" dirty="0" smtClean="0"/>
              <a:t> por </a:t>
            </a:r>
            <a:r>
              <a:rPr lang="ca-ES" sz="1600" dirty="0"/>
              <a:t>la </a:t>
            </a:r>
            <a:r>
              <a:rPr lang="ca-ES" sz="1600" dirty="0" err="1"/>
              <a:t>Diputación</a:t>
            </a:r>
            <a:r>
              <a:rPr lang="ca-ES" sz="1600" dirty="0"/>
              <a:t> de Cádiz. </a:t>
            </a:r>
            <a:r>
              <a:rPr lang="ca-ES" sz="1600" dirty="0" err="1" smtClean="0"/>
              <a:t>Marzo</a:t>
            </a:r>
            <a:r>
              <a:rPr lang="ca-ES" sz="1600" dirty="0" smtClean="0"/>
              <a:t>-abril </a:t>
            </a:r>
            <a:r>
              <a:rPr lang="ca-ES" sz="1600" dirty="0"/>
              <a:t>2011.</a:t>
            </a:r>
            <a:endParaRPr lang="es-ES" sz="1600" dirty="0"/>
          </a:p>
        </p:txBody>
      </p:sp>
      <p:pic>
        <p:nvPicPr>
          <p:cNvPr id="10"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Text Box 5"/>
          <p:cNvSpPr txBox="1">
            <a:spLocks noChangeArrowheads="1"/>
          </p:cNvSpPr>
          <p:nvPr/>
        </p:nvSpPr>
        <p:spPr bwMode="auto">
          <a:xfrm>
            <a:off x="-36512" y="307975"/>
            <a:ext cx="34994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spcBef>
                <a:spcPct val="20000"/>
              </a:spcBef>
            </a:pPr>
            <a:r>
              <a:rPr lang="en-US" altLang="es-ES" sz="1600" dirty="0" smtClean="0">
                <a:solidFill>
                  <a:schemeClr val="bg1"/>
                </a:solidFill>
                <a:latin typeface="Arial Black" pitchFamily="34" charset="0"/>
                <a:cs typeface="Times New Roman" pitchFamily="18" charset="0"/>
              </a:rPr>
              <a:t>Designing urban elements</a:t>
            </a:r>
            <a:endParaRPr lang="en-US" altLang="es-ES" sz="1600" dirty="0">
              <a:solidFill>
                <a:schemeClr val="bg1"/>
              </a:solidFill>
              <a:latin typeface="Arial Black" pitchFamily="34" charset="0"/>
              <a:cs typeface="Times New Roman" pitchFamily="18" charset="0"/>
            </a:endParaRPr>
          </a:p>
        </p:txBody>
      </p:sp>
    </p:spTree>
    <p:extLst>
      <p:ext uri="{BB962C8B-B14F-4D97-AF65-F5344CB8AC3E}">
        <p14:creationId xmlns:p14="http://schemas.microsoft.com/office/powerpoint/2010/main" val="340664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112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4296172"/>
            <a:ext cx="358140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3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7" name="Picture 6" descr="EQ_Slou_Ajuntament 2"/>
          <p:cNvPicPr>
            <a:picLocks noChangeAspect="1" noChangeArrowheads="1"/>
          </p:cNvPicPr>
          <p:nvPr/>
        </p:nvPicPr>
        <p:blipFill>
          <a:blip r:embed="rId5" cstate="email">
            <a:extLst>
              <a:ext uri="{28A0092B-C50C-407E-A947-70E740481C1C}">
                <a14:useLocalDpi xmlns:a14="http://schemas.microsoft.com/office/drawing/2010/main"/>
              </a:ext>
            </a:extLst>
          </a:blip>
          <a:srcRect l="4512"/>
          <a:stretch>
            <a:fillRect/>
          </a:stretch>
        </p:blipFill>
        <p:spPr bwMode="auto">
          <a:xfrm>
            <a:off x="4572000" y="882716"/>
            <a:ext cx="4572000" cy="215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825552" y="3034667"/>
            <a:ext cx="5715000"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32957"/>
            <a:ext cx="2857500" cy="113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3"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t="46606" b="43407"/>
          <a:stretch>
            <a:fillRect/>
          </a:stretch>
        </p:blipFill>
        <p:spPr bwMode="auto">
          <a:xfrm>
            <a:off x="0" y="5484093"/>
            <a:ext cx="41624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l="4720" r="4002" b="54478"/>
          <a:stretch>
            <a:fillRect/>
          </a:stretch>
        </p:blipFill>
        <p:spPr bwMode="auto">
          <a:xfrm>
            <a:off x="-1272" y="1171035"/>
            <a:ext cx="4573272" cy="431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9146531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 y="0"/>
            <a:ext cx="5044440" cy="5468502"/>
          </a:xfrm>
          <a:prstGeom prst="rect">
            <a:avLst/>
          </a:prstGeom>
          <a:noFill/>
          <a:ln w="9525">
            <a:noFill/>
            <a:miter lim="800000"/>
            <a:headEnd/>
            <a:tailEnd/>
          </a:ln>
        </p:spPr>
      </p:pic>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59176" y="0"/>
            <a:ext cx="4215304" cy="5468502"/>
          </a:xfrm>
          <a:prstGeom prst="rect">
            <a:avLst/>
          </a:prstGeom>
          <a:noFill/>
          <a:ln w="9525">
            <a:noFill/>
            <a:miter lim="800000"/>
            <a:headEnd/>
            <a:tailEnd/>
          </a:ln>
        </p:spPr>
      </p:pic>
      <p:sp>
        <p:nvSpPr>
          <p:cNvPr id="5" name="Rectangle 16"/>
          <p:cNvSpPr>
            <a:spLocks noChangeArrowheads="1"/>
          </p:cNvSpPr>
          <p:nvPr/>
        </p:nvSpPr>
        <p:spPr bwMode="auto">
          <a:xfrm>
            <a:off x="0" y="6019800"/>
            <a:ext cx="9144000" cy="502920"/>
          </a:xfrm>
          <a:prstGeom prst="rect">
            <a:avLst/>
          </a:prstGeom>
          <a:noFill/>
          <a:ln w="9525">
            <a:noFill/>
            <a:miter lim="800000"/>
            <a:headEnd/>
            <a:tailEnd/>
          </a:ln>
        </p:spPr>
        <p:txBody>
          <a:bodyPr anchor="ctr"/>
          <a:lstStyle/>
          <a:p>
            <a:r>
              <a:rPr lang="es-ES" sz="1700" b="1" dirty="0" smtClean="0">
                <a:solidFill>
                  <a:schemeClr val="tx1"/>
                </a:solidFill>
              </a:rPr>
              <a:t>¿</a:t>
            </a:r>
            <a:r>
              <a:rPr lang="es-ES" sz="1700" b="1" dirty="0">
                <a:solidFill>
                  <a:schemeClr val="tx1"/>
                </a:solidFill>
              </a:rPr>
              <a:t>Cuáles dependencias de equipamientos y servicios</a:t>
            </a:r>
            <a:r>
              <a:rPr lang="es-ES" sz="1700" b="1" dirty="0" smtClean="0">
                <a:solidFill>
                  <a:schemeClr val="tx1"/>
                </a:solidFill>
              </a:rPr>
              <a:t>?</a:t>
            </a:r>
            <a:endParaRPr lang="es-ES" sz="1700" b="1" dirty="0">
              <a:solidFill>
                <a:schemeClr val="tx1"/>
              </a:solidFill>
            </a:endParaRPr>
          </a:p>
        </p:txBody>
      </p:sp>
      <p:sp>
        <p:nvSpPr>
          <p:cNvPr id="6" name="Rectangle 16"/>
          <p:cNvSpPr>
            <a:spLocks noChangeArrowheads="1"/>
          </p:cNvSpPr>
          <p:nvPr/>
        </p:nvSpPr>
        <p:spPr bwMode="auto">
          <a:xfrm>
            <a:off x="-60960" y="5468502"/>
            <a:ext cx="9235440" cy="597017"/>
          </a:xfrm>
          <a:prstGeom prst="rect">
            <a:avLst/>
          </a:prstGeom>
          <a:solidFill>
            <a:schemeClr val="accent4">
              <a:lumMod val="75000"/>
              <a:alpha val="50195"/>
            </a:schemeClr>
          </a:solidFill>
          <a:ln w="9525">
            <a:noFill/>
            <a:miter lim="800000"/>
            <a:headEnd/>
            <a:tailEnd/>
          </a:ln>
        </p:spPr>
        <p:txBody>
          <a:bodyPr anchor="ctr"/>
          <a:lstStyle/>
          <a:p>
            <a:pPr algn="ctr"/>
            <a:r>
              <a:rPr lang="es-ES" sz="1800" b="1" dirty="0">
                <a:solidFill>
                  <a:schemeClr val="tx1"/>
                </a:solidFill>
              </a:rPr>
              <a:t>¿Cuál es el ámbito de </a:t>
            </a:r>
            <a:r>
              <a:rPr lang="es-ES" b="1" dirty="0" smtClean="0"/>
              <a:t>nuestra</a:t>
            </a:r>
            <a:r>
              <a:rPr lang="es-ES" sz="1800" b="1" dirty="0" smtClean="0">
                <a:solidFill>
                  <a:schemeClr val="tx1"/>
                </a:solidFill>
              </a:rPr>
              <a:t> </a:t>
            </a:r>
            <a:r>
              <a:rPr lang="es-ES" sz="1800" b="1" dirty="0">
                <a:solidFill>
                  <a:schemeClr val="tx1"/>
                </a:solidFill>
              </a:rPr>
              <a:t>vida </a:t>
            </a:r>
            <a:r>
              <a:rPr lang="es-ES" sz="1800" b="1" dirty="0" smtClean="0">
                <a:solidFill>
                  <a:schemeClr val="tx1"/>
                </a:solidFill>
              </a:rPr>
              <a:t>cotidiana?</a:t>
            </a:r>
            <a:endParaRPr lang="es-ES" sz="1800" b="1" dirty="0">
              <a:solidFill>
                <a:schemeClr val="tx1"/>
              </a:solidFill>
            </a:endParaRPr>
          </a:p>
        </p:txBody>
      </p:sp>
      <p:pic>
        <p:nvPicPr>
          <p:cNvPr id="7"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l="11046" t="11089" r="11636" b="11287"/>
          <a:stretch>
            <a:fillRect/>
          </a:stretch>
        </p:blipFill>
        <p:spPr bwMode="auto">
          <a:xfrm>
            <a:off x="4791075" y="0"/>
            <a:ext cx="717550" cy="715963"/>
          </a:xfrm>
          <a:prstGeom prst="rect">
            <a:avLst/>
          </a:prstGeom>
          <a:noFill/>
          <a:ln w="9525">
            <a:noFill/>
            <a:miter lim="800000"/>
            <a:headEnd/>
            <a:tailEnd/>
          </a:ln>
        </p:spPr>
      </p:pic>
      <p:pic>
        <p:nvPicPr>
          <p:cNvPr id="21507"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l="8072" t="9062" r="9749" b="7356"/>
          <a:stretch>
            <a:fillRect/>
          </a:stretch>
        </p:blipFill>
        <p:spPr bwMode="auto">
          <a:xfrm>
            <a:off x="5511800" y="0"/>
            <a:ext cx="715963" cy="715963"/>
          </a:xfrm>
          <a:prstGeom prst="rect">
            <a:avLst/>
          </a:prstGeom>
          <a:noFill/>
          <a:ln w="9525">
            <a:noFill/>
            <a:miter lim="800000"/>
            <a:headEnd/>
            <a:tailEnd/>
          </a:ln>
        </p:spPr>
      </p:pic>
      <p:pic>
        <p:nvPicPr>
          <p:cNvPr id="21508" name="Picture 14"/>
          <p:cNvPicPr>
            <a:picLocks noChangeAspect="1" noChangeArrowheads="1"/>
          </p:cNvPicPr>
          <p:nvPr/>
        </p:nvPicPr>
        <p:blipFill>
          <a:blip r:embed="rId5" cstate="email">
            <a:extLst>
              <a:ext uri="{28A0092B-C50C-407E-A947-70E740481C1C}">
                <a14:useLocalDpi xmlns:a14="http://schemas.microsoft.com/office/drawing/2010/main"/>
              </a:ext>
            </a:extLst>
          </a:blip>
          <a:srcRect l="11290" t="7173" r="9677" b="7173"/>
          <a:stretch>
            <a:fillRect/>
          </a:stretch>
        </p:blipFill>
        <p:spPr bwMode="auto">
          <a:xfrm>
            <a:off x="6245225" y="0"/>
            <a:ext cx="703263" cy="715963"/>
          </a:xfrm>
          <a:prstGeom prst="rect">
            <a:avLst/>
          </a:prstGeom>
          <a:noFill/>
          <a:ln w="9525">
            <a:noFill/>
            <a:miter lim="800000"/>
            <a:headEnd/>
            <a:tailEnd/>
          </a:ln>
        </p:spPr>
      </p:pic>
      <p:pic>
        <p:nvPicPr>
          <p:cNvPr id="21509" name="Picture 15"/>
          <p:cNvPicPr>
            <a:picLocks noChangeAspect="1" noChangeArrowheads="1"/>
          </p:cNvPicPr>
          <p:nvPr/>
        </p:nvPicPr>
        <p:blipFill>
          <a:blip r:embed="rId6" cstate="email">
            <a:extLst>
              <a:ext uri="{28A0092B-C50C-407E-A947-70E740481C1C}">
                <a14:useLocalDpi xmlns:a14="http://schemas.microsoft.com/office/drawing/2010/main"/>
              </a:ext>
            </a:extLst>
          </a:blip>
          <a:srcRect l="11446" t="9236" r="11446" b="7536"/>
          <a:stretch>
            <a:fillRect/>
          </a:stretch>
        </p:blipFill>
        <p:spPr bwMode="auto">
          <a:xfrm>
            <a:off x="8442325" y="0"/>
            <a:ext cx="701675" cy="715963"/>
          </a:xfrm>
          <a:prstGeom prst="rect">
            <a:avLst/>
          </a:prstGeom>
          <a:noFill/>
          <a:ln w="9525">
            <a:noFill/>
            <a:miter lim="800000"/>
            <a:headEnd/>
            <a:tailEnd/>
          </a:ln>
        </p:spPr>
      </p:pic>
      <p:pic>
        <p:nvPicPr>
          <p:cNvPr id="21510" name="Picture 16"/>
          <p:cNvPicPr>
            <a:picLocks noChangeAspect="1" noChangeArrowheads="1"/>
          </p:cNvPicPr>
          <p:nvPr/>
        </p:nvPicPr>
        <p:blipFill>
          <a:blip r:embed="rId7" cstate="email">
            <a:extLst>
              <a:ext uri="{28A0092B-C50C-407E-A947-70E740481C1C}">
                <a14:useLocalDpi xmlns:a14="http://schemas.microsoft.com/office/drawing/2010/main"/>
              </a:ext>
            </a:extLst>
          </a:blip>
          <a:srcRect l="11134" t="9579" r="9514" b="9579"/>
          <a:stretch>
            <a:fillRect/>
          </a:stretch>
        </p:blipFill>
        <p:spPr bwMode="auto">
          <a:xfrm>
            <a:off x="7696200" y="4763"/>
            <a:ext cx="731838" cy="717550"/>
          </a:xfrm>
          <a:prstGeom prst="rect">
            <a:avLst/>
          </a:prstGeom>
          <a:noFill/>
          <a:ln w="9525">
            <a:noFill/>
            <a:miter lim="800000"/>
            <a:headEnd/>
            <a:tailEnd/>
          </a:ln>
        </p:spPr>
      </p:pic>
      <p:pic>
        <p:nvPicPr>
          <p:cNvPr id="21511" name="Picture 17"/>
          <p:cNvPicPr>
            <a:picLocks noChangeAspect="1" noChangeArrowheads="1"/>
          </p:cNvPicPr>
          <p:nvPr/>
        </p:nvPicPr>
        <p:blipFill>
          <a:blip r:embed="rId8" cstate="email">
            <a:extLst>
              <a:ext uri="{28A0092B-C50C-407E-A947-70E740481C1C}">
                <a14:useLocalDpi xmlns:a14="http://schemas.microsoft.com/office/drawing/2010/main"/>
              </a:ext>
            </a:extLst>
          </a:blip>
          <a:srcRect l="5653" t="4024" r="7428" b="5862"/>
          <a:stretch>
            <a:fillRect/>
          </a:stretch>
        </p:blipFill>
        <p:spPr bwMode="auto">
          <a:xfrm>
            <a:off x="6970713" y="0"/>
            <a:ext cx="715962" cy="715963"/>
          </a:xfrm>
          <a:prstGeom prst="rect">
            <a:avLst/>
          </a:prstGeom>
          <a:noFill/>
          <a:ln w="9525">
            <a:noFill/>
            <a:miter lim="800000"/>
            <a:headEnd/>
            <a:tailEnd/>
          </a:ln>
        </p:spPr>
      </p:pic>
      <p:sp>
        <p:nvSpPr>
          <p:cNvPr id="21512" name="22 Llamada ovalada"/>
          <p:cNvSpPr>
            <a:spLocks noChangeArrowheads="1"/>
          </p:cNvSpPr>
          <p:nvPr/>
        </p:nvSpPr>
        <p:spPr bwMode="auto">
          <a:xfrm flipH="1">
            <a:off x="179511" y="1988840"/>
            <a:ext cx="2465263" cy="1080120"/>
          </a:xfrm>
          <a:prstGeom prst="wedgeEllipseCallout">
            <a:avLst>
              <a:gd name="adj1" fmla="val 44556"/>
              <a:gd name="adj2" fmla="val 324208"/>
            </a:avLst>
          </a:prstGeom>
          <a:solidFill>
            <a:schemeClr val="bg1">
              <a:alpha val="50195"/>
            </a:schemeClr>
          </a:solidFill>
          <a:ln w="38100" algn="ctr">
            <a:solidFill>
              <a:srgbClr val="FFC000"/>
            </a:solidFill>
            <a:round/>
            <a:headEnd/>
            <a:tailEnd/>
          </a:ln>
        </p:spPr>
        <p:txBody>
          <a:bodyPr anchor="ctr"/>
          <a:lstStyle/>
          <a:p>
            <a:endParaRPr lang="es-ES"/>
          </a:p>
        </p:txBody>
      </p:sp>
      <p:sp>
        <p:nvSpPr>
          <p:cNvPr id="21513" name="23 CuadroTexto"/>
          <p:cNvSpPr txBox="1">
            <a:spLocks noChangeArrowheads="1"/>
          </p:cNvSpPr>
          <p:nvPr/>
        </p:nvSpPr>
        <p:spPr bwMode="auto">
          <a:xfrm>
            <a:off x="539552" y="2060848"/>
            <a:ext cx="1800200" cy="830997"/>
          </a:xfrm>
          <a:prstGeom prst="rect">
            <a:avLst/>
          </a:prstGeom>
          <a:noFill/>
          <a:ln w="9525">
            <a:noFill/>
            <a:miter lim="800000"/>
            <a:headEnd/>
            <a:tailEnd/>
          </a:ln>
        </p:spPr>
        <p:txBody>
          <a:bodyPr wrap="square">
            <a:spAutoFit/>
          </a:bodyPr>
          <a:lstStyle/>
          <a:p>
            <a:r>
              <a:rPr lang="es-ES" sz="1200" b="1" dirty="0" smtClean="0">
                <a:solidFill>
                  <a:schemeClr val="tx1"/>
                </a:solidFill>
              </a:rPr>
              <a:t>¿Proponer </a:t>
            </a:r>
            <a:r>
              <a:rPr lang="es-ES" sz="1200" b="1" dirty="0">
                <a:solidFill>
                  <a:schemeClr val="tx1"/>
                </a:solidFill>
              </a:rPr>
              <a:t>un carril bici?</a:t>
            </a:r>
          </a:p>
          <a:p>
            <a:r>
              <a:rPr lang="es-ES" sz="1200" b="1" dirty="0" smtClean="0">
                <a:solidFill>
                  <a:schemeClr val="tx1"/>
                </a:solidFill>
              </a:rPr>
              <a:t>¿Poner </a:t>
            </a:r>
            <a:r>
              <a:rPr lang="es-ES" sz="1200" b="1" dirty="0">
                <a:solidFill>
                  <a:schemeClr val="tx1"/>
                </a:solidFill>
              </a:rPr>
              <a:t>en relación recursos?</a:t>
            </a:r>
          </a:p>
        </p:txBody>
      </p:sp>
      <p:pic>
        <p:nvPicPr>
          <p:cNvPr id="21514" name="Picture 2" descr="C:\Users\Marta\Desktop\MARTA\Arq Zaida Muxi\PUNT6\GAVA_2010\FOTOS\retocades\024_R.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33688" y="1054735"/>
            <a:ext cx="6383337" cy="4786313"/>
          </a:xfrm>
          <a:prstGeom prst="rect">
            <a:avLst/>
          </a:prstGeom>
          <a:noFill/>
          <a:ln w="9525">
            <a:noFill/>
            <a:miter lim="800000"/>
            <a:headEnd/>
            <a:tailEnd/>
          </a:ln>
        </p:spPr>
      </p:pic>
      <p:sp>
        <p:nvSpPr>
          <p:cNvPr id="21515" name="26 Llamada ovalada"/>
          <p:cNvSpPr>
            <a:spLocks noChangeArrowheads="1"/>
          </p:cNvSpPr>
          <p:nvPr/>
        </p:nvSpPr>
        <p:spPr bwMode="auto">
          <a:xfrm flipH="1">
            <a:off x="2787650" y="1054735"/>
            <a:ext cx="2571750" cy="714375"/>
          </a:xfrm>
          <a:prstGeom prst="wedgeEllipseCallout">
            <a:avLst>
              <a:gd name="adj1" fmla="val -63181"/>
              <a:gd name="adj2" fmla="val 133977"/>
            </a:avLst>
          </a:prstGeom>
          <a:solidFill>
            <a:schemeClr val="bg1">
              <a:alpha val="50195"/>
            </a:schemeClr>
          </a:solidFill>
          <a:ln w="38100" algn="ctr">
            <a:solidFill>
              <a:srgbClr val="FFC000"/>
            </a:solidFill>
            <a:round/>
            <a:headEnd/>
            <a:tailEnd/>
          </a:ln>
        </p:spPr>
        <p:txBody>
          <a:bodyPr anchor="ctr"/>
          <a:lstStyle/>
          <a:p>
            <a:endParaRPr lang="es-ES"/>
          </a:p>
        </p:txBody>
      </p:sp>
      <p:sp>
        <p:nvSpPr>
          <p:cNvPr id="21516" name="27 CuadroTexto"/>
          <p:cNvSpPr txBox="1">
            <a:spLocks noChangeArrowheads="1"/>
          </p:cNvSpPr>
          <p:nvPr/>
        </p:nvSpPr>
        <p:spPr bwMode="auto">
          <a:xfrm>
            <a:off x="2930525" y="1197610"/>
            <a:ext cx="2571750" cy="461963"/>
          </a:xfrm>
          <a:prstGeom prst="rect">
            <a:avLst/>
          </a:prstGeom>
          <a:noFill/>
          <a:ln w="9525">
            <a:noFill/>
            <a:miter lim="800000"/>
            <a:headEnd/>
            <a:tailEnd/>
          </a:ln>
        </p:spPr>
        <p:txBody>
          <a:bodyPr>
            <a:spAutoFit/>
          </a:bodyPr>
          <a:lstStyle/>
          <a:p>
            <a:r>
              <a:rPr lang="es-ES" sz="1200" b="1" dirty="0">
                <a:solidFill>
                  <a:schemeClr val="tx1"/>
                </a:solidFill>
              </a:rPr>
              <a:t>Tiempo de desplazamiento entre equipamientos </a:t>
            </a:r>
            <a:r>
              <a:rPr lang="es-ES" sz="1200" b="1" dirty="0" smtClean="0">
                <a:solidFill>
                  <a:schemeClr val="tx1"/>
                </a:solidFill>
              </a:rPr>
              <a:t>educativos </a:t>
            </a:r>
            <a:endParaRPr lang="es-ES" sz="1200" b="1" dirty="0">
              <a:solidFill>
                <a:schemeClr val="tx1"/>
              </a:solidFill>
            </a:endParaRPr>
          </a:p>
        </p:txBody>
      </p:sp>
      <p:sp>
        <p:nvSpPr>
          <p:cNvPr id="21517" name="26 Llamada ovalada"/>
          <p:cNvSpPr>
            <a:spLocks noChangeArrowheads="1"/>
          </p:cNvSpPr>
          <p:nvPr/>
        </p:nvSpPr>
        <p:spPr bwMode="auto">
          <a:xfrm flipH="1" flipV="1">
            <a:off x="2644774" y="4126547"/>
            <a:ext cx="2071689" cy="714375"/>
          </a:xfrm>
          <a:prstGeom prst="wedgeEllipseCallout">
            <a:avLst>
              <a:gd name="adj1" fmla="val -56731"/>
              <a:gd name="adj2" fmla="val 116153"/>
            </a:avLst>
          </a:prstGeom>
          <a:solidFill>
            <a:schemeClr val="bg1">
              <a:alpha val="50195"/>
            </a:schemeClr>
          </a:solidFill>
          <a:ln w="38100" algn="ctr">
            <a:solidFill>
              <a:srgbClr val="FFC000"/>
            </a:solidFill>
            <a:round/>
            <a:headEnd/>
            <a:tailEnd/>
          </a:ln>
        </p:spPr>
        <p:txBody>
          <a:bodyPr anchor="ctr"/>
          <a:lstStyle/>
          <a:p>
            <a:endParaRPr lang="es-ES"/>
          </a:p>
        </p:txBody>
      </p:sp>
      <p:sp>
        <p:nvSpPr>
          <p:cNvPr id="21518" name="11 Llamada ovalada"/>
          <p:cNvSpPr>
            <a:spLocks noChangeArrowheads="1"/>
          </p:cNvSpPr>
          <p:nvPr/>
        </p:nvSpPr>
        <p:spPr bwMode="auto">
          <a:xfrm flipV="1">
            <a:off x="4502150" y="5055235"/>
            <a:ext cx="3429000" cy="642938"/>
          </a:xfrm>
          <a:prstGeom prst="wedgeEllipseCallout">
            <a:avLst>
              <a:gd name="adj1" fmla="val -39856"/>
              <a:gd name="adj2" fmla="val 101148"/>
            </a:avLst>
          </a:prstGeom>
          <a:solidFill>
            <a:schemeClr val="bg1">
              <a:alpha val="50195"/>
            </a:schemeClr>
          </a:solidFill>
          <a:ln w="38100" algn="ctr">
            <a:solidFill>
              <a:srgbClr val="FFC000"/>
            </a:solidFill>
            <a:round/>
            <a:headEnd/>
            <a:tailEnd/>
          </a:ln>
        </p:spPr>
        <p:txBody>
          <a:bodyPr anchor="ctr"/>
          <a:lstStyle/>
          <a:p>
            <a:endParaRPr lang="es-ES"/>
          </a:p>
        </p:txBody>
      </p:sp>
      <p:sp>
        <p:nvSpPr>
          <p:cNvPr id="21519" name="16 CuadroTexto"/>
          <p:cNvSpPr txBox="1">
            <a:spLocks noChangeArrowheads="1"/>
          </p:cNvSpPr>
          <p:nvPr/>
        </p:nvSpPr>
        <p:spPr bwMode="auto">
          <a:xfrm>
            <a:off x="2787650" y="4194810"/>
            <a:ext cx="1928813" cy="646113"/>
          </a:xfrm>
          <a:prstGeom prst="rect">
            <a:avLst/>
          </a:prstGeom>
          <a:noFill/>
          <a:ln w="9525">
            <a:noFill/>
            <a:miter lim="800000"/>
            <a:headEnd/>
            <a:tailEnd/>
          </a:ln>
        </p:spPr>
        <p:txBody>
          <a:bodyPr>
            <a:spAutoFit/>
          </a:bodyPr>
          <a:lstStyle/>
          <a:p>
            <a:r>
              <a:rPr lang="es-ES" sz="1200" b="1" dirty="0" smtClean="0">
                <a:solidFill>
                  <a:schemeClr val="tx1"/>
                </a:solidFill>
              </a:rPr>
              <a:t>¿Franjas </a:t>
            </a:r>
            <a:r>
              <a:rPr lang="es-ES" sz="1200" b="1" dirty="0">
                <a:solidFill>
                  <a:schemeClr val="tx1"/>
                </a:solidFill>
              </a:rPr>
              <a:t>horarias de uso en tiempo estacional?</a:t>
            </a:r>
          </a:p>
          <a:p>
            <a:r>
              <a:rPr lang="es-ES" sz="1200" dirty="0"/>
              <a:t> </a:t>
            </a:r>
          </a:p>
        </p:txBody>
      </p:sp>
      <p:sp>
        <p:nvSpPr>
          <p:cNvPr id="21520" name="15 CuadroTexto"/>
          <p:cNvSpPr txBox="1">
            <a:spLocks noChangeArrowheads="1"/>
          </p:cNvSpPr>
          <p:nvPr/>
        </p:nvSpPr>
        <p:spPr bwMode="auto">
          <a:xfrm>
            <a:off x="4716463" y="5164773"/>
            <a:ext cx="3143250" cy="461962"/>
          </a:xfrm>
          <a:prstGeom prst="rect">
            <a:avLst/>
          </a:prstGeom>
          <a:noFill/>
          <a:ln w="9525">
            <a:noFill/>
            <a:miter lim="800000"/>
            <a:headEnd/>
            <a:tailEnd/>
          </a:ln>
        </p:spPr>
        <p:txBody>
          <a:bodyPr>
            <a:spAutoFit/>
          </a:bodyPr>
          <a:lstStyle/>
          <a:p>
            <a:r>
              <a:rPr lang="es-ES" sz="1200" b="1" dirty="0" smtClean="0">
                <a:solidFill>
                  <a:schemeClr val="tx1"/>
                </a:solidFill>
              </a:rPr>
              <a:t>¿Opción </a:t>
            </a:r>
            <a:r>
              <a:rPr lang="es-ES" sz="1200" b="1" dirty="0">
                <a:solidFill>
                  <a:schemeClr val="tx1"/>
                </a:solidFill>
              </a:rPr>
              <a:t>de movilidad para vincular redes educativas con otros servicios? </a:t>
            </a:r>
          </a:p>
        </p:txBody>
      </p:sp>
      <p:sp>
        <p:nvSpPr>
          <p:cNvPr id="21521" name="17 Llamada ovalada"/>
          <p:cNvSpPr>
            <a:spLocks noChangeArrowheads="1"/>
          </p:cNvSpPr>
          <p:nvPr/>
        </p:nvSpPr>
        <p:spPr bwMode="auto">
          <a:xfrm flipH="1" flipV="1">
            <a:off x="5573713" y="4483735"/>
            <a:ext cx="1857375" cy="428625"/>
          </a:xfrm>
          <a:prstGeom prst="wedgeEllipseCallout">
            <a:avLst>
              <a:gd name="adj1" fmla="val 39370"/>
              <a:gd name="adj2" fmla="val 111620"/>
            </a:avLst>
          </a:prstGeom>
          <a:solidFill>
            <a:schemeClr val="bg1">
              <a:alpha val="50195"/>
            </a:schemeClr>
          </a:solidFill>
          <a:ln w="38100" algn="ctr">
            <a:solidFill>
              <a:srgbClr val="FFC000"/>
            </a:solidFill>
            <a:round/>
            <a:headEnd/>
            <a:tailEnd/>
          </a:ln>
        </p:spPr>
        <p:txBody>
          <a:bodyPr anchor="ctr"/>
          <a:lstStyle/>
          <a:p>
            <a:endParaRPr lang="es-ES"/>
          </a:p>
        </p:txBody>
      </p:sp>
      <p:sp>
        <p:nvSpPr>
          <p:cNvPr id="21522" name="15 CuadroTexto"/>
          <p:cNvSpPr txBox="1">
            <a:spLocks noChangeArrowheads="1"/>
          </p:cNvSpPr>
          <p:nvPr/>
        </p:nvSpPr>
        <p:spPr bwMode="auto">
          <a:xfrm>
            <a:off x="5591810" y="4555173"/>
            <a:ext cx="2066925" cy="277812"/>
          </a:xfrm>
          <a:prstGeom prst="rect">
            <a:avLst/>
          </a:prstGeom>
          <a:noFill/>
          <a:ln w="9525">
            <a:noFill/>
            <a:miter lim="800000"/>
            <a:headEnd/>
            <a:tailEnd/>
          </a:ln>
        </p:spPr>
        <p:txBody>
          <a:bodyPr>
            <a:spAutoFit/>
          </a:bodyPr>
          <a:lstStyle/>
          <a:p>
            <a:r>
              <a:rPr lang="es-ES" sz="1200" b="1" dirty="0" smtClean="0">
                <a:solidFill>
                  <a:schemeClr val="tx1"/>
                </a:solidFill>
              </a:rPr>
              <a:t>¿Aparcamiento </a:t>
            </a:r>
            <a:r>
              <a:rPr lang="es-ES" sz="1200" b="1" dirty="0">
                <a:solidFill>
                  <a:schemeClr val="tx1"/>
                </a:solidFill>
              </a:rPr>
              <a:t>de bicis?</a:t>
            </a:r>
          </a:p>
        </p:txBody>
      </p:sp>
      <p:sp>
        <p:nvSpPr>
          <p:cNvPr id="21523" name="20 Llamada ovalada"/>
          <p:cNvSpPr>
            <a:spLocks noChangeArrowheads="1"/>
          </p:cNvSpPr>
          <p:nvPr/>
        </p:nvSpPr>
        <p:spPr bwMode="auto">
          <a:xfrm flipH="1">
            <a:off x="6288088" y="1132523"/>
            <a:ext cx="2857500" cy="785812"/>
          </a:xfrm>
          <a:prstGeom prst="wedgeEllipseCallout">
            <a:avLst>
              <a:gd name="adj1" fmla="val 47759"/>
              <a:gd name="adj2" fmla="val 204347"/>
            </a:avLst>
          </a:prstGeom>
          <a:solidFill>
            <a:schemeClr val="bg1">
              <a:alpha val="50195"/>
            </a:schemeClr>
          </a:solidFill>
          <a:ln w="38100" algn="ctr">
            <a:solidFill>
              <a:srgbClr val="FFC000"/>
            </a:solidFill>
            <a:round/>
            <a:headEnd/>
            <a:tailEnd/>
          </a:ln>
        </p:spPr>
        <p:txBody>
          <a:bodyPr anchor="ctr"/>
          <a:lstStyle/>
          <a:p>
            <a:endParaRPr lang="es-ES"/>
          </a:p>
        </p:txBody>
      </p:sp>
      <p:sp>
        <p:nvSpPr>
          <p:cNvPr id="21524" name="16 CuadroTexto"/>
          <p:cNvSpPr txBox="1">
            <a:spLocks noChangeArrowheads="1"/>
          </p:cNvSpPr>
          <p:nvPr/>
        </p:nvSpPr>
        <p:spPr bwMode="auto">
          <a:xfrm>
            <a:off x="6553200" y="1197610"/>
            <a:ext cx="2843213" cy="785813"/>
          </a:xfrm>
          <a:prstGeom prst="rect">
            <a:avLst/>
          </a:prstGeom>
          <a:noFill/>
          <a:ln w="9525">
            <a:noFill/>
            <a:miter lim="800000"/>
            <a:headEnd/>
            <a:tailEnd/>
          </a:ln>
        </p:spPr>
        <p:txBody>
          <a:bodyPr>
            <a:spAutoFit/>
          </a:bodyPr>
          <a:lstStyle/>
          <a:p>
            <a:r>
              <a:rPr lang="es-ES" sz="1100" b="1" dirty="0" smtClean="0">
                <a:solidFill>
                  <a:schemeClr val="tx1"/>
                </a:solidFill>
              </a:rPr>
              <a:t>¿Espacio </a:t>
            </a:r>
            <a:r>
              <a:rPr lang="es-ES" sz="1100" b="1" dirty="0">
                <a:solidFill>
                  <a:schemeClr val="tx1"/>
                </a:solidFill>
              </a:rPr>
              <a:t>de relación?</a:t>
            </a:r>
          </a:p>
          <a:p>
            <a:r>
              <a:rPr lang="es-ES" sz="1100" b="1" dirty="0">
                <a:solidFill>
                  <a:schemeClr val="tx1"/>
                </a:solidFill>
              </a:rPr>
              <a:t> </a:t>
            </a:r>
            <a:r>
              <a:rPr lang="es-ES" sz="1100" b="1" dirty="0" smtClean="0">
                <a:solidFill>
                  <a:schemeClr val="tx1"/>
                </a:solidFill>
              </a:rPr>
              <a:t>¿De </a:t>
            </a:r>
            <a:r>
              <a:rPr lang="es-ES" sz="1100" b="1" dirty="0">
                <a:solidFill>
                  <a:schemeClr val="tx1"/>
                </a:solidFill>
              </a:rPr>
              <a:t>comunicación</a:t>
            </a:r>
            <a:r>
              <a:rPr lang="es-ES" sz="1100" b="1" dirty="0" smtClean="0">
                <a:solidFill>
                  <a:schemeClr val="tx1"/>
                </a:solidFill>
              </a:rPr>
              <a:t>? ¿De </a:t>
            </a:r>
            <a:r>
              <a:rPr lang="es-ES" sz="1100" b="1" dirty="0">
                <a:solidFill>
                  <a:schemeClr val="tx1"/>
                </a:solidFill>
              </a:rPr>
              <a:t>información?</a:t>
            </a:r>
          </a:p>
          <a:p>
            <a:r>
              <a:rPr lang="es-ES" sz="1100" b="1" dirty="0">
                <a:solidFill>
                  <a:schemeClr val="tx1"/>
                </a:solidFill>
              </a:rPr>
              <a:t>Con la comunidad educativa</a:t>
            </a:r>
          </a:p>
          <a:p>
            <a:endParaRPr lang="es-ES" sz="1200" dirty="0">
              <a:solidFill>
                <a:schemeClr val="tx1"/>
              </a:solidFill>
            </a:endParaRPr>
          </a:p>
        </p:txBody>
      </p:sp>
      <p:sp>
        <p:nvSpPr>
          <p:cNvPr id="21525" name="17 Llamada ovalada"/>
          <p:cNvSpPr>
            <a:spLocks noChangeArrowheads="1"/>
          </p:cNvSpPr>
          <p:nvPr/>
        </p:nvSpPr>
        <p:spPr bwMode="auto">
          <a:xfrm flipH="1" flipV="1">
            <a:off x="7669213" y="3340735"/>
            <a:ext cx="1428750" cy="428625"/>
          </a:xfrm>
          <a:prstGeom prst="wedgeEllipseCallout">
            <a:avLst>
              <a:gd name="adj1" fmla="val 117593"/>
              <a:gd name="adj2" fmla="val -116528"/>
            </a:avLst>
          </a:prstGeom>
          <a:solidFill>
            <a:schemeClr val="bg1">
              <a:alpha val="50195"/>
            </a:schemeClr>
          </a:solidFill>
          <a:ln w="38100" algn="ctr">
            <a:solidFill>
              <a:srgbClr val="FFC000"/>
            </a:solidFill>
            <a:round/>
            <a:headEnd/>
            <a:tailEnd/>
          </a:ln>
        </p:spPr>
        <p:txBody>
          <a:bodyPr anchor="ctr"/>
          <a:lstStyle/>
          <a:p>
            <a:endParaRPr lang="es-ES"/>
          </a:p>
        </p:txBody>
      </p:sp>
      <p:sp>
        <p:nvSpPr>
          <p:cNvPr id="21526" name="15 CuadroTexto"/>
          <p:cNvSpPr txBox="1">
            <a:spLocks noChangeArrowheads="1"/>
          </p:cNvSpPr>
          <p:nvPr/>
        </p:nvSpPr>
        <p:spPr bwMode="auto">
          <a:xfrm>
            <a:off x="7681913" y="3431223"/>
            <a:ext cx="1785937" cy="285750"/>
          </a:xfrm>
          <a:prstGeom prst="rect">
            <a:avLst/>
          </a:prstGeom>
          <a:noFill/>
          <a:ln w="9525">
            <a:noFill/>
            <a:miter lim="800000"/>
            <a:headEnd/>
            <a:tailEnd/>
          </a:ln>
        </p:spPr>
        <p:txBody>
          <a:bodyPr>
            <a:spAutoFit/>
          </a:bodyPr>
          <a:lstStyle/>
          <a:p>
            <a:r>
              <a:rPr lang="es-ES" sz="1200" b="1" dirty="0" smtClean="0">
                <a:solidFill>
                  <a:schemeClr val="tx1"/>
                </a:solidFill>
              </a:rPr>
              <a:t>¿Estancia </a:t>
            </a:r>
            <a:r>
              <a:rPr lang="es-ES" sz="1200" b="1" dirty="0">
                <a:solidFill>
                  <a:schemeClr val="tx1"/>
                </a:solidFill>
              </a:rPr>
              <a:t>urbana?</a:t>
            </a:r>
          </a:p>
        </p:txBody>
      </p:sp>
      <p:sp>
        <p:nvSpPr>
          <p:cNvPr id="27" name="Text Box 15"/>
          <p:cNvSpPr txBox="1">
            <a:spLocks noChangeArrowheads="1"/>
          </p:cNvSpPr>
          <p:nvPr/>
        </p:nvSpPr>
        <p:spPr bwMode="auto">
          <a:xfrm>
            <a:off x="0" y="5807710"/>
            <a:ext cx="9144000" cy="338138"/>
          </a:xfrm>
          <a:prstGeom prst="rect">
            <a:avLst/>
          </a:prstGeom>
          <a:solidFill>
            <a:schemeClr val="bg2">
              <a:lumMod val="75000"/>
            </a:schemeClr>
          </a:solidFill>
          <a:ln w="9525" algn="ctr">
            <a:noFill/>
            <a:miter lim="800000"/>
            <a:headEnd/>
            <a:tailEnd/>
          </a:ln>
        </p:spPr>
        <p:txBody>
          <a:bodyPr>
            <a:spAutoFit/>
          </a:bodyPr>
          <a:lstStyle/>
          <a:p>
            <a:pPr algn="ctr">
              <a:defRPr/>
            </a:pPr>
            <a:r>
              <a:rPr lang="es-ES" sz="1600" b="1" dirty="0">
                <a:solidFill>
                  <a:schemeClr val="tx1"/>
                </a:solidFill>
              </a:rPr>
              <a:t>  </a:t>
            </a:r>
            <a:r>
              <a:rPr lang="es-ES" sz="1600" b="1" dirty="0">
                <a:solidFill>
                  <a:schemeClr val="bg1"/>
                </a:solidFill>
              </a:rPr>
              <a:t>opciones de movilidad en relación a localización y uso de equipamientos y servicios</a:t>
            </a:r>
          </a:p>
        </p:txBody>
      </p:sp>
      <p:pic>
        <p:nvPicPr>
          <p:cNvPr id="24" name="Picture 9"/>
          <p:cNvPicPr>
            <a:picLocks noChangeAspect="1" noChangeArrowheads="1"/>
          </p:cNvPicPr>
          <p:nvPr/>
        </p:nvPicPr>
        <p:blipFill>
          <a:blip r:embed="rId10"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b="2024"/>
          <a:stretch>
            <a:fillRect/>
          </a:stretch>
        </p:blipFill>
        <p:spPr bwMode="auto">
          <a:xfrm>
            <a:off x="285750" y="260648"/>
            <a:ext cx="8572500" cy="5832648"/>
          </a:xfrm>
          <a:prstGeom prst="rect">
            <a:avLst/>
          </a:prstGeom>
          <a:noFill/>
          <a:ln w="9525">
            <a:noFill/>
            <a:miter lim="800000"/>
            <a:headEnd/>
            <a:tailEnd/>
          </a:ln>
        </p:spPr>
      </p:pic>
      <p:pic>
        <p:nvPicPr>
          <p:cNvPr id="4"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14690"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4" name="Picture 5" descr="vitoria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5357" y="908721"/>
            <a:ext cx="2642276" cy="1843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MG_718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2780928"/>
            <a:ext cx="4572000" cy="16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rasnsport public"/>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64288" y="908720"/>
            <a:ext cx="2396482" cy="184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171" y="28576"/>
            <a:ext cx="2641621" cy="113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t="3011" b="49832"/>
          <a:stretch>
            <a:fillRect/>
          </a:stretch>
        </p:blipFill>
        <p:spPr bwMode="auto">
          <a:xfrm>
            <a:off x="19654" y="1268760"/>
            <a:ext cx="4552346" cy="440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t="50168" b="14223"/>
          <a:stretch>
            <a:fillRect/>
          </a:stretch>
        </p:blipFill>
        <p:spPr bwMode="auto">
          <a:xfrm>
            <a:off x="5148064" y="4466637"/>
            <a:ext cx="3214465" cy="23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t="85777" b="4578"/>
          <a:stretch>
            <a:fillRect/>
          </a:stretch>
        </p:blipFill>
        <p:spPr bwMode="auto">
          <a:xfrm>
            <a:off x="58171" y="5409485"/>
            <a:ext cx="4572000" cy="90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4531600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b="3214"/>
          <a:stretch>
            <a:fillRect/>
          </a:stretch>
        </p:blipFill>
        <p:spPr bwMode="auto">
          <a:xfrm rot="16200000">
            <a:off x="4119168" y="-66698"/>
            <a:ext cx="4219099" cy="5830565"/>
          </a:xfrm>
          <a:prstGeom prst="rect">
            <a:avLst/>
          </a:prstGeom>
          <a:noFill/>
          <a:ln w="9525">
            <a:noFill/>
            <a:miter lim="800000"/>
            <a:headEnd/>
            <a:tailEnd/>
          </a:ln>
        </p:spPr>
      </p:pic>
      <p:pic>
        <p:nvPicPr>
          <p:cNvPr id="4098" name="Picture 2" descr="C:\Users\Marta\Desktop\MARTA\G-PUNT6\TALLERES Punt6\LB_Castelldefels_2013_camiescolar\fotos prensa\Punt6_señal Camino escolar.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891436"/>
            <a:ext cx="3389635" cy="5081396"/>
          </a:xfrm>
          <a:prstGeom prst="rect">
            <a:avLst/>
          </a:prstGeom>
          <a:noFill/>
        </p:spPr>
      </p:pic>
      <p:sp>
        <p:nvSpPr>
          <p:cNvPr id="7" name="Text Box 22"/>
          <p:cNvSpPr txBox="1">
            <a:spLocks noChangeArrowheads="1"/>
          </p:cNvSpPr>
          <p:nvPr/>
        </p:nvSpPr>
        <p:spPr bwMode="auto">
          <a:xfrm>
            <a:off x="3389634" y="4979838"/>
            <a:ext cx="5744205"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defRPr/>
            </a:pPr>
            <a:r>
              <a:rPr lang="es-ES_tradnl" sz="1200" dirty="0" smtClean="0"/>
              <a:t>Recomendaciones para la implementación  del Camino Escolar en la Escuela </a:t>
            </a:r>
            <a:r>
              <a:rPr lang="es-ES_tradnl" sz="1200" dirty="0" err="1" smtClean="0"/>
              <a:t>Margallò</a:t>
            </a:r>
            <a:r>
              <a:rPr lang="es-ES_tradnl" sz="1200" dirty="0" smtClean="0"/>
              <a:t> de </a:t>
            </a:r>
            <a:r>
              <a:rPr lang="es-ES_tradnl" sz="1200" dirty="0" err="1" smtClean="0"/>
              <a:t>Castelldefels</a:t>
            </a:r>
            <a:r>
              <a:rPr lang="es-ES_tradnl" sz="1200" dirty="0" smtClean="0"/>
              <a:t>, 2014</a:t>
            </a:r>
            <a:endParaRPr lang="es-ES" sz="1200" dirty="0">
              <a:cs typeface="Times New Roman" charset="0"/>
            </a:endParaRPr>
          </a:p>
        </p:txBody>
      </p:sp>
      <p:pic>
        <p:nvPicPr>
          <p:cNvPr id="8"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C:\Users\Marta\Desktop\MARTA\G-PUNT6\TALLERES Punt6\LB_Castelldefels_2013_camiescolar\Fotos Jornada Camí Escolar\DSC04406.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611560" y="1404941"/>
            <a:ext cx="4572000" cy="2731046"/>
          </a:xfrm>
          <a:prstGeom prst="rect">
            <a:avLst/>
          </a:prstGeom>
          <a:noFill/>
          <a:ln w="9525">
            <a:noFill/>
            <a:miter lim="800000"/>
            <a:headEnd/>
            <a:tailEnd/>
          </a:ln>
        </p:spPr>
      </p:pic>
      <p:pic>
        <p:nvPicPr>
          <p:cNvPr id="2050" name="Picture 2" descr="C:\Users\Marta\Desktop\MARTA\G-PUNT6\TALLERES Punt6\LB_Castelldefels_2013_camiescolar\fotos prensa\Punt 6_R2_LLegando al cole_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1600" y="1404941"/>
            <a:ext cx="3962400" cy="5467350"/>
          </a:xfrm>
          <a:prstGeom prst="rect">
            <a:avLst/>
          </a:prstGeom>
          <a:noFill/>
        </p:spPr>
      </p:pic>
      <p:pic>
        <p:nvPicPr>
          <p:cNvPr id="2051" name="Picture 3" descr="C:\Users\Marta\Desktop\MARTA\G-PUNT6\TALLERES Punt6\LB_Castelldefels_2013_camiescolar\Fotos Jornada Camí Escolar\3nenes i nens.JPG"/>
          <p:cNvPicPr>
            <a:picLocks noChangeAspect="1" noChangeArrowheads="1"/>
          </p:cNvPicPr>
          <p:nvPr/>
        </p:nvPicPr>
        <p:blipFill>
          <a:blip r:embed="rId5" cstate="email">
            <a:extLst>
              <a:ext uri="{28A0092B-C50C-407E-A947-70E740481C1C}">
                <a14:useLocalDpi xmlns:a14="http://schemas.microsoft.com/office/drawing/2010/main"/>
              </a:ext>
            </a:extLst>
          </a:blip>
          <a:srcRect l="4525"/>
          <a:stretch>
            <a:fillRect/>
          </a:stretch>
        </p:blipFill>
        <p:spPr bwMode="auto">
          <a:xfrm>
            <a:off x="-36512" y="4135987"/>
            <a:ext cx="5306548" cy="2736303"/>
          </a:xfrm>
          <a:prstGeom prst="rect">
            <a:avLst/>
          </a:prstGeom>
          <a:noFill/>
        </p:spPr>
      </p:pic>
      <p:pic>
        <p:nvPicPr>
          <p:cNvPr id="9"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l="9677" t="72932" r="3226" b="18271"/>
          <a:stretch>
            <a:fillRect/>
          </a:stretch>
        </p:blipFill>
        <p:spPr bwMode="auto">
          <a:xfrm>
            <a:off x="5220072" y="6368235"/>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title"/>
          </p:nvPr>
        </p:nvSpPr>
        <p:spPr>
          <a:xfrm>
            <a:off x="395288" y="5516563"/>
            <a:ext cx="7772400" cy="1143000"/>
          </a:xfrm>
          <a:noFill/>
        </p:spPr>
        <p:txBody>
          <a:bodyPr/>
          <a:lstStyle/>
          <a:p>
            <a:pPr algn="l" eaLnBrk="1" hangingPunct="1"/>
            <a:r>
              <a:rPr lang="ca-ES" altLang="es-ES" sz="2000" smtClean="0">
                <a:solidFill>
                  <a:schemeClr val="bg1"/>
                </a:solidFill>
                <a:ea typeface="ＭＳ Ｐゴシック" pitchFamily="34" charset="-128"/>
              </a:rPr>
              <a:t>Construcció de rols de g</a:t>
            </a:r>
            <a:r>
              <a:rPr lang="ca-ES" altLang="ja-JP" sz="2000" smtClean="0">
                <a:solidFill>
                  <a:schemeClr val="bg1"/>
                </a:solidFill>
                <a:ea typeface="ＭＳ Ｐゴシック" pitchFamily="34" charset="-128"/>
              </a:rPr>
              <a:t>è</a:t>
            </a:r>
            <a:r>
              <a:rPr lang="ca-ES" altLang="es-ES" sz="2000" smtClean="0">
                <a:solidFill>
                  <a:schemeClr val="bg1"/>
                </a:solidFill>
                <a:ea typeface="ＭＳ Ｐゴシック" pitchFamily="34" charset="-128"/>
              </a:rPr>
              <a:t>nere</a:t>
            </a:r>
          </a:p>
        </p:txBody>
      </p:sp>
      <p:sp>
        <p:nvSpPr>
          <p:cNvPr id="5123" name="Text Box 8"/>
          <p:cNvSpPr txBox="1">
            <a:spLocks noChangeArrowheads="1"/>
          </p:cNvSpPr>
          <p:nvPr/>
        </p:nvSpPr>
        <p:spPr bwMode="auto">
          <a:xfrm>
            <a:off x="0" y="2743200"/>
            <a:ext cx="680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s-ES" altLang="es-ES" sz="1600">
                <a:solidFill>
                  <a:schemeClr val="bg1"/>
                </a:solidFill>
                <a:cs typeface="Times New Roman" pitchFamily="18" charset="0"/>
              </a:rPr>
              <a:t>Peter de Hooch:</a:t>
            </a:r>
            <a:r>
              <a:rPr lang="es-ES" altLang="es-ES" sz="1600" i="1">
                <a:solidFill>
                  <a:schemeClr val="bg1"/>
                </a:solidFill>
                <a:cs typeface="Times New Roman" pitchFamily="18" charset="0"/>
              </a:rPr>
              <a:t>Tarea maternal</a:t>
            </a:r>
            <a:r>
              <a:rPr lang="es-ES" altLang="es-ES" sz="1600">
                <a:solidFill>
                  <a:schemeClr val="bg1"/>
                </a:solidFill>
                <a:cs typeface="Times New Roman" pitchFamily="18" charset="0"/>
              </a:rPr>
              <a:t> 1629-1689 / SXVIII / SXIX</a:t>
            </a:r>
          </a:p>
        </p:txBody>
      </p:sp>
      <p:sp>
        <p:nvSpPr>
          <p:cNvPr id="5124" name="Rectangle 14"/>
          <p:cNvSpPr>
            <a:spLocks noChangeArrowheads="1"/>
          </p:cNvSpPr>
          <p:nvPr/>
        </p:nvSpPr>
        <p:spPr bwMode="auto">
          <a:xfrm>
            <a:off x="684213" y="6369050"/>
            <a:ext cx="652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ca-ES" altLang="es-ES" sz="1800" b="1">
                <a:solidFill>
                  <a:srgbClr val="660066"/>
                </a:solidFill>
              </a:rPr>
              <a:t>Gender roles and space: public and private = men-women</a:t>
            </a:r>
          </a:p>
        </p:txBody>
      </p:sp>
      <p:sp>
        <p:nvSpPr>
          <p:cNvPr id="5125" name="Text Box 16"/>
          <p:cNvSpPr txBox="1">
            <a:spLocks noChangeArrowheads="1"/>
          </p:cNvSpPr>
          <p:nvPr/>
        </p:nvSpPr>
        <p:spPr bwMode="auto">
          <a:xfrm>
            <a:off x="8027988" y="5516563"/>
            <a:ext cx="1476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ea typeface="ＭＳ Ｐゴシック" pitchFamily="34" charset="-128"/>
              </a:defRPr>
            </a:lvl1pPr>
            <a:lvl2pPr marL="742950" indent="-285750" eaLnBrk="0" hangingPunct="0">
              <a:spcBef>
                <a:spcPct val="20000"/>
              </a:spcBef>
              <a:buChar char="–"/>
              <a:defRPr sz="2800">
                <a:solidFill>
                  <a:schemeClr val="tx1"/>
                </a:solidFill>
                <a:latin typeface="Arial" charset="0"/>
                <a:ea typeface="ＭＳ Ｐゴシック" pitchFamily="34" charset="-128"/>
              </a:defRPr>
            </a:lvl2pPr>
            <a:lvl3pPr marL="1143000" indent="-228600" eaLnBrk="0" hangingPunct="0">
              <a:spcBef>
                <a:spcPct val="20000"/>
              </a:spcBef>
              <a:buChar char="•"/>
              <a:defRPr sz="2400">
                <a:solidFill>
                  <a:schemeClr val="tx1"/>
                </a:solidFill>
                <a:latin typeface="Arial" charset="0"/>
                <a:ea typeface="ＭＳ Ｐゴシック" pitchFamily="34" charset="-128"/>
              </a:defRPr>
            </a:lvl3pPr>
            <a:lvl4pPr marL="1600200" indent="-228600" eaLnBrk="0" hangingPunct="0">
              <a:spcBef>
                <a:spcPct val="20000"/>
              </a:spcBef>
              <a:buChar char="–"/>
              <a:defRPr sz="2000">
                <a:solidFill>
                  <a:schemeClr val="tx1"/>
                </a:solidFill>
                <a:latin typeface="Arial" charset="0"/>
                <a:ea typeface="ＭＳ Ｐゴシック" pitchFamily="34" charset="-128"/>
              </a:defRPr>
            </a:lvl4pPr>
            <a:lvl5pPr marL="2057400" indent="-228600" eaLnBrk="0" hangingPunct="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eaLnBrk="1" hangingPunct="1">
              <a:spcBef>
                <a:spcPct val="0"/>
              </a:spcBef>
              <a:buFontTx/>
              <a:buNone/>
            </a:pPr>
            <a:r>
              <a:rPr lang="es-ES" altLang="es-ES" sz="1600">
                <a:solidFill>
                  <a:schemeClr val="bg1"/>
                </a:solidFill>
                <a:cs typeface="Times New Roman" pitchFamily="18" charset="0"/>
              </a:rPr>
              <a:t>Anunci</a:t>
            </a:r>
          </a:p>
        </p:txBody>
      </p:sp>
      <p:pic>
        <p:nvPicPr>
          <p:cNvPr id="5126" name="Imagen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3402013"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Imagen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463" y="2565400"/>
            <a:ext cx="34417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Imagen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067300" y="0"/>
            <a:ext cx="4076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Imagen 8"/>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67300" y="3213100"/>
            <a:ext cx="407670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9 Grupo"/>
          <p:cNvGrpSpPr/>
          <p:nvPr/>
        </p:nvGrpSpPr>
        <p:grpSpPr>
          <a:xfrm>
            <a:off x="1861908" y="152429"/>
            <a:ext cx="7776864" cy="836714"/>
            <a:chOff x="1861908" y="152429"/>
            <a:chExt cx="7776864" cy="836714"/>
          </a:xfrm>
        </p:grpSpPr>
        <p:sp>
          <p:nvSpPr>
            <p:cNvPr id="11" name="10 Rectángulo redondeado"/>
            <p:cNvSpPr/>
            <p:nvPr/>
          </p:nvSpPr>
          <p:spPr>
            <a:xfrm>
              <a:off x="2393537" y="152429"/>
              <a:ext cx="7219024" cy="684283"/>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2" name="11 Rectángulo"/>
            <p:cNvSpPr/>
            <p:nvPr/>
          </p:nvSpPr>
          <p:spPr>
            <a:xfrm>
              <a:off x="1861908" y="152429"/>
              <a:ext cx="7776864" cy="836714"/>
            </a:xfrm>
            <a:prstGeom prst="rect">
              <a:avLst/>
            </a:prstGeom>
          </p:spPr>
          <p:txBody>
            <a:bodyPr wrap="square">
              <a:spAutoFit/>
            </a:bodyPr>
            <a:lstStyle/>
            <a:p>
              <a:pPr lvl="1"/>
              <a:r>
                <a:rPr lang="es-ES" sz="2800" dirty="0" smtClean="0"/>
                <a:t>   </a:t>
              </a:r>
              <a:r>
                <a:rPr lang="es-ES" sz="2800" dirty="0" err="1" smtClean="0"/>
                <a:t>Why</a:t>
              </a:r>
              <a:r>
                <a:rPr lang="es-ES" sz="2800" dirty="0" smtClean="0"/>
                <a:t> </a:t>
              </a:r>
              <a:r>
                <a:rPr lang="es-ES" sz="2800" dirty="0" err="1" smtClean="0"/>
                <a:t>Cities</a:t>
              </a:r>
              <a:r>
                <a:rPr lang="es-ES" sz="2800" dirty="0" smtClean="0"/>
                <a:t> </a:t>
              </a:r>
              <a:r>
                <a:rPr lang="es-ES" sz="2800" dirty="0" err="1" smtClean="0"/>
                <a:t>for</a:t>
              </a:r>
              <a:r>
                <a:rPr lang="es-ES" sz="2800" dirty="0" smtClean="0"/>
                <a:t> </a:t>
              </a:r>
              <a:r>
                <a:rPr lang="es-ES" sz="2800" dirty="0" err="1" smtClean="0"/>
                <a:t>women</a:t>
              </a:r>
              <a:r>
                <a:rPr lang="es-ES" sz="2800" dirty="0" smtClean="0"/>
                <a:t>: </a:t>
              </a:r>
              <a:r>
                <a:rPr lang="es-ES" sz="2800" dirty="0" err="1" smtClean="0"/>
                <a:t>Constructing</a:t>
              </a:r>
              <a:r>
                <a:rPr lang="es-ES" sz="2800" dirty="0" smtClean="0"/>
                <a:t> </a:t>
              </a:r>
              <a:r>
                <a:rPr lang="es-ES" sz="2800" dirty="0" err="1" smtClean="0"/>
                <a:t>Gender</a:t>
              </a:r>
              <a:r>
                <a:rPr lang="es-ES" sz="2800" dirty="0" smtClean="0"/>
                <a:t>    </a:t>
              </a:r>
            </a:p>
          </p:txBody>
        </p:sp>
      </p:grpSp>
    </p:spTree>
    <p:extLst>
      <p:ext uri="{BB962C8B-B14F-4D97-AF65-F5344CB8AC3E}">
        <p14:creationId xmlns:p14="http://schemas.microsoft.com/office/powerpoint/2010/main" val="2924118414"/>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ta\Desktop\MARTA\G-PUNT6\TALLERES Punt6\Ullastrell 2014\fotos jornada_Zaida\CIMG369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124744"/>
            <a:ext cx="9144000" cy="2571750"/>
          </a:xfrm>
          <a:prstGeom prst="rect">
            <a:avLst/>
          </a:prstGeom>
          <a:noFill/>
        </p:spPr>
      </p:pic>
      <p:pic>
        <p:nvPicPr>
          <p:cNvPr id="1027" name="Picture 3" descr="C:\Users\Marta\Desktop\MARTA\G-PUNT6\TALLERES Punt6\Ullastrell 2014\fotos jornada_Zaida\CIMG368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 y="3789041"/>
            <a:ext cx="4091946" cy="3068959"/>
          </a:xfrm>
          <a:prstGeom prst="rect">
            <a:avLst/>
          </a:prstGeom>
          <a:noFill/>
        </p:spPr>
      </p:pic>
      <p:pic>
        <p:nvPicPr>
          <p:cNvPr id="1028" name="Picture 4" descr="C:\Users\Marta\Desktop\MARTA\G-PUNT6\TALLERES Punt6\Ullastrell 2014\fotos jornada_Mariana\Inicio formal del Proceso y su desarrollo\DSCF2878.JPG"/>
          <p:cNvPicPr>
            <a:picLocks noChangeAspect="1" noChangeArrowheads="1"/>
          </p:cNvPicPr>
          <p:nvPr/>
        </p:nvPicPr>
        <p:blipFill>
          <a:blip r:embed="rId5" cstate="email">
            <a:extLst>
              <a:ext uri="{28A0092B-C50C-407E-A947-70E740481C1C}">
                <a14:useLocalDpi xmlns:a14="http://schemas.microsoft.com/office/drawing/2010/main"/>
              </a:ext>
            </a:extLst>
          </a:blip>
          <a:srcRect t="6986" b="12977"/>
          <a:stretch>
            <a:fillRect/>
          </a:stretch>
        </p:blipFill>
        <p:spPr bwMode="auto">
          <a:xfrm>
            <a:off x="4067944" y="3789040"/>
            <a:ext cx="5112568" cy="3068960"/>
          </a:xfrm>
          <a:prstGeom prst="rect">
            <a:avLst/>
          </a:prstGeom>
          <a:noFill/>
        </p:spPr>
      </p:pic>
      <p:pic>
        <p:nvPicPr>
          <p:cNvPr id="5"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l="9677" t="72932" r="3226" b="18271"/>
          <a:stretch>
            <a:fillRect/>
          </a:stretch>
        </p:blipFill>
        <p:spPr bwMode="auto">
          <a:xfrm>
            <a:off x="2627784" y="6298611"/>
            <a:ext cx="2592859" cy="55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1526293" y="-1572013"/>
            <a:ext cx="6091416" cy="9144001"/>
          </a:xfrm>
          <a:prstGeom prst="rect">
            <a:avLst/>
          </a:prstGeom>
          <a:noFill/>
          <a:ln w="9525">
            <a:noFill/>
            <a:miter lim="800000"/>
            <a:headEnd/>
            <a:tailEnd/>
          </a:ln>
        </p:spPr>
      </p:pic>
      <p:sp>
        <p:nvSpPr>
          <p:cNvPr id="4" name="Text Box 22"/>
          <p:cNvSpPr txBox="1">
            <a:spLocks noChangeArrowheads="1"/>
          </p:cNvSpPr>
          <p:nvPr/>
        </p:nvSpPr>
        <p:spPr bwMode="auto">
          <a:xfrm>
            <a:off x="213361" y="6206232"/>
            <a:ext cx="4934703" cy="523220"/>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s-ES" sz="1400" b="1" dirty="0" smtClean="0"/>
              <a:t>Diagnosis participativa para contribuir al proyecto de la c/ La Serra. </a:t>
            </a:r>
            <a:r>
              <a:rPr lang="es-ES" sz="1400" b="1" dirty="0" err="1" smtClean="0"/>
              <a:t>Ullastrell</a:t>
            </a:r>
            <a:r>
              <a:rPr lang="es-ES" sz="1400" b="1" dirty="0" smtClean="0"/>
              <a:t>, Barcelona. 2014</a:t>
            </a:r>
            <a:r>
              <a:rPr lang="es-ES" sz="1400" dirty="0" smtClean="0"/>
              <a:t> </a:t>
            </a:r>
            <a:endParaRPr lang="es-ES" sz="1400" dirty="0">
              <a:cs typeface="Times New Roman" charset="0"/>
            </a:endParaRPr>
          </a:p>
        </p:txBody>
      </p:sp>
      <p:pic>
        <p:nvPicPr>
          <p:cNvPr id="5"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4" name="Picture 6" descr="EP+S_Alella-Masnou_Carretera_ espacio publico sin calidad"/>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524250" y="3901280"/>
            <a:ext cx="34290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MG_3395"/>
          <p:cNvPicPr>
            <a:picLocks noChangeAspect="1" noChangeArrowheads="1"/>
          </p:cNvPicPr>
          <p:nvPr/>
        </p:nvPicPr>
        <p:blipFill>
          <a:blip r:embed="rId5" cstate="print">
            <a:lum bright="12000"/>
            <a:extLst>
              <a:ext uri="{28A0092B-C50C-407E-A947-70E740481C1C}">
                <a14:useLocalDpi xmlns:a14="http://schemas.microsoft.com/office/drawing/2010/main"/>
              </a:ext>
            </a:extLst>
          </a:blip>
          <a:srcRect/>
          <a:stretch>
            <a:fillRect/>
          </a:stretch>
        </p:blipFill>
        <p:spPr bwMode="auto">
          <a:xfrm>
            <a:off x="7002462" y="3907631"/>
            <a:ext cx="2141538" cy="28527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Oval 8"/>
          <p:cNvSpPr>
            <a:spLocks noChangeArrowheads="1"/>
          </p:cNvSpPr>
          <p:nvPr/>
        </p:nvSpPr>
        <p:spPr bwMode="auto">
          <a:xfrm>
            <a:off x="8073231" y="3837781"/>
            <a:ext cx="814387" cy="750887"/>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hangingPunct="1"/>
            <a:endParaRPr lang="es-ES" altLang="es-ES"/>
          </a:p>
        </p:txBody>
      </p:sp>
      <p:pic>
        <p:nvPicPr>
          <p:cNvPr id="7" name="Picture 9" descr="S+E_BERRIO ERM"/>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716312" y="1398588"/>
            <a:ext cx="2655888"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
          <p:cNvGrpSpPr>
            <a:grpSpLocks/>
          </p:cNvGrpSpPr>
          <p:nvPr/>
        </p:nvGrpSpPr>
        <p:grpSpPr bwMode="auto">
          <a:xfrm>
            <a:off x="5429250" y="5120480"/>
            <a:ext cx="1219200" cy="1219200"/>
            <a:chOff x="288" y="2304"/>
            <a:chExt cx="768" cy="768"/>
          </a:xfrm>
        </p:grpSpPr>
        <p:sp>
          <p:nvSpPr>
            <p:cNvPr id="9" name="Line 11"/>
            <p:cNvSpPr>
              <a:spLocks noChangeShapeType="1"/>
            </p:cNvSpPr>
            <p:nvPr/>
          </p:nvSpPr>
          <p:spPr bwMode="auto">
            <a:xfrm>
              <a:off x="336" y="2304"/>
              <a:ext cx="576" cy="768"/>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 name="Line 12"/>
            <p:cNvSpPr>
              <a:spLocks noChangeShapeType="1"/>
            </p:cNvSpPr>
            <p:nvPr/>
          </p:nvSpPr>
          <p:spPr bwMode="auto">
            <a:xfrm rot="-5400000">
              <a:off x="384" y="2304"/>
              <a:ext cx="576" cy="768"/>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grpSp>
      <p:grpSp>
        <p:nvGrpSpPr>
          <p:cNvPr id="11" name="Group 13"/>
          <p:cNvGrpSpPr>
            <a:grpSpLocks/>
          </p:cNvGrpSpPr>
          <p:nvPr/>
        </p:nvGrpSpPr>
        <p:grpSpPr bwMode="auto">
          <a:xfrm>
            <a:off x="4630712" y="2057400"/>
            <a:ext cx="1219200" cy="1219200"/>
            <a:chOff x="288" y="2304"/>
            <a:chExt cx="768" cy="768"/>
          </a:xfrm>
        </p:grpSpPr>
        <p:sp>
          <p:nvSpPr>
            <p:cNvPr id="13" name="Line 14"/>
            <p:cNvSpPr>
              <a:spLocks noChangeShapeType="1"/>
            </p:cNvSpPr>
            <p:nvPr/>
          </p:nvSpPr>
          <p:spPr bwMode="auto">
            <a:xfrm>
              <a:off x="336" y="2304"/>
              <a:ext cx="576" cy="768"/>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4" name="Line 15"/>
            <p:cNvSpPr>
              <a:spLocks noChangeShapeType="1"/>
            </p:cNvSpPr>
            <p:nvPr/>
          </p:nvSpPr>
          <p:spPr bwMode="auto">
            <a:xfrm rot="-5400000">
              <a:off x="384" y="2304"/>
              <a:ext cx="576" cy="768"/>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grpSp>
      <p:grpSp>
        <p:nvGrpSpPr>
          <p:cNvPr id="15" name="Group 16"/>
          <p:cNvGrpSpPr>
            <a:grpSpLocks/>
          </p:cNvGrpSpPr>
          <p:nvPr/>
        </p:nvGrpSpPr>
        <p:grpSpPr bwMode="auto">
          <a:xfrm>
            <a:off x="7668418" y="5333999"/>
            <a:ext cx="1219200" cy="1219200"/>
            <a:chOff x="288" y="2304"/>
            <a:chExt cx="768" cy="768"/>
          </a:xfrm>
        </p:grpSpPr>
        <p:sp>
          <p:nvSpPr>
            <p:cNvPr id="16" name="Line 17"/>
            <p:cNvSpPr>
              <a:spLocks noChangeShapeType="1"/>
            </p:cNvSpPr>
            <p:nvPr/>
          </p:nvSpPr>
          <p:spPr bwMode="auto">
            <a:xfrm>
              <a:off x="336" y="2304"/>
              <a:ext cx="576" cy="768"/>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7" name="Line 18"/>
            <p:cNvSpPr>
              <a:spLocks noChangeShapeType="1"/>
            </p:cNvSpPr>
            <p:nvPr/>
          </p:nvSpPr>
          <p:spPr bwMode="auto">
            <a:xfrm rot="-5400000">
              <a:off x="384" y="2304"/>
              <a:ext cx="576" cy="768"/>
            </a:xfrm>
            <a:prstGeom prst="line">
              <a:avLst/>
            </a:prstGeom>
            <a:noFill/>
            <a:ln w="1270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grpSp>
      <p:pic>
        <p:nvPicPr>
          <p:cNvPr id="18" name="Picture 19" descr="fortpienc-4_IMG"/>
          <p:cNvPicPr>
            <a:picLocks noChangeAspect="1" noChangeArrowheads="1"/>
          </p:cNvPicPr>
          <p:nvPr/>
        </p:nvPicPr>
        <p:blipFill>
          <a:blip r:embed="rId7" cstate="email">
            <a:extLst>
              <a:ext uri="{28A0092B-C50C-407E-A947-70E740481C1C}">
                <a14:useLocalDpi xmlns:a14="http://schemas.microsoft.com/office/drawing/2010/main"/>
              </a:ext>
            </a:extLst>
          </a:blip>
          <a:srcRect l="18867" t="16751" r="7547" b="12589"/>
          <a:stretch>
            <a:fillRect/>
          </a:stretch>
        </p:blipFill>
        <p:spPr bwMode="auto">
          <a:xfrm>
            <a:off x="6335960" y="1371600"/>
            <a:ext cx="32766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35242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1" name="Picture 2"/>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16910" r="6666" b="53383"/>
          <a:stretch/>
        </p:blipFill>
        <p:spPr bwMode="auto">
          <a:xfrm>
            <a:off x="-180528" y="1340768"/>
            <a:ext cx="4719755" cy="338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2"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t="88091" b="1314"/>
          <a:stretch>
            <a:fillRect/>
          </a:stretch>
        </p:blipFill>
        <p:spPr bwMode="auto">
          <a:xfrm>
            <a:off x="23907" y="4985991"/>
            <a:ext cx="4251805" cy="101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 name="Picture 2"/>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t="46618" b="49435"/>
          <a:stretch/>
        </p:blipFill>
        <p:spPr bwMode="auto">
          <a:xfrm>
            <a:off x="4619735" y="3505199"/>
            <a:ext cx="4527349" cy="40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88117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nodeType="afterEffect">
                                  <p:stCondLst>
                                    <p:cond delay="2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8" fill="hold" nodeType="afterEffect">
                                  <p:stCondLst>
                                    <p:cond delay="2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0-#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a\Desktop\MARTA\G-PUNT6\PUBLICACIONES\ICPS_Ciutats i Persones\grafos ICPS\33_bc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7476" y="-3581"/>
            <a:ext cx="4586044" cy="3444243"/>
          </a:xfrm>
          <a:prstGeom prst="rect">
            <a:avLst/>
          </a:prstGeom>
          <a:noFill/>
          <a:ln w="3175">
            <a:solidFill>
              <a:schemeClr val="tx1"/>
            </a:solidFill>
          </a:ln>
        </p:spPr>
      </p:pic>
      <p:pic>
        <p:nvPicPr>
          <p:cNvPr id="3" name="Picture 3" descr="C:\Users\Marta\Desktop\MARTA\G-PUNT6\PUBLICACIONES\ICPS_Ciutats i Persones\grafos ICPS\23_pas peatonal Sabade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335" y="0"/>
            <a:ext cx="4511343" cy="3440662"/>
          </a:xfrm>
          <a:prstGeom prst="rect">
            <a:avLst/>
          </a:prstGeom>
          <a:noFill/>
          <a:ln w="3175">
            <a:solidFill>
              <a:schemeClr val="tx1"/>
            </a:solidFill>
          </a:ln>
        </p:spPr>
      </p:pic>
      <p:sp>
        <p:nvSpPr>
          <p:cNvPr id="5" name="Text Box 22"/>
          <p:cNvSpPr txBox="1">
            <a:spLocks noChangeArrowheads="1"/>
          </p:cNvSpPr>
          <p:nvPr/>
        </p:nvSpPr>
        <p:spPr bwMode="auto">
          <a:xfrm>
            <a:off x="228600" y="6135687"/>
            <a:ext cx="578356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s-ES" sz="1200" dirty="0" err="1" smtClean="0">
                <a:solidFill>
                  <a:schemeClr val="bg1">
                    <a:lumMod val="50000"/>
                  </a:schemeClr>
                </a:solidFill>
                <a:cs typeface="Times New Roman" charset="0"/>
              </a:rPr>
              <a:t>Michaud</a:t>
            </a:r>
            <a:r>
              <a:rPr lang="es-ES" sz="1200" dirty="0">
                <a:solidFill>
                  <a:schemeClr val="bg1">
                    <a:lumMod val="50000"/>
                  </a:schemeClr>
                </a:solidFill>
                <a:cs typeface="Times New Roman" charset="0"/>
              </a:rPr>
              <a:t>, </a:t>
            </a:r>
            <a:r>
              <a:rPr lang="es-ES" sz="1200" dirty="0" err="1" smtClean="0">
                <a:solidFill>
                  <a:schemeClr val="bg1">
                    <a:lumMod val="50000"/>
                  </a:schemeClr>
                </a:solidFill>
                <a:cs typeface="Times New Roman" charset="0"/>
              </a:rPr>
              <a:t>Anne</a:t>
            </a:r>
            <a:r>
              <a:rPr lang="es-ES" sz="1200" dirty="0" smtClean="0">
                <a:solidFill>
                  <a:schemeClr val="bg1">
                    <a:lumMod val="50000"/>
                  </a:schemeClr>
                </a:solidFill>
                <a:cs typeface="Times New Roman" charset="0"/>
              </a:rPr>
              <a:t>, 2002, </a:t>
            </a:r>
            <a:r>
              <a:rPr lang="es-ES" sz="1200" dirty="0" err="1">
                <a:solidFill>
                  <a:schemeClr val="bg1">
                    <a:lumMod val="50000"/>
                  </a:schemeClr>
                </a:solidFill>
                <a:cs typeface="Times New Roman" charset="0"/>
              </a:rPr>
              <a:t>Pour</a:t>
            </a:r>
            <a:r>
              <a:rPr lang="es-ES" sz="1200" dirty="0">
                <a:solidFill>
                  <a:schemeClr val="bg1">
                    <a:lumMod val="50000"/>
                  </a:schemeClr>
                </a:solidFill>
                <a:cs typeface="Times New Roman" charset="0"/>
              </a:rPr>
              <a:t> un </a:t>
            </a:r>
            <a:r>
              <a:rPr lang="es-ES" sz="1200" dirty="0" err="1">
                <a:solidFill>
                  <a:schemeClr val="bg1">
                    <a:lumMod val="50000"/>
                  </a:schemeClr>
                </a:solidFill>
                <a:cs typeface="Times New Roman" charset="0"/>
              </a:rPr>
              <a:t>environment</a:t>
            </a:r>
            <a:r>
              <a:rPr lang="es-ES" sz="1200" dirty="0">
                <a:solidFill>
                  <a:schemeClr val="bg1">
                    <a:lumMod val="50000"/>
                  </a:schemeClr>
                </a:solidFill>
                <a:cs typeface="Times New Roman" charset="0"/>
              </a:rPr>
              <a:t> </a:t>
            </a:r>
            <a:r>
              <a:rPr lang="es-ES" sz="1200" dirty="0" err="1">
                <a:solidFill>
                  <a:schemeClr val="bg1">
                    <a:lumMod val="50000"/>
                  </a:schemeClr>
                </a:solidFill>
                <a:cs typeface="Times New Roman" charset="0"/>
              </a:rPr>
              <a:t>urbain</a:t>
            </a:r>
            <a:r>
              <a:rPr lang="es-ES" sz="1200" dirty="0">
                <a:solidFill>
                  <a:schemeClr val="bg1">
                    <a:lumMod val="50000"/>
                  </a:schemeClr>
                </a:solidFill>
                <a:cs typeface="Times New Roman" charset="0"/>
              </a:rPr>
              <a:t> </a:t>
            </a:r>
            <a:r>
              <a:rPr lang="es-ES" sz="1200" dirty="0" err="1">
                <a:solidFill>
                  <a:schemeClr val="bg1">
                    <a:lumMod val="50000"/>
                  </a:schemeClr>
                </a:solidFill>
                <a:cs typeface="Times New Roman" charset="0"/>
              </a:rPr>
              <a:t>sécuritaire</a:t>
            </a:r>
            <a:r>
              <a:rPr lang="es-ES" sz="1200" dirty="0">
                <a:solidFill>
                  <a:schemeClr val="bg1">
                    <a:lumMod val="50000"/>
                  </a:schemeClr>
                </a:solidFill>
                <a:cs typeface="Times New Roman" charset="0"/>
              </a:rPr>
              <a:t>. </a:t>
            </a:r>
            <a:r>
              <a:rPr lang="es-ES" sz="1200" dirty="0" smtClean="0">
                <a:solidFill>
                  <a:schemeClr val="bg1">
                    <a:lumMod val="50000"/>
                  </a:schemeClr>
                </a:solidFill>
                <a:cs typeface="Times New Roman" charset="0"/>
              </a:rPr>
              <a:t>Guide </a:t>
            </a:r>
            <a:r>
              <a:rPr lang="es-ES" sz="1200" dirty="0">
                <a:solidFill>
                  <a:schemeClr val="bg1">
                    <a:lumMod val="50000"/>
                  </a:schemeClr>
                </a:solidFill>
                <a:cs typeface="Times New Roman" charset="0"/>
              </a:rPr>
              <a:t>d</a:t>
            </a:r>
            <a:r>
              <a:rPr lang="ja-JP" altLang="es-ES" sz="1200">
                <a:solidFill>
                  <a:schemeClr val="bg1">
                    <a:lumMod val="50000"/>
                  </a:schemeClr>
                </a:solidFill>
                <a:cs typeface="Times New Roman" charset="0"/>
              </a:rPr>
              <a:t>’</a:t>
            </a:r>
            <a:r>
              <a:rPr lang="es-ES" sz="1200" dirty="0" err="1">
                <a:solidFill>
                  <a:schemeClr val="bg1">
                    <a:lumMod val="50000"/>
                  </a:schemeClr>
                </a:solidFill>
                <a:cs typeface="Times New Roman" charset="0"/>
              </a:rPr>
              <a:t>aménagement</a:t>
            </a:r>
            <a:r>
              <a:rPr lang="es-ES" sz="1200" dirty="0">
                <a:solidFill>
                  <a:schemeClr val="bg1">
                    <a:lumMod val="50000"/>
                  </a:schemeClr>
                </a:solidFill>
                <a:cs typeface="Times New Roman" charset="0"/>
              </a:rPr>
              <a:t>. </a:t>
            </a:r>
            <a:r>
              <a:rPr lang="es-ES" sz="1200" dirty="0" err="1">
                <a:solidFill>
                  <a:schemeClr val="bg1">
                    <a:lumMod val="50000"/>
                  </a:schemeClr>
                </a:solidFill>
                <a:cs typeface="Times New Roman" charset="0"/>
              </a:rPr>
              <a:t>Programme</a:t>
            </a:r>
            <a:r>
              <a:rPr lang="es-ES" sz="1200" dirty="0">
                <a:solidFill>
                  <a:schemeClr val="bg1">
                    <a:lumMod val="50000"/>
                  </a:schemeClr>
                </a:solidFill>
                <a:cs typeface="Times New Roman" charset="0"/>
              </a:rPr>
              <a:t> </a:t>
            </a:r>
            <a:r>
              <a:rPr lang="es-ES" sz="1200" dirty="0" err="1">
                <a:solidFill>
                  <a:schemeClr val="bg1">
                    <a:lumMod val="50000"/>
                  </a:schemeClr>
                </a:solidFill>
                <a:cs typeface="Times New Roman" charset="0"/>
              </a:rPr>
              <a:t>Femmes</a:t>
            </a:r>
            <a:r>
              <a:rPr lang="es-ES" sz="1200" dirty="0">
                <a:solidFill>
                  <a:schemeClr val="bg1">
                    <a:lumMod val="50000"/>
                  </a:schemeClr>
                </a:solidFill>
                <a:cs typeface="Times New Roman" charset="0"/>
              </a:rPr>
              <a:t> et </a:t>
            </a:r>
            <a:r>
              <a:rPr lang="es-ES" sz="1200" dirty="0" err="1">
                <a:solidFill>
                  <a:schemeClr val="bg1">
                    <a:lumMod val="50000"/>
                  </a:schemeClr>
                </a:solidFill>
                <a:cs typeface="Times New Roman" charset="0"/>
              </a:rPr>
              <a:t>Ville</a:t>
            </a:r>
            <a:r>
              <a:rPr lang="es-ES" sz="1200" dirty="0">
                <a:solidFill>
                  <a:schemeClr val="bg1">
                    <a:lumMod val="50000"/>
                  </a:schemeClr>
                </a:solidFill>
                <a:cs typeface="Times New Roman" charset="0"/>
              </a:rPr>
              <a:t> de la </a:t>
            </a:r>
            <a:r>
              <a:rPr lang="es-ES" sz="1200" dirty="0" err="1">
                <a:solidFill>
                  <a:schemeClr val="bg1">
                    <a:lumMod val="50000"/>
                  </a:schemeClr>
                </a:solidFill>
                <a:cs typeface="Times New Roman" charset="0"/>
              </a:rPr>
              <a:t>Ville</a:t>
            </a:r>
            <a:r>
              <a:rPr lang="es-ES" sz="1200" dirty="0">
                <a:solidFill>
                  <a:schemeClr val="bg1">
                    <a:lumMod val="50000"/>
                  </a:schemeClr>
                </a:solidFill>
                <a:cs typeface="Times New Roman" charset="0"/>
              </a:rPr>
              <a:t> de </a:t>
            </a:r>
            <a:r>
              <a:rPr lang="es-ES" sz="1200" dirty="0" smtClean="0">
                <a:solidFill>
                  <a:schemeClr val="bg1">
                    <a:lumMod val="50000"/>
                  </a:schemeClr>
                </a:solidFill>
                <a:cs typeface="Times New Roman" charset="0"/>
              </a:rPr>
              <a:t>Montreal</a:t>
            </a:r>
            <a:endParaRPr lang="es-ES" sz="1200" dirty="0">
              <a:solidFill>
                <a:schemeClr val="bg1">
                  <a:lumMod val="50000"/>
                </a:schemeClr>
              </a:solidFill>
              <a:cs typeface="Times New Roman" charset="0"/>
            </a:endParaRPr>
          </a:p>
        </p:txBody>
      </p:sp>
      <p:sp>
        <p:nvSpPr>
          <p:cNvPr id="6" name="Text Box 22"/>
          <p:cNvSpPr txBox="1">
            <a:spLocks noChangeArrowheads="1"/>
          </p:cNvSpPr>
          <p:nvPr/>
        </p:nvSpPr>
        <p:spPr bwMode="auto">
          <a:xfrm>
            <a:off x="283845" y="3916680"/>
            <a:ext cx="8229600"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visibilidad: ver y ser vista.                                                 </a:t>
            </a:r>
            <a:r>
              <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rPr>
              <a:t>VISIBLE</a:t>
            </a:r>
          </a:p>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vigilancia informal y acceso a la ayuda.                           </a:t>
            </a:r>
            <a:r>
              <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rPr>
              <a:t>VIGILADO</a:t>
            </a:r>
            <a:endParaRPr kumimoji="0" lang="es-ES" sz="1600" b="1" i="0" u="none" strike="noStrike" kern="1200" cap="none" spc="0" normalizeH="0" baseline="0" noProof="0" dirty="0" smtClean="0">
              <a:ln>
                <a:noFill/>
              </a:ln>
              <a:solidFill>
                <a:srgbClr val="99CC00"/>
              </a:solidFill>
              <a:effectLst/>
              <a:uLnTx/>
              <a:uFillTx/>
              <a:latin typeface="Arial" charset="0"/>
              <a:ea typeface="ＭＳ Ｐゴシック" charset="0"/>
              <a:cs typeface="Times New Roman" charset="0"/>
            </a:endParaRPr>
          </a:p>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planificación y el mantenimiento de los lugares.            </a:t>
            </a:r>
            <a:r>
              <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rPr>
              <a:t>EQUIPADO</a:t>
            </a:r>
          </a:p>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señalización: saber adónde se está y adónde se va.      </a:t>
            </a:r>
            <a:r>
              <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rPr>
              <a:t>SEÑALIZADO</a:t>
            </a:r>
          </a:p>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participación de la comunidad.                                         </a:t>
            </a:r>
            <a:r>
              <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rPr>
              <a:t>COMUNITARIO</a:t>
            </a:r>
          </a:p>
          <a:p>
            <a:pPr marL="342900" marR="0" lvl="0" indent="-342900" algn="l" defTabSz="457200" rtl="0" eaLnBrk="1" fontAlgn="auto" latinLnBrk="0" hangingPunct="1">
              <a:lnSpc>
                <a:spcPct val="100000"/>
              </a:lnSpc>
              <a:spcBef>
                <a:spcPct val="50000"/>
              </a:spcBef>
              <a:spcAft>
                <a:spcPts val="0"/>
              </a:spcAft>
              <a:buClrTx/>
              <a:buSzTx/>
              <a:buFont typeface="Arial"/>
              <a:buChar char="•"/>
              <a:tabLst/>
              <a:defRPr/>
            </a:pPr>
            <a:r>
              <a:rPr kumimoji="0" lang="es-ES" sz="1600" b="1" i="0" u="none" strike="noStrike" kern="1200" cap="none" spc="0" normalizeH="0" baseline="0" noProof="0" dirty="0" smtClean="0">
                <a:ln>
                  <a:noFill/>
                </a:ln>
                <a:solidFill>
                  <a:schemeClr val="tx1"/>
                </a:solidFill>
                <a:effectLst/>
                <a:uLnTx/>
                <a:uFillTx/>
                <a:latin typeface="Arial" charset="0"/>
                <a:ea typeface="ＭＳ Ｐゴシック" charset="0"/>
                <a:cs typeface="Times New Roman" charset="0"/>
              </a:rPr>
              <a:t>La concurrencia de personas: oír y ser oído.                        </a:t>
            </a:r>
            <a:r>
              <a:rPr kumimoji="0" lang="es-ES" sz="1600" b="1" i="0" u="none" strike="noStrike" kern="1200" cap="none" spc="0" normalizeH="0" baseline="0" noProof="0" dirty="0" smtClean="0">
                <a:ln>
                  <a:noFill/>
                </a:ln>
                <a:solidFill>
                  <a:srgbClr val="660066"/>
                </a:solidFill>
                <a:effectLst/>
                <a:uLnTx/>
                <a:uFillTx/>
                <a:latin typeface="Arial" charset="0"/>
                <a:ea typeface="ＭＳ Ｐゴシック" charset="0"/>
                <a:cs typeface="Times New Roman" charset="0"/>
              </a:rPr>
              <a:t>VITAL</a:t>
            </a:r>
            <a:endParaRPr kumimoji="0" lang="es-ES" sz="1600" b="1" i="0" u="none" strike="noStrike" kern="1200" cap="none" spc="0" normalizeH="0" baseline="0" noProof="0" dirty="0">
              <a:ln>
                <a:noFill/>
              </a:ln>
              <a:solidFill>
                <a:srgbClr val="660066"/>
              </a:solidFill>
              <a:effectLst/>
              <a:uLnTx/>
              <a:uFillTx/>
              <a:latin typeface="Arial" charset="0"/>
              <a:ea typeface="ＭＳ Ｐゴシック" charset="0"/>
              <a:cs typeface="Times New Roman" charset="0"/>
            </a:endParaRPr>
          </a:p>
        </p:txBody>
      </p:sp>
      <p:cxnSp>
        <p:nvCxnSpPr>
          <p:cNvPr id="7" name="6 Conector recto"/>
          <p:cNvCxnSpPr/>
          <p:nvPr/>
        </p:nvCxnSpPr>
        <p:spPr>
          <a:xfrm>
            <a:off x="0" y="3832613"/>
            <a:ext cx="9143999" cy="0"/>
          </a:xfrm>
          <a:prstGeom prst="line">
            <a:avLst/>
          </a:prstGeom>
          <a:ln w="76200">
            <a:solidFill>
              <a:schemeClr val="accent6"/>
            </a:solidFill>
          </a:ln>
        </p:spPr>
        <p:style>
          <a:lnRef idx="1">
            <a:schemeClr val="accent6"/>
          </a:lnRef>
          <a:fillRef idx="0">
            <a:schemeClr val="accent6"/>
          </a:fillRef>
          <a:effectRef idx="0">
            <a:schemeClr val="accent6"/>
          </a:effectRef>
          <a:fontRef idx="minor">
            <a:schemeClr val="tx1"/>
          </a:fontRef>
        </p:style>
      </p:cxnSp>
      <p:sp>
        <p:nvSpPr>
          <p:cNvPr id="8" name="Text Box 22"/>
          <p:cNvSpPr txBox="1">
            <a:spLocks noChangeArrowheads="1"/>
          </p:cNvSpPr>
          <p:nvPr/>
        </p:nvSpPr>
        <p:spPr bwMode="auto">
          <a:xfrm>
            <a:off x="0" y="3471078"/>
            <a:ext cx="9125665" cy="276999"/>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s-ES" sz="1200" dirty="0" smtClean="0"/>
              <a:t>Capítulo “</a:t>
            </a:r>
            <a:r>
              <a:rPr lang="es-ES" sz="1200" b="1" dirty="0" smtClean="0"/>
              <a:t>Construyendo entornos seguros desde la perspectiva de género</a:t>
            </a:r>
            <a:r>
              <a:rPr lang="es-ES" sz="1200" dirty="0" smtClean="0"/>
              <a:t>”  NO SURTIS SOLA. ICPS, Barcelona, 2011</a:t>
            </a:r>
            <a:endParaRPr lang="es-ES" sz="1200" dirty="0">
              <a:solidFill>
                <a:schemeClr val="accent4">
                  <a:lumMod val="50000"/>
                </a:schemeClr>
              </a:solidFill>
              <a:cs typeface="Times New Roman" charset="0"/>
            </a:endParaRPr>
          </a:p>
        </p:txBody>
      </p:sp>
      <p:pic>
        <p:nvPicPr>
          <p:cNvPr id="9"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4" name="Picture 7" descr="IMG_0221"/>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23221"/>
          <a:stretch/>
        </p:blipFill>
        <p:spPr bwMode="auto">
          <a:xfrm>
            <a:off x="4553447" y="786150"/>
            <a:ext cx="4699073" cy="278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34 terrados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72000" y="3447597"/>
            <a:ext cx="4614426" cy="346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1960"/>
            <a:ext cx="32051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b="58470"/>
          <a:stretch>
            <a:fillRect/>
          </a:stretch>
        </p:blipFill>
        <p:spPr bwMode="auto">
          <a:xfrm>
            <a:off x="-1" y="1362447"/>
            <a:ext cx="4518113" cy="393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t="42519" b="48582"/>
          <a:stretch>
            <a:fillRect/>
          </a:stretch>
        </p:blipFill>
        <p:spPr bwMode="auto">
          <a:xfrm>
            <a:off x="-35684" y="5468795"/>
            <a:ext cx="4492425" cy="83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13189081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rta\Desktop\MARTA\G-PUNT6\Cooperacion\Coop Cali 2014-15\M_Ilustraciones\jornada mayo2015_1.jpg"/>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2095404" y="250204"/>
            <a:ext cx="5219795" cy="5555919"/>
          </a:xfrm>
          <a:prstGeom prst="rect">
            <a:avLst/>
          </a:prstGeom>
          <a:noFill/>
        </p:spPr>
      </p:pic>
      <p:sp>
        <p:nvSpPr>
          <p:cNvPr id="6" name="Text Box 22"/>
          <p:cNvSpPr txBox="1">
            <a:spLocks noChangeArrowheads="1"/>
          </p:cNvSpPr>
          <p:nvPr/>
        </p:nvSpPr>
        <p:spPr bwMode="auto">
          <a:xfrm>
            <a:off x="734615" y="5794752"/>
            <a:ext cx="8317945" cy="276999"/>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defRPr/>
            </a:pPr>
            <a:r>
              <a:rPr lang="es-ES_tradnl" sz="1200" dirty="0" smtClean="0">
                <a:solidFill>
                  <a:schemeClr val="accent4">
                    <a:lumMod val="50000"/>
                  </a:schemeClr>
                </a:solidFill>
              </a:rPr>
              <a:t>Espacios Públicos. Trabajo de Cooperación en Cali, Colombia. Vivienda y Seguridad. En proceso  2015 </a:t>
            </a:r>
            <a:endParaRPr lang="es-ES" sz="1200" dirty="0">
              <a:solidFill>
                <a:schemeClr val="accent4">
                  <a:lumMod val="50000"/>
                </a:schemeClr>
              </a:solidFill>
              <a:cs typeface="Times New Roman" charset="0"/>
            </a:endParaRPr>
          </a:p>
        </p:txBody>
      </p:sp>
      <p:pic>
        <p:nvPicPr>
          <p:cNvPr id="7"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propaganda000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43050" y="0"/>
            <a:ext cx="4193211" cy="3287665"/>
          </a:xfrm>
          <a:prstGeom prst="rect">
            <a:avLst/>
          </a:prstGeom>
          <a:noFill/>
        </p:spPr>
      </p:pic>
      <p:pic>
        <p:nvPicPr>
          <p:cNvPr id="6" name="Picture 2" descr="C:\Users\Marta\Desktop\MARTA\G-PUNT6\M_Presentaciones\2014_I Congreso Viv Sost Bcn\ponencia fotos_Marta Fonseca\trab Carolina Bernal.jpg"/>
          <p:cNvPicPr>
            <a:picLocks noChangeAspect="1" noChangeArrowheads="1"/>
          </p:cNvPicPr>
          <p:nvPr/>
        </p:nvPicPr>
        <p:blipFill>
          <a:blip r:embed="rId4" cstate="email"/>
          <a:srcRect/>
          <a:stretch>
            <a:fillRect/>
          </a:stretch>
        </p:blipFill>
        <p:spPr bwMode="auto">
          <a:xfrm>
            <a:off x="0" y="3332282"/>
            <a:ext cx="9143999" cy="3252604"/>
          </a:xfrm>
          <a:prstGeom prst="rect">
            <a:avLst/>
          </a:prstGeom>
          <a:noFill/>
        </p:spPr>
      </p:pic>
      <p:sp>
        <p:nvSpPr>
          <p:cNvPr id="7" name="6 Rectángulo"/>
          <p:cNvSpPr/>
          <p:nvPr/>
        </p:nvSpPr>
        <p:spPr>
          <a:xfrm>
            <a:off x="0" y="6427225"/>
            <a:ext cx="4932040" cy="461665"/>
          </a:xfrm>
          <a:prstGeom prst="rect">
            <a:avLst/>
          </a:prstGeom>
        </p:spPr>
        <p:txBody>
          <a:bodyPr wrap="square">
            <a:spAutoFit/>
          </a:bodyPr>
          <a:lstStyle/>
          <a:p>
            <a:pPr algn="ctr"/>
            <a:r>
              <a:rPr lang="es-ES" sz="1200" dirty="0" smtClean="0"/>
              <a:t>Carolina Bernal Cárdenas. Taller </a:t>
            </a:r>
            <a:r>
              <a:rPr lang="es-ES" sz="1200" b="1" dirty="0" smtClean="0"/>
              <a:t>CASA SIN GÉNERO</a:t>
            </a:r>
            <a:r>
              <a:rPr lang="es-ES" sz="1200" dirty="0" smtClean="0"/>
              <a:t>. Máster Laboratorio Vivienda s.XXI, ETSAB 2005-13</a:t>
            </a:r>
            <a:endParaRPr lang="ca-ES" sz="1200" dirty="0"/>
          </a:p>
        </p:txBody>
      </p:sp>
      <p:cxnSp>
        <p:nvCxnSpPr>
          <p:cNvPr id="8" name="7 Conector recto"/>
          <p:cNvCxnSpPr/>
          <p:nvPr/>
        </p:nvCxnSpPr>
        <p:spPr>
          <a:xfrm>
            <a:off x="0" y="3284984"/>
            <a:ext cx="9143999" cy="0"/>
          </a:xfrm>
          <a:prstGeom prst="line">
            <a:avLst/>
          </a:prstGeom>
          <a:ln w="76200">
            <a:solidFill>
              <a:schemeClr val="accent6"/>
            </a:solidFill>
          </a:ln>
        </p:spPr>
        <p:style>
          <a:lnRef idx="1">
            <a:schemeClr val="accent6"/>
          </a:lnRef>
          <a:fillRef idx="0">
            <a:schemeClr val="accent6"/>
          </a:fillRef>
          <a:effectRef idx="0">
            <a:schemeClr val="accent6"/>
          </a:effectRef>
          <a:fontRef idx="minor">
            <a:schemeClr val="tx1"/>
          </a:fontRef>
        </p:style>
      </p:cxnSp>
      <p:grpSp>
        <p:nvGrpSpPr>
          <p:cNvPr id="2" name="Group 7"/>
          <p:cNvGrpSpPr>
            <a:grpSpLocks/>
          </p:cNvGrpSpPr>
          <p:nvPr/>
        </p:nvGrpSpPr>
        <p:grpSpPr bwMode="auto">
          <a:xfrm>
            <a:off x="-228600" y="0"/>
            <a:ext cx="5171650" cy="3291840"/>
            <a:chOff x="3032" y="164"/>
            <a:chExt cx="2209" cy="1727"/>
          </a:xfrm>
        </p:grpSpPr>
        <p:pic>
          <p:nvPicPr>
            <p:cNvPr id="10" name="Picture 8" descr="Abitare 432 oct 03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78" y="164"/>
              <a:ext cx="1363" cy="1724"/>
            </a:xfrm>
            <a:prstGeom prst="rect">
              <a:avLst/>
            </a:prstGeom>
            <a:noFill/>
          </p:spPr>
        </p:pic>
        <p:pic>
          <p:nvPicPr>
            <p:cNvPr id="11" name="Picture 9" descr="Abitare 432 oct 03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32" y="164"/>
              <a:ext cx="982" cy="1727"/>
            </a:xfrm>
            <a:prstGeom prst="rect">
              <a:avLst/>
            </a:prstGeom>
            <a:noFill/>
          </p:spPr>
        </p:pic>
      </p:grpSp>
      <p:pic>
        <p:nvPicPr>
          <p:cNvPr id="9"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l="9677" t="72932" r="3226" b="18271"/>
          <a:stretch>
            <a:fillRect/>
          </a:stretch>
        </p:blipFill>
        <p:spPr bwMode="auto">
          <a:xfrm>
            <a:off x="6191101" y="6320327"/>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r="3036"/>
          <a:stretch>
            <a:fillRect/>
          </a:stretch>
        </p:blipFill>
        <p:spPr bwMode="auto">
          <a:xfrm>
            <a:off x="0" y="836712"/>
            <a:ext cx="9144000" cy="5574030"/>
          </a:xfrm>
          <a:prstGeom prst="rect">
            <a:avLst/>
          </a:prstGeom>
          <a:noFill/>
          <a:ln w="9525">
            <a:noFill/>
            <a:miter lim="800000"/>
            <a:headEnd/>
            <a:tailEnd/>
          </a:ln>
        </p:spPr>
      </p:pic>
      <p:pic>
        <p:nvPicPr>
          <p:cNvPr id="3"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6191101" y="6220935"/>
            <a:ext cx="2952899" cy="63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4"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8591"/>
          <a:stretch/>
        </p:blipFill>
        <p:spPr bwMode="auto">
          <a:xfrm>
            <a:off x="1656543" y="2069960"/>
            <a:ext cx="2765328" cy="2150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5726"/>
          <a:stretch/>
        </p:blipFill>
        <p:spPr bwMode="auto">
          <a:xfrm>
            <a:off x="4421871" y="784508"/>
            <a:ext cx="4722129" cy="610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3136" b="55004"/>
          <a:stretch/>
        </p:blipFill>
        <p:spPr bwMode="auto">
          <a:xfrm>
            <a:off x="0" y="4149080"/>
            <a:ext cx="4493519" cy="206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3"/>
          <p:cNvSpPr txBox="1">
            <a:spLocks noChangeArrowheads="1"/>
          </p:cNvSpPr>
          <p:nvPr/>
        </p:nvSpPr>
        <p:spPr bwMode="auto">
          <a:xfrm>
            <a:off x="143940" y="1061667"/>
            <a:ext cx="43495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s-ES" altLang="es-ES" sz="2000" b="1" dirty="0" smtClean="0">
                <a:latin typeface="Calibri" pitchFamily="34" charset="0"/>
                <a:cs typeface="Times New Roman" pitchFamily="18" charset="0"/>
              </a:rPr>
              <a:t>Diagnosis-</a:t>
            </a:r>
            <a:r>
              <a:rPr lang="es-ES" altLang="es-ES" sz="2000" b="1" dirty="0" err="1" smtClean="0">
                <a:latin typeface="Calibri" pitchFamily="34" charset="0"/>
                <a:cs typeface="Times New Roman" pitchFamily="18" charset="0"/>
              </a:rPr>
              <a:t>Everyday</a:t>
            </a:r>
            <a:r>
              <a:rPr lang="es-ES" altLang="es-ES" sz="2000" b="1" dirty="0" smtClean="0">
                <a:latin typeface="Calibri" pitchFamily="34" charset="0"/>
                <a:cs typeface="Times New Roman" pitchFamily="18" charset="0"/>
              </a:rPr>
              <a:t> </a:t>
            </a:r>
            <a:r>
              <a:rPr lang="es-ES" altLang="es-ES" sz="2000" b="1" dirty="0" err="1" smtClean="0">
                <a:latin typeface="Calibri" pitchFamily="34" charset="0"/>
                <a:cs typeface="Times New Roman" pitchFamily="18" charset="0"/>
              </a:rPr>
              <a:t>life</a:t>
            </a:r>
            <a:r>
              <a:rPr lang="es-ES" altLang="es-ES" sz="2000" b="1" dirty="0" smtClean="0">
                <a:latin typeface="Calibri" pitchFamily="34" charset="0"/>
                <a:cs typeface="Times New Roman" pitchFamily="18" charset="0"/>
              </a:rPr>
              <a:t> Fátima and Carillo, </a:t>
            </a:r>
            <a:r>
              <a:rPr lang="es-ES" altLang="es-ES" sz="2000" b="1" dirty="0">
                <a:latin typeface="Calibri" pitchFamily="34" charset="0"/>
                <a:cs typeface="Times New Roman" pitchFamily="18" charset="0"/>
              </a:rPr>
              <a:t>Buenos </a:t>
            </a:r>
            <a:r>
              <a:rPr lang="es-ES" altLang="es-ES" sz="2000" b="1" dirty="0" smtClean="0">
                <a:latin typeface="Calibri" pitchFamily="34" charset="0"/>
                <a:cs typeface="Times New Roman" pitchFamily="18" charset="0"/>
              </a:rPr>
              <a:t>Aires, 2012</a:t>
            </a:r>
            <a:endParaRPr lang="es-ES" altLang="es-ES" sz="2000" b="1" dirty="0">
              <a:latin typeface="Calibri" pitchFamily="34" charset="0"/>
              <a:cs typeface="Times New Roman" pitchFamily="18" charset="0"/>
            </a:endParaRPr>
          </a:p>
        </p:txBody>
      </p:sp>
      <p:pic>
        <p:nvPicPr>
          <p:cNvPr id="9" name="Picture 2" descr="\\Zai\compartidos zai\_CONFERENCIAS_TEXTOS_LIBROS\2013\09_bienal buenos aires\SECHI.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37343" y="28194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0270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4" name="Picture 2" descr="C:\Users\OTROS\Dropbox\PROYECTO SECHI\09_PARTICIPACIÓN 28 AL 30 DE AGOSTO\PARTICIPACIÓN_CH SOLDATI_MIÉRCOLES 28-08-2013\Scaneo_Soldati\DSCF9133.JPG"/>
          <p:cNvPicPr>
            <a:picLocks noChangeAspect="1" noChangeArrowheads="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a:off x="970104" y="875539"/>
            <a:ext cx="3705084" cy="524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Users\OTROS\Dropbox\PROYECTO SECHI\09_PARTICIPACIÓN 28 AL 30 DE AGOSTO\PARTICIPACIÓN_CH SOLDATI_MIÉRCOLES 28-08-2013\Scaneo_Soldati\DSCF9122.JPG"/>
          <p:cNvPicPr>
            <a:picLocks noChangeAspect="1" noChangeArrowheads="1"/>
          </p:cNvPicPr>
          <p:nvPr/>
        </p:nvPicPr>
        <p:blipFill>
          <a:blip r:embed="rId5" cstate="email">
            <a:lum contrast="18000"/>
            <a:extLst>
              <a:ext uri="{28A0092B-C50C-407E-A947-70E740481C1C}">
                <a14:useLocalDpi xmlns:a14="http://schemas.microsoft.com/office/drawing/2010/main"/>
              </a:ext>
            </a:extLst>
          </a:blip>
          <a:srcRect/>
          <a:stretch>
            <a:fillRect/>
          </a:stretch>
        </p:blipFill>
        <p:spPr bwMode="auto">
          <a:xfrm>
            <a:off x="5096574" y="876010"/>
            <a:ext cx="3949907" cy="525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2 CuadroTexto"/>
          <p:cNvSpPr txBox="1">
            <a:spLocks noChangeArrowheads="1"/>
          </p:cNvSpPr>
          <p:nvPr/>
        </p:nvSpPr>
        <p:spPr bwMode="auto">
          <a:xfrm>
            <a:off x="2296708" y="2933123"/>
            <a:ext cx="474614" cy="8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b="1">
                <a:solidFill>
                  <a:srgbClr val="FF0000"/>
                </a:solidFill>
                <a:latin typeface="Calibri" pitchFamily="34" charset="0"/>
              </a:rPr>
              <a:t>S32</a:t>
            </a:r>
          </a:p>
        </p:txBody>
      </p:sp>
      <p:sp>
        <p:nvSpPr>
          <p:cNvPr id="8" name="13 CuadroTexto"/>
          <p:cNvSpPr txBox="1">
            <a:spLocks noChangeArrowheads="1"/>
          </p:cNvSpPr>
          <p:nvPr/>
        </p:nvSpPr>
        <p:spPr bwMode="auto">
          <a:xfrm>
            <a:off x="3325509" y="3961596"/>
            <a:ext cx="475420" cy="8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b="1">
                <a:solidFill>
                  <a:srgbClr val="FF0000"/>
                </a:solidFill>
                <a:latin typeface="Calibri" pitchFamily="34" charset="0"/>
              </a:rPr>
              <a:t>S30</a:t>
            </a:r>
          </a:p>
        </p:txBody>
      </p:sp>
      <p:sp>
        <p:nvSpPr>
          <p:cNvPr id="9" name="14 CuadroTexto"/>
          <p:cNvSpPr txBox="1">
            <a:spLocks noChangeArrowheads="1"/>
          </p:cNvSpPr>
          <p:nvPr/>
        </p:nvSpPr>
        <p:spPr bwMode="auto">
          <a:xfrm>
            <a:off x="3325509" y="2984149"/>
            <a:ext cx="475420" cy="8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b="1">
                <a:solidFill>
                  <a:srgbClr val="FF0000"/>
                </a:solidFill>
                <a:latin typeface="Calibri" pitchFamily="34" charset="0"/>
              </a:rPr>
              <a:t>S29</a:t>
            </a:r>
          </a:p>
        </p:txBody>
      </p:sp>
      <p:sp>
        <p:nvSpPr>
          <p:cNvPr id="10" name="9 Rectángulo"/>
          <p:cNvSpPr/>
          <p:nvPr/>
        </p:nvSpPr>
        <p:spPr>
          <a:xfrm>
            <a:off x="3923928" y="2643944"/>
            <a:ext cx="720448" cy="4250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1" name="17 CuadroTexto"/>
          <p:cNvSpPr txBox="1">
            <a:spLocks noChangeArrowheads="1"/>
          </p:cNvSpPr>
          <p:nvPr/>
        </p:nvSpPr>
        <p:spPr bwMode="auto">
          <a:xfrm>
            <a:off x="1904467" y="4583412"/>
            <a:ext cx="1279605" cy="435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200" b="1" dirty="0">
                <a:latin typeface="Calibri" pitchFamily="34" charset="0"/>
              </a:rPr>
              <a:t>Usan el </a:t>
            </a:r>
            <a:r>
              <a:rPr lang="es-AR" altLang="es-ES" sz="1200" b="1" dirty="0" err="1">
                <a:latin typeface="Calibri" pitchFamily="34" charset="0"/>
              </a:rPr>
              <a:t>premetro</a:t>
            </a:r>
            <a:r>
              <a:rPr lang="es-AR" altLang="es-ES" sz="1200" b="1" dirty="0">
                <a:latin typeface="Calibri" pitchFamily="34" charset="0"/>
              </a:rPr>
              <a:t> para ir a Jumbo</a:t>
            </a:r>
          </a:p>
        </p:txBody>
      </p:sp>
      <p:sp>
        <p:nvSpPr>
          <p:cNvPr id="13" name="12 Elipse"/>
          <p:cNvSpPr/>
          <p:nvPr/>
        </p:nvSpPr>
        <p:spPr>
          <a:xfrm>
            <a:off x="1334356" y="3918562"/>
            <a:ext cx="511680" cy="526584"/>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cxnSp>
        <p:nvCxnSpPr>
          <p:cNvPr id="14" name="13 Conector recto"/>
          <p:cNvCxnSpPr/>
          <p:nvPr/>
        </p:nvCxnSpPr>
        <p:spPr>
          <a:xfrm>
            <a:off x="2198960" y="4238771"/>
            <a:ext cx="1498781" cy="0"/>
          </a:xfrm>
          <a:prstGeom prst="line">
            <a:avLst/>
          </a:prstGeom>
          <a:ln w="762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5" name="21 CuadroTexto"/>
          <p:cNvSpPr txBox="1">
            <a:spLocks noChangeArrowheads="1"/>
          </p:cNvSpPr>
          <p:nvPr/>
        </p:nvSpPr>
        <p:spPr bwMode="auto">
          <a:xfrm>
            <a:off x="1257422" y="1321000"/>
            <a:ext cx="1205471" cy="743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100" b="1" dirty="0">
                <a:latin typeface="Calibri" pitchFamily="34" charset="0"/>
              </a:rPr>
              <a:t>La escuela y la educación es importante para estas mujeres.</a:t>
            </a:r>
          </a:p>
        </p:txBody>
      </p:sp>
      <p:sp>
        <p:nvSpPr>
          <p:cNvPr id="16" name="22 CuadroTexto"/>
          <p:cNvSpPr txBox="1">
            <a:spLocks noChangeArrowheads="1"/>
          </p:cNvSpPr>
          <p:nvPr/>
        </p:nvSpPr>
        <p:spPr bwMode="auto">
          <a:xfrm>
            <a:off x="8024761" y="5024410"/>
            <a:ext cx="1027391" cy="91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100" b="1" dirty="0">
                <a:latin typeface="Calibri" pitchFamily="34" charset="0"/>
              </a:rPr>
              <a:t>La placita del </a:t>
            </a:r>
          </a:p>
          <a:p>
            <a:pPr eaLnBrk="1" hangingPunct="1"/>
            <a:r>
              <a:rPr lang="es-AR" altLang="es-ES" sz="1100" b="1" dirty="0">
                <a:latin typeface="Calibri" pitchFamily="34" charset="0"/>
              </a:rPr>
              <a:t>Parque  Roca es mencionada por varias mujeres</a:t>
            </a:r>
          </a:p>
        </p:txBody>
      </p:sp>
      <p:sp>
        <p:nvSpPr>
          <p:cNvPr id="17" name="16 Rectángulo"/>
          <p:cNvSpPr/>
          <p:nvPr/>
        </p:nvSpPr>
        <p:spPr>
          <a:xfrm>
            <a:off x="7993589" y="4991598"/>
            <a:ext cx="950840" cy="957137"/>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8" name="17 Rectángulo"/>
          <p:cNvSpPr/>
          <p:nvPr/>
        </p:nvSpPr>
        <p:spPr>
          <a:xfrm>
            <a:off x="1800121" y="4583962"/>
            <a:ext cx="1383951" cy="478041"/>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9" name="25 Rectángulo"/>
          <p:cNvSpPr>
            <a:spLocks noChangeArrowheads="1"/>
          </p:cNvSpPr>
          <p:nvPr/>
        </p:nvSpPr>
        <p:spPr bwMode="auto">
          <a:xfrm>
            <a:off x="1133882" y="3348563"/>
            <a:ext cx="776788" cy="55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050" b="1" dirty="0">
                <a:latin typeface="Calibri" pitchFamily="34" charset="0"/>
              </a:rPr>
              <a:t>Al centro de </a:t>
            </a:r>
          </a:p>
          <a:p>
            <a:pPr eaLnBrk="1" hangingPunct="1"/>
            <a:r>
              <a:rPr lang="es-AR" altLang="es-ES" sz="1050" b="1" dirty="0">
                <a:latin typeface="Calibri" pitchFamily="34" charset="0"/>
              </a:rPr>
              <a:t>Pompeya</a:t>
            </a:r>
          </a:p>
        </p:txBody>
      </p:sp>
      <p:sp>
        <p:nvSpPr>
          <p:cNvPr id="20" name="19 Rectángulo"/>
          <p:cNvSpPr/>
          <p:nvPr/>
        </p:nvSpPr>
        <p:spPr>
          <a:xfrm>
            <a:off x="1115179" y="3349113"/>
            <a:ext cx="730857" cy="478042"/>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21" name="22 Rectángulo"/>
          <p:cNvSpPr>
            <a:spLocks noChangeArrowheads="1"/>
          </p:cNvSpPr>
          <p:nvPr/>
        </p:nvSpPr>
        <p:spPr bwMode="auto">
          <a:xfrm>
            <a:off x="-41109" y="38589"/>
            <a:ext cx="3366618" cy="145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800" b="1" dirty="0" err="1" smtClean="0">
                <a:latin typeface="Calibri" pitchFamily="34" charset="0"/>
              </a:rPr>
              <a:t>Participatory</a:t>
            </a:r>
            <a:r>
              <a:rPr lang="es-AR" altLang="es-ES" sz="1800" b="1" dirty="0" smtClean="0">
                <a:latin typeface="Calibri" pitchFamily="34" charset="0"/>
              </a:rPr>
              <a:t> </a:t>
            </a:r>
            <a:r>
              <a:rPr lang="es-AR" altLang="es-ES" sz="1800" b="1" dirty="0" err="1" smtClean="0">
                <a:latin typeface="Calibri" pitchFamily="34" charset="0"/>
              </a:rPr>
              <a:t>women’s</a:t>
            </a:r>
            <a:r>
              <a:rPr lang="es-AR" altLang="es-ES" sz="1800" b="1" dirty="0" smtClean="0">
                <a:latin typeface="Calibri" pitchFamily="34" charset="0"/>
              </a:rPr>
              <a:t> workshops Buenos Aires - UTIU </a:t>
            </a:r>
            <a:r>
              <a:rPr lang="es-AR" altLang="es-ES" sz="1800" b="1" dirty="0">
                <a:latin typeface="Calibri" pitchFamily="34" charset="0"/>
              </a:rPr>
              <a:t>8 NORTE | </a:t>
            </a:r>
            <a:r>
              <a:rPr lang="es-AR" altLang="es-ES" sz="1800" b="1" dirty="0" smtClean="0">
                <a:latin typeface="Calibri" pitchFamily="34" charset="0"/>
              </a:rPr>
              <a:t> SOLDATI </a:t>
            </a:r>
            <a:r>
              <a:rPr lang="es-AR" altLang="es-ES" sz="1800" b="1" dirty="0" err="1" smtClean="0">
                <a:latin typeface="Calibri" pitchFamily="34" charset="0"/>
              </a:rPr>
              <a:t>Housing</a:t>
            </a:r>
            <a:endParaRPr lang="es-AR" altLang="es-ES" sz="1800" b="1" dirty="0">
              <a:latin typeface="Calibri" pitchFamily="34" charset="0"/>
            </a:endParaRPr>
          </a:p>
          <a:p>
            <a:pPr eaLnBrk="1" hangingPunct="1"/>
            <a:r>
              <a:rPr lang="es-AR" altLang="es-ES" sz="1800" b="1" dirty="0">
                <a:latin typeface="Calibri" pitchFamily="34" charset="0"/>
              </a:rPr>
              <a:t/>
            </a:r>
            <a:br>
              <a:rPr lang="es-AR" altLang="es-ES" sz="1800" b="1" dirty="0">
                <a:latin typeface="Calibri" pitchFamily="34" charset="0"/>
              </a:rPr>
            </a:br>
            <a:endParaRPr lang="es-AR" altLang="es-ES" sz="1800" b="1" dirty="0">
              <a:latin typeface="Calibri" pitchFamily="34" charset="0"/>
            </a:endParaRPr>
          </a:p>
        </p:txBody>
      </p:sp>
      <p:sp>
        <p:nvSpPr>
          <p:cNvPr id="22" name="28 Rectángulo"/>
          <p:cNvSpPr>
            <a:spLocks noChangeArrowheads="1"/>
          </p:cNvSpPr>
          <p:nvPr/>
        </p:nvSpPr>
        <p:spPr bwMode="auto">
          <a:xfrm>
            <a:off x="5335382" y="836712"/>
            <a:ext cx="1242538" cy="125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100" b="1" dirty="0">
                <a:latin typeface="Calibri" pitchFamily="34" charset="0"/>
              </a:rPr>
              <a:t>La iglesia no pareciera ser un sitio</a:t>
            </a:r>
          </a:p>
          <a:p>
            <a:pPr eaLnBrk="1" hangingPunct="1"/>
            <a:r>
              <a:rPr lang="es-AR" altLang="es-ES" sz="1100" b="1" dirty="0">
                <a:latin typeface="Calibri" pitchFamily="34" charset="0"/>
              </a:rPr>
              <a:t> importante para ellas por la poca </a:t>
            </a:r>
          </a:p>
          <a:p>
            <a:pPr eaLnBrk="1" hangingPunct="1"/>
            <a:r>
              <a:rPr lang="es-AR" altLang="es-ES" sz="1100" b="1" dirty="0">
                <a:latin typeface="Calibri" pitchFamily="34" charset="0"/>
              </a:rPr>
              <a:t>participación del cura en el barrio. </a:t>
            </a:r>
          </a:p>
        </p:txBody>
      </p:sp>
      <p:sp>
        <p:nvSpPr>
          <p:cNvPr id="23" name="22 Rectángulo"/>
          <p:cNvSpPr/>
          <p:nvPr/>
        </p:nvSpPr>
        <p:spPr>
          <a:xfrm>
            <a:off x="1209441" y="1319663"/>
            <a:ext cx="986295" cy="862162"/>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24" name="23 Rectángulo"/>
          <p:cNvSpPr/>
          <p:nvPr/>
        </p:nvSpPr>
        <p:spPr>
          <a:xfrm>
            <a:off x="5320616" y="836948"/>
            <a:ext cx="1206277" cy="129271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25" name="22 CuadroTexto"/>
          <p:cNvSpPr txBox="1">
            <a:spLocks noChangeArrowheads="1"/>
          </p:cNvSpPr>
          <p:nvPr/>
        </p:nvSpPr>
        <p:spPr bwMode="auto">
          <a:xfrm>
            <a:off x="5504361" y="4903516"/>
            <a:ext cx="1246135" cy="1035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050" b="1" dirty="0">
                <a:latin typeface="Calibri" pitchFamily="34" charset="0"/>
              </a:rPr>
              <a:t>Les gustan los espacios verdes para tomar mate, ir con chicos, espacios de sombra para sentarse</a:t>
            </a:r>
          </a:p>
        </p:txBody>
      </p:sp>
      <p:sp>
        <p:nvSpPr>
          <p:cNvPr id="26" name="25 Rectángulo"/>
          <p:cNvSpPr/>
          <p:nvPr/>
        </p:nvSpPr>
        <p:spPr>
          <a:xfrm>
            <a:off x="5504361" y="4909175"/>
            <a:ext cx="1278799" cy="1053168"/>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27" name="21 CuadroTexto"/>
          <p:cNvSpPr txBox="1">
            <a:spLocks noChangeArrowheads="1"/>
          </p:cNvSpPr>
          <p:nvPr/>
        </p:nvSpPr>
        <p:spPr bwMode="auto">
          <a:xfrm>
            <a:off x="3467753" y="941133"/>
            <a:ext cx="950033" cy="912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100" b="1" dirty="0">
                <a:latin typeface="Calibri" pitchFamily="34" charset="0"/>
              </a:rPr>
              <a:t>Se sienten orgullosas de su trabajo, de cuidar su barrio</a:t>
            </a:r>
          </a:p>
        </p:txBody>
      </p:sp>
      <p:sp>
        <p:nvSpPr>
          <p:cNvPr id="28" name="27 Rectángulo"/>
          <p:cNvSpPr/>
          <p:nvPr/>
        </p:nvSpPr>
        <p:spPr>
          <a:xfrm>
            <a:off x="3467754" y="908045"/>
            <a:ext cx="1001060" cy="945369"/>
          </a:xfrm>
          <a:prstGeom prst="rec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29" name="35 Rectángulo"/>
          <p:cNvSpPr>
            <a:spLocks noChangeArrowheads="1"/>
          </p:cNvSpPr>
          <p:nvPr/>
        </p:nvSpPr>
        <p:spPr bwMode="auto">
          <a:xfrm>
            <a:off x="3432650" y="5127518"/>
            <a:ext cx="1242538" cy="87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050" b="1" dirty="0">
                <a:latin typeface="Calibri" pitchFamily="34" charset="0"/>
              </a:rPr>
              <a:t>Inseguridad, droga y robos. Horario limite para moverse por la ciudad: 19hs. </a:t>
            </a:r>
            <a:r>
              <a:rPr lang="es-AR" altLang="es-ES" sz="1050" b="1" dirty="0" err="1">
                <a:latin typeface="Calibri" pitchFamily="34" charset="0"/>
              </a:rPr>
              <a:t>aprox</a:t>
            </a:r>
            <a:endParaRPr lang="es-AR" altLang="es-ES" sz="1050" b="1" dirty="0">
              <a:latin typeface="Calibri" pitchFamily="34" charset="0"/>
            </a:endParaRPr>
          </a:p>
        </p:txBody>
      </p:sp>
      <p:sp>
        <p:nvSpPr>
          <p:cNvPr id="30" name="29 Rectángulo"/>
          <p:cNvSpPr/>
          <p:nvPr/>
        </p:nvSpPr>
        <p:spPr>
          <a:xfrm>
            <a:off x="3417556" y="5129721"/>
            <a:ext cx="1205471" cy="90859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31" name="37 Rectángulo"/>
          <p:cNvSpPr>
            <a:spLocks noChangeArrowheads="1"/>
          </p:cNvSpPr>
          <p:nvPr/>
        </p:nvSpPr>
        <p:spPr bwMode="auto">
          <a:xfrm>
            <a:off x="4342011" y="3064186"/>
            <a:ext cx="950034" cy="125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eaLnBrk="1" hangingPunct="1"/>
            <a:r>
              <a:rPr lang="es-AR" altLang="es-ES" sz="1100" b="1" dirty="0">
                <a:latin typeface="Calibri" pitchFamily="34" charset="0"/>
              </a:rPr>
              <a:t>No les gusta que los comerciantes</a:t>
            </a:r>
          </a:p>
          <a:p>
            <a:pPr eaLnBrk="1" hangingPunct="1"/>
            <a:r>
              <a:rPr lang="es-AR" altLang="es-ES" sz="1100" b="1" dirty="0">
                <a:latin typeface="Calibri" pitchFamily="34" charset="0"/>
              </a:rPr>
              <a:t>No permitan el paso en vereda y que dejen sucio</a:t>
            </a:r>
          </a:p>
        </p:txBody>
      </p:sp>
      <p:sp>
        <p:nvSpPr>
          <p:cNvPr id="32" name="31 Rectángulo"/>
          <p:cNvSpPr/>
          <p:nvPr/>
        </p:nvSpPr>
        <p:spPr>
          <a:xfrm>
            <a:off x="4342011" y="3063478"/>
            <a:ext cx="950034" cy="148372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pic>
        <p:nvPicPr>
          <p:cNvPr id="34" name="Picture 2" descr="\\Zai\compartidos zai\_CONFERENCIAS_TEXTOS_LIBROS\2013\09_bienal buenos aires\SECHI.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62893" y="6316598"/>
            <a:ext cx="567318" cy="56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1002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Picture 4" descr="bewitched2"/>
          <p:cNvPicPr>
            <a:picLocks noChangeAspect="1" noChangeArrowheads="1"/>
          </p:cNvPicPr>
          <p:nvPr/>
        </p:nvPicPr>
        <p:blipFill>
          <a:blip r:embed="rId3" cstate="email">
            <a:extLst>
              <a:ext uri="{28A0092B-C50C-407E-A947-70E740481C1C}">
                <a14:useLocalDpi xmlns:a14="http://schemas.microsoft.com/office/drawing/2010/main"/>
              </a:ext>
            </a:extLst>
          </a:blip>
          <a:srcRect b="7529"/>
          <a:stretch>
            <a:fillRect/>
          </a:stretch>
        </p:blipFill>
        <p:spPr bwMode="auto">
          <a:xfrm>
            <a:off x="4460875" y="285728"/>
            <a:ext cx="4683125" cy="3178175"/>
          </a:xfrm>
          <a:prstGeom prst="rect">
            <a:avLst/>
          </a:prstGeom>
          <a:noFill/>
          <a:extLst>
            <a:ext uri="{909E8E84-426E-40DD-AFC4-6F175D3DCCD1}">
              <a14:hiddenFill xmlns:a14="http://schemas.microsoft.com/office/drawing/2010/main">
                <a:solidFill>
                  <a:srgbClr val="FFFFFF"/>
                </a:solidFill>
              </a14:hiddenFill>
            </a:ext>
          </a:extLst>
        </p:spPr>
      </p:pic>
      <p:pic>
        <p:nvPicPr>
          <p:cNvPr id="267269" name="Picture 5" descr="Jetson's-Photo-Opportunity"/>
          <p:cNvPicPr>
            <a:picLocks noChangeAspect="1" noChangeArrowheads="1"/>
          </p:cNvPicPr>
          <p:nvPr/>
        </p:nvPicPr>
        <p:blipFill>
          <a:blip r:embed="rId4" cstate="print">
            <a:extLst>
              <a:ext uri="{28A0092B-C50C-407E-A947-70E740481C1C}">
                <a14:useLocalDpi xmlns:a14="http://schemas.microsoft.com/office/drawing/2010/main"/>
              </a:ext>
            </a:extLst>
          </a:blip>
          <a:srcRect t="4097"/>
          <a:stretch>
            <a:fillRect/>
          </a:stretch>
        </p:blipFill>
        <p:spPr bwMode="auto">
          <a:xfrm>
            <a:off x="5253713" y="3500438"/>
            <a:ext cx="3890287" cy="2809871"/>
          </a:xfrm>
          <a:prstGeom prst="rect">
            <a:avLst/>
          </a:prstGeom>
          <a:noFill/>
          <a:extLst>
            <a:ext uri="{909E8E84-426E-40DD-AFC4-6F175D3DCCD1}">
              <a14:hiddenFill xmlns:a14="http://schemas.microsoft.com/office/drawing/2010/main">
                <a:solidFill>
                  <a:srgbClr val="FFFFFF"/>
                </a:solidFill>
              </a14:hiddenFill>
            </a:ext>
          </a:extLst>
        </p:spPr>
      </p:pic>
      <p:pic>
        <p:nvPicPr>
          <p:cNvPr id="267273" name="Picture 9" descr="i_love_lucy"/>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3668"/>
          <a:stretch/>
        </p:blipFill>
        <p:spPr bwMode="auto">
          <a:xfrm>
            <a:off x="0" y="0"/>
            <a:ext cx="3723819" cy="4011264"/>
          </a:xfrm>
          <a:prstGeom prst="rect">
            <a:avLst/>
          </a:prstGeom>
          <a:noFill/>
          <a:extLst>
            <a:ext uri="{909E8E84-426E-40DD-AFC4-6F175D3DCCD1}">
              <a14:hiddenFill xmlns:a14="http://schemas.microsoft.com/office/drawing/2010/main">
                <a:solidFill>
                  <a:srgbClr val="FFFFFF"/>
                </a:solidFill>
              </a14:hiddenFill>
            </a:ext>
          </a:extLst>
        </p:spPr>
      </p:pic>
      <p:sp>
        <p:nvSpPr>
          <p:cNvPr id="267274" name="Text Box 10"/>
          <p:cNvSpPr txBox="1">
            <a:spLocks noChangeArrowheads="1"/>
          </p:cNvSpPr>
          <p:nvPr/>
        </p:nvSpPr>
        <p:spPr bwMode="auto">
          <a:xfrm>
            <a:off x="1763688" y="6400800"/>
            <a:ext cx="7361759" cy="461665"/>
          </a:xfrm>
          <a:prstGeom prst="rect">
            <a:avLst/>
          </a:prstGeom>
          <a:solidFill>
            <a:schemeClr val="bg1"/>
          </a:solidFill>
          <a:ln>
            <a:noFill/>
          </a:ln>
          <a:effectLst/>
        </p:spPr>
        <p:txBody>
          <a:bodyPr wrap="none">
            <a:spAutoFit/>
          </a:bodyPr>
          <a:lstStyle/>
          <a:p>
            <a:r>
              <a:rPr lang="es-ES" altLang="es-ES" sz="2400" dirty="0" err="1">
                <a:solidFill>
                  <a:schemeClr val="tx1">
                    <a:lumMod val="65000"/>
                    <a:lumOff val="35000"/>
                  </a:schemeClr>
                </a:solidFill>
              </a:rPr>
              <a:t>Television</a:t>
            </a:r>
            <a:r>
              <a:rPr lang="es-ES" altLang="es-ES" sz="2400" dirty="0">
                <a:solidFill>
                  <a:schemeClr val="tx1">
                    <a:lumMod val="65000"/>
                    <a:lumOff val="35000"/>
                  </a:schemeClr>
                </a:solidFill>
              </a:rPr>
              <a:t> and film role in </a:t>
            </a:r>
            <a:r>
              <a:rPr lang="es-ES" altLang="es-ES" sz="2400" dirty="0" err="1">
                <a:solidFill>
                  <a:schemeClr val="tx1">
                    <a:lumMod val="65000"/>
                    <a:lumOff val="35000"/>
                  </a:schemeClr>
                </a:solidFill>
              </a:rPr>
              <a:t>the</a:t>
            </a:r>
            <a:r>
              <a:rPr lang="es-ES" altLang="es-ES" sz="2400" dirty="0">
                <a:solidFill>
                  <a:schemeClr val="tx1">
                    <a:lumMod val="65000"/>
                    <a:lumOff val="35000"/>
                  </a:schemeClr>
                </a:solidFill>
              </a:rPr>
              <a:t> re-</a:t>
            </a:r>
            <a:r>
              <a:rPr lang="es-ES" altLang="es-ES" sz="2400" dirty="0" err="1">
                <a:solidFill>
                  <a:schemeClr val="tx1">
                    <a:lumMod val="65000"/>
                    <a:lumOff val="35000"/>
                  </a:schemeClr>
                </a:solidFill>
              </a:rPr>
              <a:t>creation</a:t>
            </a:r>
            <a:r>
              <a:rPr lang="es-ES" altLang="es-ES" sz="2400" dirty="0">
                <a:solidFill>
                  <a:schemeClr val="tx1">
                    <a:lumMod val="65000"/>
                    <a:lumOff val="35000"/>
                  </a:schemeClr>
                </a:solidFill>
              </a:rPr>
              <a:t> of </a:t>
            </a:r>
            <a:r>
              <a:rPr lang="es-ES" altLang="es-ES" sz="2400" dirty="0" err="1">
                <a:solidFill>
                  <a:schemeClr val="tx1">
                    <a:lumMod val="65000"/>
                    <a:lumOff val="35000"/>
                  </a:schemeClr>
                </a:solidFill>
              </a:rPr>
              <a:t>women</a:t>
            </a:r>
            <a:r>
              <a:rPr lang="es-ES" altLang="es-ES" sz="2400" dirty="0">
                <a:solidFill>
                  <a:schemeClr val="tx1">
                    <a:lumMod val="65000"/>
                    <a:lumOff val="35000"/>
                  </a:schemeClr>
                </a:solidFill>
              </a:rPr>
              <a:t> place</a:t>
            </a:r>
          </a:p>
        </p:txBody>
      </p:sp>
      <p:grpSp>
        <p:nvGrpSpPr>
          <p:cNvPr id="7" name="6 Grupo"/>
          <p:cNvGrpSpPr/>
          <p:nvPr/>
        </p:nvGrpSpPr>
        <p:grpSpPr>
          <a:xfrm>
            <a:off x="1861908" y="152429"/>
            <a:ext cx="7776864" cy="836714"/>
            <a:chOff x="5167289" y="116632"/>
            <a:chExt cx="9204627" cy="523220"/>
          </a:xfrm>
        </p:grpSpPr>
        <p:sp>
          <p:nvSpPr>
            <p:cNvPr id="8" name="7 Rectángulo redondeado"/>
            <p:cNvSpPr/>
            <p:nvPr/>
          </p:nvSpPr>
          <p:spPr>
            <a:xfrm>
              <a:off x="5796520" y="116632"/>
              <a:ext cx="8544372" cy="427901"/>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9" name="8 Rectángulo"/>
            <p:cNvSpPr/>
            <p:nvPr/>
          </p:nvSpPr>
          <p:spPr>
            <a:xfrm>
              <a:off x="5167289" y="116632"/>
              <a:ext cx="9204627" cy="523220"/>
            </a:xfrm>
            <a:prstGeom prst="rect">
              <a:avLst/>
            </a:prstGeom>
          </p:spPr>
          <p:txBody>
            <a:bodyPr wrap="square">
              <a:spAutoFit/>
            </a:bodyPr>
            <a:lstStyle/>
            <a:p>
              <a:pPr lvl="1"/>
              <a:r>
                <a:rPr lang="es-ES" sz="2800" dirty="0" smtClean="0"/>
                <a:t>   </a:t>
              </a:r>
              <a:r>
                <a:rPr lang="es-ES" sz="2800" dirty="0" err="1" smtClean="0"/>
                <a:t>Why</a:t>
              </a:r>
              <a:r>
                <a:rPr lang="es-ES" sz="2800" dirty="0" smtClean="0"/>
                <a:t> </a:t>
              </a:r>
              <a:r>
                <a:rPr lang="es-ES" sz="2800" dirty="0" err="1" smtClean="0"/>
                <a:t>Cities</a:t>
              </a:r>
              <a:r>
                <a:rPr lang="es-ES" sz="2800" dirty="0" smtClean="0"/>
                <a:t> </a:t>
              </a:r>
              <a:r>
                <a:rPr lang="es-ES" sz="2800" dirty="0" err="1" smtClean="0"/>
                <a:t>for</a:t>
              </a:r>
              <a:r>
                <a:rPr lang="es-ES" sz="2800" dirty="0" smtClean="0"/>
                <a:t> </a:t>
              </a:r>
              <a:r>
                <a:rPr lang="es-ES" sz="2800" dirty="0" err="1" smtClean="0"/>
                <a:t>women</a:t>
              </a:r>
              <a:r>
                <a:rPr lang="es-ES" sz="2800" dirty="0" smtClean="0"/>
                <a:t>: </a:t>
              </a:r>
              <a:r>
                <a:rPr lang="es-ES" sz="2800" dirty="0" err="1" smtClean="0"/>
                <a:t>Constructing</a:t>
              </a:r>
              <a:r>
                <a:rPr lang="es-ES" sz="2800" dirty="0" smtClean="0"/>
                <a:t> </a:t>
              </a:r>
              <a:r>
                <a:rPr lang="es-ES" sz="2800" dirty="0" err="1" smtClean="0"/>
                <a:t>Gender</a:t>
              </a:r>
              <a:r>
                <a:rPr lang="es-ES" sz="2800" dirty="0" smtClean="0"/>
                <a:t>    </a:t>
              </a:r>
            </a:p>
          </p:txBody>
        </p:sp>
      </p:grpSp>
      <p:pic>
        <p:nvPicPr>
          <p:cNvPr id="10" name="Picture 3" descr="LosBlandings_00"/>
          <p:cNvPicPr>
            <a:picLocks noChangeAspect="1" noChangeArrowheads="1"/>
          </p:cNvPicPr>
          <p:nvPr/>
        </p:nvPicPr>
        <p:blipFill>
          <a:blip r:embed="rId6" cstate="email">
            <a:grayscl/>
            <a:extLst>
              <a:ext uri="{28A0092B-C50C-407E-A947-70E740481C1C}">
                <a14:useLocalDpi xmlns:a14="http://schemas.microsoft.com/office/drawing/2010/main"/>
              </a:ext>
            </a:extLst>
          </a:blip>
          <a:srcRect l="25469" t="49987"/>
          <a:stretch>
            <a:fillRect/>
          </a:stretch>
        </p:blipFill>
        <p:spPr bwMode="auto">
          <a:xfrm>
            <a:off x="0" y="3714752"/>
            <a:ext cx="5325914" cy="2743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894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4" name="Picture 2" descr="C:\Users\OTROS\Dropbox\PROYECTO SECHI\09_PARTICIPACIÓN 28 AL 30 DE AGOSTO\PARTICIPACIÓN_CH SOLDATI_MIÉRCOLES 28-08-2013\Plaza escuela soldati.jpg"/>
          <p:cNvPicPr>
            <a:picLocks noChangeAspect="1" noChangeArrowheads="1"/>
          </p:cNvPicPr>
          <p:nvPr/>
        </p:nvPicPr>
        <p:blipFill>
          <a:blip r:embed="rId3" cstate="email">
            <a:extLst>
              <a:ext uri="{28A0092B-C50C-407E-A947-70E740481C1C}">
                <a14:useLocalDpi xmlns:a14="http://schemas.microsoft.com/office/drawing/2010/main"/>
              </a:ext>
            </a:extLst>
          </a:blip>
          <a:srcRect t="14340" b="7170"/>
          <a:stretch>
            <a:fillRect/>
          </a:stretch>
        </p:blipFill>
        <p:spPr bwMode="auto">
          <a:xfrm>
            <a:off x="817563" y="3789040"/>
            <a:ext cx="8049759" cy="2788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OTROS\Dropbox\PROYECTO SECHI\09_PARTICIPACIÓN 28 AL 30 DE AGOSTO\PARTICIPACIÓN_CH SOLDATI_MIÉRCOLES 28-08-2013\Scaneo_Soldati\DSCF914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3050268" cy="375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OTROS\Dropbox\PROYECTO SECHI\09_PARTICIPACIÓN 28 AL 30 DE AGOSTO\PARTICIPACIÓN_CH SOLDATI_MIÉRCOLES 28-08-2013\DSCF2434.JPG"/>
          <p:cNvPicPr>
            <a:picLocks noChangeAspect="1" noChangeArrowheads="1"/>
          </p:cNvPicPr>
          <p:nvPr/>
        </p:nvPicPr>
        <p:blipFill>
          <a:blip r:embed="rId5" cstate="email">
            <a:lum contrast="6000"/>
            <a:extLst>
              <a:ext uri="{28A0092B-C50C-407E-A947-70E740481C1C}">
                <a14:useLocalDpi xmlns:a14="http://schemas.microsoft.com/office/drawing/2010/main"/>
              </a:ext>
            </a:extLst>
          </a:blip>
          <a:srcRect t="33801" b="8450"/>
          <a:stretch>
            <a:fillRect/>
          </a:stretch>
        </p:blipFill>
        <p:spPr bwMode="auto">
          <a:xfrm>
            <a:off x="4273433" y="980728"/>
            <a:ext cx="4835071" cy="202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0 CuadroTexto"/>
          <p:cNvSpPr txBox="1">
            <a:spLocks noChangeArrowheads="1"/>
          </p:cNvSpPr>
          <p:nvPr/>
        </p:nvSpPr>
        <p:spPr bwMode="auto">
          <a:xfrm>
            <a:off x="4516094" y="2150942"/>
            <a:ext cx="1541009" cy="72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solidFill>
                  <a:srgbClr val="00B050"/>
                </a:solidFill>
                <a:latin typeface="Calibri" pitchFamily="34" charset="0"/>
              </a:rPr>
              <a:t>La canchita:</a:t>
            </a:r>
          </a:p>
          <a:p>
            <a:pPr algn="ctr" eaLnBrk="1" hangingPunct="1"/>
            <a:r>
              <a:rPr lang="es-AR" altLang="es-ES" sz="1400" b="1">
                <a:solidFill>
                  <a:srgbClr val="FF0000"/>
                </a:solidFill>
                <a:latin typeface="Calibri" pitchFamily="34" charset="0"/>
              </a:rPr>
              <a:t>Pero faltan juegos </a:t>
            </a:r>
          </a:p>
          <a:p>
            <a:pPr algn="ctr" eaLnBrk="1" hangingPunct="1"/>
            <a:r>
              <a:rPr lang="es-AR" altLang="es-ES" sz="1400" b="1">
                <a:solidFill>
                  <a:srgbClr val="FF0000"/>
                </a:solidFill>
                <a:latin typeface="Calibri" pitchFamily="34" charset="0"/>
              </a:rPr>
              <a:t>para chicos cerca</a:t>
            </a:r>
          </a:p>
        </p:txBody>
      </p:sp>
      <p:sp>
        <p:nvSpPr>
          <p:cNvPr id="9" name="8 Llamada rectangular redondeada"/>
          <p:cNvSpPr/>
          <p:nvPr/>
        </p:nvSpPr>
        <p:spPr>
          <a:xfrm>
            <a:off x="4581862" y="2163415"/>
            <a:ext cx="1389062" cy="720045"/>
          </a:xfrm>
          <a:prstGeom prst="wedgeRoundRectCallou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0" name="12 CuadroTexto"/>
          <p:cNvSpPr txBox="1">
            <a:spLocks noChangeArrowheads="1"/>
          </p:cNvSpPr>
          <p:nvPr/>
        </p:nvSpPr>
        <p:spPr bwMode="auto">
          <a:xfrm>
            <a:off x="1125991" y="5375407"/>
            <a:ext cx="1826759" cy="945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solidFill>
                  <a:srgbClr val="00B050"/>
                </a:solidFill>
                <a:latin typeface="Calibri" pitchFamily="34" charset="0"/>
              </a:rPr>
              <a:t>Plaza de la escuela:</a:t>
            </a:r>
          </a:p>
          <a:p>
            <a:pPr algn="ctr" eaLnBrk="1" hangingPunct="1"/>
            <a:r>
              <a:rPr lang="es-AR" altLang="es-ES" sz="1400" b="1">
                <a:solidFill>
                  <a:srgbClr val="FF0000"/>
                </a:solidFill>
                <a:latin typeface="Calibri" pitchFamily="34" charset="0"/>
              </a:rPr>
              <a:t>les gusta aunque la</a:t>
            </a:r>
          </a:p>
          <a:p>
            <a:pPr algn="ctr" eaLnBrk="1" hangingPunct="1"/>
            <a:r>
              <a:rPr lang="es-AR" altLang="es-ES" sz="1400" b="1">
                <a:solidFill>
                  <a:srgbClr val="FF0000"/>
                </a:solidFill>
                <a:latin typeface="Calibri" pitchFamily="34" charset="0"/>
              </a:rPr>
              <a:t> entrada  de la escuela</a:t>
            </a:r>
          </a:p>
          <a:p>
            <a:pPr algn="ctr" eaLnBrk="1" hangingPunct="1"/>
            <a:r>
              <a:rPr lang="es-AR" altLang="es-ES" sz="1400" b="1">
                <a:solidFill>
                  <a:srgbClr val="FF0000"/>
                </a:solidFill>
                <a:latin typeface="Calibri" pitchFamily="34" charset="0"/>
              </a:rPr>
              <a:t>es del otro lado</a:t>
            </a:r>
          </a:p>
        </p:txBody>
      </p:sp>
      <p:sp>
        <p:nvSpPr>
          <p:cNvPr id="11" name="10 Llamada rectangular redondeada"/>
          <p:cNvSpPr/>
          <p:nvPr/>
        </p:nvSpPr>
        <p:spPr>
          <a:xfrm>
            <a:off x="1152072" y="5343656"/>
            <a:ext cx="1748518" cy="925286"/>
          </a:xfrm>
          <a:prstGeom prst="wedgeRoundRectCallou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3" name="14 CuadroTexto"/>
          <p:cNvSpPr txBox="1">
            <a:spLocks noChangeArrowheads="1"/>
          </p:cNvSpPr>
          <p:nvPr/>
        </p:nvSpPr>
        <p:spPr bwMode="auto">
          <a:xfrm>
            <a:off x="4829402" y="4037371"/>
            <a:ext cx="1590901" cy="50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solidFill>
                  <a:srgbClr val="FF0000"/>
                </a:solidFill>
                <a:latin typeface="Calibri" pitchFamily="34" charset="0"/>
              </a:rPr>
              <a:t>Falta sombra en las</a:t>
            </a:r>
          </a:p>
          <a:p>
            <a:pPr algn="ctr" eaLnBrk="1" hangingPunct="1"/>
            <a:r>
              <a:rPr lang="es-AR" altLang="es-ES" sz="1400" b="1">
                <a:solidFill>
                  <a:srgbClr val="FF0000"/>
                </a:solidFill>
                <a:latin typeface="Calibri" pitchFamily="34" charset="0"/>
              </a:rPr>
              <a:t>pérgolas</a:t>
            </a:r>
          </a:p>
        </p:txBody>
      </p:sp>
      <p:sp>
        <p:nvSpPr>
          <p:cNvPr id="14" name="13 Llamada rectangular redondeada"/>
          <p:cNvSpPr/>
          <p:nvPr/>
        </p:nvSpPr>
        <p:spPr>
          <a:xfrm>
            <a:off x="4829402" y="4005621"/>
            <a:ext cx="1594304" cy="565831"/>
          </a:xfrm>
          <a:prstGeom prst="wedgeRoundRectCallou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5" name="16 CuadroTexto"/>
          <p:cNvSpPr txBox="1">
            <a:spLocks noChangeArrowheads="1"/>
          </p:cNvSpPr>
          <p:nvPr/>
        </p:nvSpPr>
        <p:spPr bwMode="auto">
          <a:xfrm>
            <a:off x="6401816" y="1014746"/>
            <a:ext cx="2499179" cy="50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solidFill>
                  <a:srgbClr val="FF0000"/>
                </a:solidFill>
                <a:latin typeface="Calibri" pitchFamily="34" charset="0"/>
              </a:rPr>
              <a:t>Creen que este terreno es </a:t>
            </a:r>
          </a:p>
          <a:p>
            <a:pPr algn="ctr" eaLnBrk="1" hangingPunct="1"/>
            <a:r>
              <a:rPr lang="es-AR" altLang="es-ES" sz="1400" b="1">
                <a:solidFill>
                  <a:srgbClr val="FF0000"/>
                </a:solidFill>
                <a:latin typeface="Calibri" pitchFamily="34" charset="0"/>
              </a:rPr>
              <a:t>para viviendas de  realojo V31  </a:t>
            </a:r>
          </a:p>
        </p:txBody>
      </p:sp>
      <p:sp>
        <p:nvSpPr>
          <p:cNvPr id="16" name="15 Llamada rectangular redondeada"/>
          <p:cNvSpPr/>
          <p:nvPr/>
        </p:nvSpPr>
        <p:spPr>
          <a:xfrm>
            <a:off x="6382541" y="1031754"/>
            <a:ext cx="2468562" cy="463777"/>
          </a:xfrm>
          <a:prstGeom prst="wedgeRoundRectCallou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7" name="14 CuadroTexto"/>
          <p:cNvSpPr txBox="1">
            <a:spLocks noChangeArrowheads="1"/>
          </p:cNvSpPr>
          <p:nvPr/>
        </p:nvSpPr>
        <p:spPr bwMode="auto">
          <a:xfrm>
            <a:off x="3379108" y="5375406"/>
            <a:ext cx="2021795" cy="72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solidFill>
                  <a:srgbClr val="00B050"/>
                </a:solidFill>
                <a:latin typeface="Calibri" pitchFamily="34" charset="0"/>
              </a:rPr>
              <a:t>Les gusta mucho esta</a:t>
            </a:r>
          </a:p>
          <a:p>
            <a:pPr algn="ctr" eaLnBrk="1" hangingPunct="1"/>
            <a:r>
              <a:rPr lang="es-AR" altLang="es-ES" sz="1400" b="1">
                <a:solidFill>
                  <a:srgbClr val="00B050"/>
                </a:solidFill>
                <a:latin typeface="Calibri" pitchFamily="34" charset="0"/>
              </a:rPr>
              <a:t>plaza más que Fátima o </a:t>
            </a:r>
          </a:p>
          <a:p>
            <a:pPr algn="ctr" eaLnBrk="1" hangingPunct="1"/>
            <a:r>
              <a:rPr lang="es-AR" altLang="es-ES" sz="1400" b="1">
                <a:solidFill>
                  <a:srgbClr val="00B050"/>
                </a:solidFill>
                <a:latin typeface="Calibri" pitchFamily="34" charset="0"/>
              </a:rPr>
              <a:t>Carrillo. Distintas edades</a:t>
            </a:r>
          </a:p>
        </p:txBody>
      </p:sp>
      <p:sp>
        <p:nvSpPr>
          <p:cNvPr id="18" name="17 Llamada rectangular redondeada"/>
          <p:cNvSpPr/>
          <p:nvPr/>
        </p:nvSpPr>
        <p:spPr>
          <a:xfrm>
            <a:off x="3389313" y="5343656"/>
            <a:ext cx="2005919" cy="822099"/>
          </a:xfrm>
          <a:prstGeom prst="wedgeRoundRectCallout">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5258" tIns="32629" rIns="65258" bIns="32629" anchor="ctr"/>
          <a:lstStyle/>
          <a:p>
            <a:pPr algn="ctr" defTabSz="913630">
              <a:defRPr/>
            </a:pPr>
            <a:endParaRPr lang="es-AR"/>
          </a:p>
        </p:txBody>
      </p:sp>
      <p:sp>
        <p:nvSpPr>
          <p:cNvPr id="19" name="14 CuadroTexto"/>
          <p:cNvSpPr txBox="1">
            <a:spLocks noChangeArrowheads="1"/>
          </p:cNvSpPr>
          <p:nvPr/>
        </p:nvSpPr>
        <p:spPr bwMode="auto">
          <a:xfrm>
            <a:off x="3077152" y="3076234"/>
            <a:ext cx="7183480" cy="49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dirty="0">
                <a:latin typeface="Calibri" pitchFamily="34" charset="0"/>
              </a:rPr>
              <a:t>Les gusta su barrio porque es “abierto”, valoran los árboles. </a:t>
            </a:r>
          </a:p>
          <a:p>
            <a:pPr algn="ctr" eaLnBrk="1" hangingPunct="1"/>
            <a:r>
              <a:rPr lang="es-AR" altLang="es-ES" sz="1400" b="1" dirty="0">
                <a:latin typeface="Calibri" pitchFamily="34" charset="0"/>
              </a:rPr>
              <a:t>Reconocen cuando algo está más “prolijo” y “arreglado”</a:t>
            </a:r>
          </a:p>
        </p:txBody>
      </p:sp>
      <p:sp>
        <p:nvSpPr>
          <p:cNvPr id="20" name="14 CuadroTexto"/>
          <p:cNvSpPr txBox="1">
            <a:spLocks noChangeArrowheads="1"/>
          </p:cNvSpPr>
          <p:nvPr/>
        </p:nvSpPr>
        <p:spPr bwMode="auto">
          <a:xfrm>
            <a:off x="919616" y="3800380"/>
            <a:ext cx="2571750" cy="1164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258" tIns="32629" rIns="65258" bIns="32629">
            <a:spAutoFit/>
          </a:bodyPr>
          <a:lstStyle>
            <a:lvl1pPr eaLnBrk="0" hangingPunct="0">
              <a:defRPr sz="2500">
                <a:solidFill>
                  <a:schemeClr val="tx1"/>
                </a:solidFill>
                <a:latin typeface="Arial" charset="0"/>
                <a:cs typeface="Arial" charset="0"/>
              </a:defRPr>
            </a:lvl1pPr>
            <a:lvl2pPr marL="742950" indent="-285750" eaLnBrk="0" hangingPunct="0">
              <a:defRPr sz="2500">
                <a:solidFill>
                  <a:schemeClr val="tx1"/>
                </a:solidFill>
                <a:latin typeface="Arial" charset="0"/>
                <a:cs typeface="Arial" charset="0"/>
              </a:defRPr>
            </a:lvl2pPr>
            <a:lvl3pPr marL="1143000" indent="-228600" eaLnBrk="0" hangingPunct="0">
              <a:defRPr sz="2500">
                <a:solidFill>
                  <a:schemeClr val="tx1"/>
                </a:solidFill>
                <a:latin typeface="Arial" charset="0"/>
                <a:cs typeface="Arial" charset="0"/>
              </a:defRPr>
            </a:lvl3pPr>
            <a:lvl4pPr marL="1600200" indent="-228600" eaLnBrk="0" hangingPunct="0">
              <a:defRPr sz="2500">
                <a:solidFill>
                  <a:schemeClr val="tx1"/>
                </a:solidFill>
                <a:latin typeface="Arial" charset="0"/>
                <a:cs typeface="Arial" charset="0"/>
              </a:defRPr>
            </a:lvl4pPr>
            <a:lvl5pPr marL="2057400" indent="-228600" eaLnBrk="0" hangingPunct="0">
              <a:defRPr sz="2500">
                <a:solidFill>
                  <a:schemeClr val="tx1"/>
                </a:solidFill>
                <a:latin typeface="Arial" charset="0"/>
                <a:cs typeface="Arial" charset="0"/>
              </a:defRPr>
            </a:lvl5pPr>
            <a:lvl6pPr marL="2514600" indent="-228600" defTabSz="1277938" eaLnBrk="0" fontAlgn="base" hangingPunct="0">
              <a:spcBef>
                <a:spcPct val="0"/>
              </a:spcBef>
              <a:spcAft>
                <a:spcPct val="0"/>
              </a:spcAft>
              <a:defRPr sz="2500">
                <a:solidFill>
                  <a:schemeClr val="tx1"/>
                </a:solidFill>
                <a:latin typeface="Arial" charset="0"/>
                <a:cs typeface="Arial" charset="0"/>
              </a:defRPr>
            </a:lvl6pPr>
            <a:lvl7pPr marL="2971800" indent="-228600" defTabSz="1277938" eaLnBrk="0" fontAlgn="base" hangingPunct="0">
              <a:spcBef>
                <a:spcPct val="0"/>
              </a:spcBef>
              <a:spcAft>
                <a:spcPct val="0"/>
              </a:spcAft>
              <a:defRPr sz="2500">
                <a:solidFill>
                  <a:schemeClr val="tx1"/>
                </a:solidFill>
                <a:latin typeface="Arial" charset="0"/>
                <a:cs typeface="Arial" charset="0"/>
              </a:defRPr>
            </a:lvl7pPr>
            <a:lvl8pPr marL="3429000" indent="-228600" defTabSz="1277938" eaLnBrk="0" fontAlgn="base" hangingPunct="0">
              <a:spcBef>
                <a:spcPct val="0"/>
              </a:spcBef>
              <a:spcAft>
                <a:spcPct val="0"/>
              </a:spcAft>
              <a:defRPr sz="2500">
                <a:solidFill>
                  <a:schemeClr val="tx1"/>
                </a:solidFill>
                <a:latin typeface="Arial" charset="0"/>
                <a:cs typeface="Arial" charset="0"/>
              </a:defRPr>
            </a:lvl8pPr>
            <a:lvl9pPr marL="3886200" indent="-228600" defTabSz="1277938" eaLnBrk="0" fontAlgn="base" hangingPunct="0">
              <a:spcBef>
                <a:spcPct val="0"/>
              </a:spcBef>
              <a:spcAft>
                <a:spcPct val="0"/>
              </a:spcAft>
              <a:defRPr sz="2500">
                <a:solidFill>
                  <a:schemeClr val="tx1"/>
                </a:solidFill>
                <a:latin typeface="Arial" charset="0"/>
                <a:cs typeface="Arial" charset="0"/>
              </a:defRPr>
            </a:lvl9pPr>
          </a:lstStyle>
          <a:p>
            <a:pPr algn="ctr" eaLnBrk="1" hangingPunct="1"/>
            <a:r>
              <a:rPr lang="es-AR" altLang="es-ES" sz="1400" b="1">
                <a:latin typeface="Calibri" pitchFamily="34" charset="0"/>
              </a:rPr>
              <a:t>La plaza es un espacio de relación importante para ellas. Valoran que exista aunque reconocen que hay sectores que no están en buen estado</a:t>
            </a:r>
          </a:p>
        </p:txBody>
      </p:sp>
      <p:pic>
        <p:nvPicPr>
          <p:cNvPr id="58377" name="Picture 9"/>
          <p:cNvPicPr>
            <a:picLocks noChangeAspect="1" noChangeArrowheads="1"/>
          </p:cNvPicPr>
          <p:nvPr/>
        </p:nvPicPr>
        <p:blipFill>
          <a:blip r:embed="rId6"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270215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F:\PARA PPT\RED COTIDIANA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0813" y="331108"/>
            <a:ext cx="8958036" cy="6266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Rectángulo"/>
          <p:cNvSpPr/>
          <p:nvPr/>
        </p:nvSpPr>
        <p:spPr>
          <a:xfrm rot="16200000">
            <a:off x="-1341323" y="2355999"/>
            <a:ext cx="4423455" cy="373672"/>
          </a:xfrm>
          <a:prstGeom prst="rect">
            <a:avLst/>
          </a:prstGeom>
          <a:solidFill>
            <a:schemeClr val="accent4">
              <a:lumMod val="50000"/>
            </a:schemeClr>
          </a:solidFill>
        </p:spPr>
        <p:txBody>
          <a:bodyPr lIns="65258" tIns="32629" rIns="65258" bIns="32629">
            <a:spAutoFit/>
          </a:bodyPr>
          <a:lstStyle/>
          <a:p>
            <a:pPr defTabSz="913178">
              <a:defRPr/>
            </a:pPr>
            <a:r>
              <a:rPr lang="es-ES" sz="2000" dirty="0">
                <a:solidFill>
                  <a:schemeClr val="bg1"/>
                </a:solidFill>
              </a:rPr>
              <a:t>3. RED COTIDIANA</a:t>
            </a:r>
          </a:p>
        </p:txBody>
      </p:sp>
      <p:sp>
        <p:nvSpPr>
          <p:cNvPr id="4" name="3 Rectángulo redondeado"/>
          <p:cNvSpPr/>
          <p:nvPr/>
        </p:nvSpPr>
        <p:spPr>
          <a:xfrm>
            <a:off x="3960440" y="11730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pic>
        <p:nvPicPr>
          <p:cNvPr id="5"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25052" y="6309320"/>
            <a:ext cx="2397070" cy="51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799387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95536" y="1124744"/>
            <a:ext cx="8352928" cy="1512167"/>
          </a:xfrm>
          <a:solidFill>
            <a:schemeClr val="bg1">
              <a:alpha val="50195"/>
            </a:schemeClr>
          </a:solidFill>
        </p:spPr>
        <p:txBody>
          <a:bodyPr/>
          <a:lstStyle/>
          <a:p>
            <a:pPr eaLnBrk="1" hangingPunct="1"/>
            <a:r>
              <a:rPr lang="es-ES" altLang="es-ES" sz="2400" dirty="0" smtClean="0">
                <a:latin typeface="Verdana" pitchFamily="34" charset="0"/>
              </a:rPr>
              <a:t>Workshops </a:t>
            </a:r>
            <a:r>
              <a:rPr lang="en-US" altLang="es-ES" sz="2400" dirty="0" smtClean="0">
                <a:latin typeface="Verdana" pitchFamily="34" charset="0"/>
              </a:rPr>
              <a:t>in women's prisons: </a:t>
            </a:r>
            <a:br>
              <a:rPr lang="en-US" altLang="es-ES" sz="2400" dirty="0" smtClean="0">
                <a:latin typeface="Verdana" pitchFamily="34" charset="0"/>
              </a:rPr>
            </a:br>
            <a:r>
              <a:rPr lang="en-US" altLang="es-ES" sz="2400" dirty="0" smtClean="0">
                <a:latin typeface="Verdana" pitchFamily="34" charset="0"/>
              </a:rPr>
              <a:t>Space of the prison according to the light of experience of women (</a:t>
            </a:r>
            <a:r>
              <a:rPr lang="es-ES" altLang="es-ES" sz="2400" dirty="0" smtClean="0">
                <a:latin typeface="Verdana" pitchFamily="34" charset="0"/>
              </a:rPr>
              <a:t>Can </a:t>
            </a:r>
            <a:r>
              <a:rPr lang="es-ES" altLang="es-ES" sz="2400" dirty="0" err="1" smtClean="0">
                <a:latin typeface="Verdana" pitchFamily="34" charset="0"/>
              </a:rPr>
              <a:t>Brians</a:t>
            </a:r>
            <a:r>
              <a:rPr lang="es-ES" altLang="es-ES" sz="2400" dirty="0" smtClean="0">
                <a:latin typeface="Verdana" pitchFamily="34" charset="0"/>
              </a:rPr>
              <a:t> &amp; Wad Ras)</a:t>
            </a:r>
          </a:p>
        </p:txBody>
      </p:sp>
      <p:sp>
        <p:nvSpPr>
          <p:cNvPr id="68611" name="Text Box 3"/>
          <p:cNvSpPr txBox="1">
            <a:spLocks noChangeArrowheads="1"/>
          </p:cNvSpPr>
          <p:nvPr/>
        </p:nvSpPr>
        <p:spPr bwMode="auto">
          <a:xfrm>
            <a:off x="3505200" y="6239878"/>
            <a:ext cx="563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algn="r" eaLnBrk="1" fontAlgn="base" hangingPunct="1">
              <a:spcBef>
                <a:spcPct val="50000"/>
              </a:spcBef>
              <a:spcAft>
                <a:spcPct val="0"/>
              </a:spcAft>
            </a:pPr>
            <a:r>
              <a:rPr lang="en-US" altLang="es-ES" sz="2800" b="1" dirty="0">
                <a:solidFill>
                  <a:srgbClr val="FF0000"/>
                </a:solidFill>
                <a:cs typeface="Times New Roman" pitchFamily="18" charset="0"/>
              </a:rPr>
              <a:t>Consulting</a:t>
            </a:r>
          </a:p>
        </p:txBody>
      </p:sp>
      <p:pic>
        <p:nvPicPr>
          <p:cNvPr id="68612"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0" y="6309447"/>
            <a:ext cx="2542630" cy="54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4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latin typeface="Arial" panose="020B0604020202020204" pitchFamily="34" charset="0"/>
                <a:cs typeface="Arial" panose="020B0604020202020204" pitchFamily="34" charset="0"/>
              </a:rPr>
              <a:t>Our</a:t>
            </a:r>
            <a:r>
              <a:rPr lang="es-ES" sz="2000" dirty="0" smtClean="0">
                <a:solidFill>
                  <a:schemeClr val="bg1"/>
                </a:solidFill>
                <a:latin typeface="Arial" panose="020B0604020202020204" pitchFamily="34" charset="0"/>
                <a:cs typeface="Arial" panose="020B0604020202020204" pitchFamily="34" charset="0"/>
              </a:rPr>
              <a:t> </a:t>
            </a:r>
            <a:r>
              <a:rPr lang="es-ES" sz="2000" dirty="0" err="1" smtClean="0">
                <a:solidFill>
                  <a:schemeClr val="bg1"/>
                </a:solidFill>
                <a:latin typeface="Arial" panose="020B0604020202020204" pitchFamily="34" charset="0"/>
                <a:cs typeface="Arial" panose="020B0604020202020204" pitchFamily="34" charset="0"/>
              </a:rPr>
              <a:t>experience</a:t>
            </a:r>
            <a:r>
              <a:rPr lang="es-ES" sz="2000" dirty="0" smtClean="0">
                <a:solidFill>
                  <a:schemeClr val="bg1"/>
                </a:solidFill>
                <a:latin typeface="Arial" panose="020B0604020202020204" pitchFamily="34" charset="0"/>
                <a:cs typeface="Arial" panose="020B0604020202020204" pitchFamily="34" charset="0"/>
              </a:rPr>
              <a:t>: </a:t>
            </a:r>
            <a:r>
              <a:rPr lang="es-ES" sz="2000" dirty="0" err="1" smtClean="0">
                <a:solidFill>
                  <a:schemeClr val="bg1"/>
                </a:solidFill>
                <a:latin typeface="Arial" panose="020B0604020202020204" pitchFamily="34" charset="0"/>
                <a:cs typeface="Arial" panose="020B0604020202020204" pitchFamily="34" charset="0"/>
              </a:rPr>
              <a:t>Col·lectiu</a:t>
            </a:r>
            <a:r>
              <a:rPr lang="es-ES" sz="2000" dirty="0" smtClean="0">
                <a:solidFill>
                  <a:schemeClr val="bg1"/>
                </a:solidFill>
                <a:latin typeface="Arial" panose="020B0604020202020204" pitchFamily="34" charset="0"/>
                <a:cs typeface="Arial" panose="020B0604020202020204" pitchFamily="34" charset="0"/>
              </a:rPr>
              <a:t> </a:t>
            </a:r>
            <a:r>
              <a:rPr lang="es-ES" sz="2000" dirty="0" err="1" smtClean="0">
                <a:solidFill>
                  <a:schemeClr val="bg1"/>
                </a:solidFill>
                <a:latin typeface="Arial" panose="020B0604020202020204" pitchFamily="34" charset="0"/>
                <a:cs typeface="Arial" panose="020B0604020202020204" pitchFamily="34" charset="0"/>
              </a:rPr>
              <a:t>Punt</a:t>
            </a:r>
            <a:r>
              <a:rPr lang="es-ES" sz="2000" dirty="0" smtClean="0">
                <a:solidFill>
                  <a:schemeClr val="bg1"/>
                </a:solidFill>
                <a:latin typeface="Arial" panose="020B0604020202020204" pitchFamily="34" charset="0"/>
                <a:cs typeface="Arial" panose="020B0604020202020204" pitchFamily="34" charset="0"/>
              </a:rPr>
              <a:t> 6 - Catalunya</a:t>
            </a:r>
            <a:endParaRPr lang="es-ES" sz="1200"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3384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descr="D:\genero\Institut de la dona\Carceles de mujeres\Mujeres y carceles\brians\tatiana recorridos.JPG"/>
          <p:cNvPicPr>
            <a:picLocks noGrp="1" noChangeAspect="1" noChangeArrowheads="1"/>
          </p:cNvPicPr>
          <p:nvPr>
            <p:ph sz="half" idx="1"/>
          </p:nvPr>
        </p:nvPicPr>
        <p:blipFill>
          <a:blip r:embed="rId3" cstate="email">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rcRect l="1466" t="5157" b="10696"/>
          <a:stretch>
            <a:fillRect/>
          </a:stretch>
        </p:blipFill>
        <p:spPr>
          <a:xfrm rot="5400000">
            <a:off x="5002392" y="2828490"/>
            <a:ext cx="3743844" cy="4512820"/>
          </a:xfrm>
          <a:noFill/>
        </p:spPr>
      </p:pic>
      <p:sp>
        <p:nvSpPr>
          <p:cNvPr id="69635" name="Text Box 3"/>
          <p:cNvSpPr txBox="1">
            <a:spLocks noChangeArrowheads="1"/>
          </p:cNvSpPr>
          <p:nvPr/>
        </p:nvSpPr>
        <p:spPr bwMode="auto">
          <a:xfrm>
            <a:off x="7380312" y="6396335"/>
            <a:ext cx="563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spcBef>
                <a:spcPct val="50000"/>
              </a:spcBef>
              <a:spcAft>
                <a:spcPct val="0"/>
              </a:spcAft>
            </a:pPr>
            <a:r>
              <a:rPr lang="en-US" altLang="es-ES" dirty="0">
                <a:solidFill>
                  <a:srgbClr val="FF0000"/>
                </a:solidFill>
                <a:cs typeface="Times New Roman" pitchFamily="18" charset="0"/>
              </a:rPr>
              <a:t>Consulting</a:t>
            </a:r>
          </a:p>
        </p:txBody>
      </p:sp>
      <p:pic>
        <p:nvPicPr>
          <p:cNvPr id="69636"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l="9677" t="72932" r="3226" b="18271"/>
          <a:stretch>
            <a:fillRect/>
          </a:stretch>
        </p:blipFill>
        <p:spPr bwMode="auto">
          <a:xfrm>
            <a:off x="-30058" y="6135687"/>
            <a:ext cx="3348038"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9637" name="Picture 12" descr="D:\genero\Institut de la dona\Carceles de mujeres\Mujeres y carceles\brians\daisy recorrido.JPG"/>
          <p:cNvPicPr>
            <a:picLocks noChangeAspect="1" noChangeArrowheads="1"/>
          </p:cNvPicPr>
          <p:nvPr/>
        </p:nvPicPr>
        <p:blipFill>
          <a:blip r:embed="rId6" cstate="email">
            <a:extLst>
              <a:ext uri="{28A0092B-C50C-407E-A947-70E740481C1C}">
                <a14:useLocalDpi xmlns:a14="http://schemas.microsoft.com/office/drawing/2010/main"/>
              </a:ext>
            </a:extLst>
          </a:blip>
          <a:srcRect b="2211"/>
          <a:stretch>
            <a:fillRect/>
          </a:stretch>
        </p:blipFill>
        <p:spPr bwMode="auto">
          <a:xfrm>
            <a:off x="47712" y="2763838"/>
            <a:ext cx="4596296" cy="3185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1033" descr="D:\genero\Institut de la dona\Carceles de mujeres\Mujeres y carceles\seccio mares wad ras\PICT0011.JPG"/>
          <p:cNvPicPr>
            <a:picLocks noChangeAspect="1" noChangeArrowheads="1"/>
          </p:cNvPicPr>
          <p:nvPr/>
        </p:nvPicPr>
        <p:blipFill>
          <a:blip r:embed="rId7" cstate="email">
            <a:extLst>
              <a:ext uri="{28A0092B-C50C-407E-A947-70E740481C1C}">
                <a14:useLocalDpi xmlns:a14="http://schemas.microsoft.com/office/drawing/2010/main"/>
              </a:ext>
            </a:extLst>
          </a:blip>
          <a:srcRect l="1569" t="3859" b="6084"/>
          <a:stretch>
            <a:fillRect/>
          </a:stretch>
        </p:blipFill>
        <p:spPr bwMode="auto">
          <a:xfrm>
            <a:off x="179512" y="139687"/>
            <a:ext cx="3317981" cy="227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Box 8"/>
          <p:cNvSpPr txBox="1">
            <a:spLocks noChangeArrowheads="1"/>
          </p:cNvSpPr>
          <p:nvPr/>
        </p:nvSpPr>
        <p:spPr bwMode="auto">
          <a:xfrm>
            <a:off x="4572000" y="836613"/>
            <a:ext cx="45720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charset="0"/>
              </a:defRPr>
            </a:lvl1pPr>
            <a:lvl2pPr marL="742950" indent="-285750" eaLnBrk="0" hangingPunct="0">
              <a:defRPr sz="2400">
                <a:solidFill>
                  <a:srgbClr val="FF3300"/>
                </a:solidFill>
                <a:latin typeface="Arial" charset="0"/>
              </a:defRPr>
            </a:lvl2pPr>
            <a:lvl3pPr marL="1143000" indent="-228600" eaLnBrk="0" hangingPunct="0">
              <a:defRPr sz="2400">
                <a:solidFill>
                  <a:srgbClr val="FF3300"/>
                </a:solidFill>
                <a:latin typeface="Arial" charset="0"/>
              </a:defRPr>
            </a:lvl3pPr>
            <a:lvl4pPr marL="1600200" indent="-228600" eaLnBrk="0" hangingPunct="0">
              <a:defRPr sz="2400">
                <a:solidFill>
                  <a:srgbClr val="FF3300"/>
                </a:solidFill>
                <a:latin typeface="Arial" charset="0"/>
              </a:defRPr>
            </a:lvl4pPr>
            <a:lvl5pPr marL="2057400" indent="-228600" eaLnBrk="0" hangingPunct="0">
              <a:defRPr sz="2400">
                <a:solidFill>
                  <a:srgbClr val="FF3300"/>
                </a:solidFill>
                <a:latin typeface="Arial" charset="0"/>
              </a:defRPr>
            </a:lvl5pPr>
            <a:lvl6pPr marL="2514600" indent="-228600" eaLnBrk="0" fontAlgn="base" hangingPunct="0">
              <a:spcBef>
                <a:spcPct val="0"/>
              </a:spcBef>
              <a:spcAft>
                <a:spcPct val="0"/>
              </a:spcAft>
              <a:defRPr sz="2400">
                <a:solidFill>
                  <a:srgbClr val="FF3300"/>
                </a:solidFill>
                <a:latin typeface="Arial" charset="0"/>
              </a:defRPr>
            </a:lvl6pPr>
            <a:lvl7pPr marL="2971800" indent="-228600" eaLnBrk="0" fontAlgn="base" hangingPunct="0">
              <a:spcBef>
                <a:spcPct val="0"/>
              </a:spcBef>
              <a:spcAft>
                <a:spcPct val="0"/>
              </a:spcAft>
              <a:defRPr sz="2400">
                <a:solidFill>
                  <a:srgbClr val="FF3300"/>
                </a:solidFill>
                <a:latin typeface="Arial" charset="0"/>
              </a:defRPr>
            </a:lvl7pPr>
            <a:lvl8pPr marL="3429000" indent="-228600" eaLnBrk="0" fontAlgn="base" hangingPunct="0">
              <a:spcBef>
                <a:spcPct val="0"/>
              </a:spcBef>
              <a:spcAft>
                <a:spcPct val="0"/>
              </a:spcAft>
              <a:defRPr sz="2400">
                <a:solidFill>
                  <a:srgbClr val="FF3300"/>
                </a:solidFill>
                <a:latin typeface="Arial" charset="0"/>
              </a:defRPr>
            </a:lvl8pPr>
            <a:lvl9pPr marL="3886200" indent="-228600" eaLnBrk="0" fontAlgn="base" hangingPunct="0">
              <a:spcBef>
                <a:spcPct val="0"/>
              </a:spcBef>
              <a:spcAft>
                <a:spcPct val="0"/>
              </a:spcAft>
              <a:defRPr sz="2400">
                <a:solidFill>
                  <a:srgbClr val="FF3300"/>
                </a:solidFill>
                <a:latin typeface="Arial" charset="0"/>
              </a:defRPr>
            </a:lvl9pPr>
          </a:lstStyle>
          <a:p>
            <a:pPr eaLnBrk="1" fontAlgn="base" hangingPunct="1">
              <a:spcBef>
                <a:spcPct val="0"/>
              </a:spcBef>
              <a:spcAft>
                <a:spcPct val="0"/>
              </a:spcAft>
            </a:pPr>
            <a:r>
              <a:rPr lang="es-ES" altLang="es-ES" sz="2000" dirty="0">
                <a:latin typeface="Verdana" pitchFamily="34" charset="0"/>
              </a:rPr>
              <a:t>Workshops </a:t>
            </a:r>
            <a:r>
              <a:rPr lang="en-US" altLang="es-ES" sz="2000" dirty="0">
                <a:latin typeface="Verdana" pitchFamily="34" charset="0"/>
              </a:rPr>
              <a:t>in women's prisons</a:t>
            </a:r>
            <a:endParaRPr lang="en-US" altLang="es-ES" sz="2000" dirty="0" smtClean="0">
              <a:solidFill>
                <a:srgbClr val="000000"/>
              </a:solidFill>
            </a:endParaRPr>
          </a:p>
          <a:p>
            <a:pPr eaLnBrk="1" fontAlgn="base" hangingPunct="1">
              <a:spcBef>
                <a:spcPct val="0"/>
              </a:spcBef>
              <a:spcAft>
                <a:spcPct val="0"/>
              </a:spcAft>
              <a:buFont typeface="Arial" charset="0"/>
              <a:buChar char="•"/>
            </a:pPr>
            <a:r>
              <a:rPr lang="en-US" altLang="es-ES" sz="2000" dirty="0" smtClean="0">
                <a:solidFill>
                  <a:srgbClr val="000000"/>
                </a:solidFill>
              </a:rPr>
              <a:t>Guided </a:t>
            </a:r>
            <a:r>
              <a:rPr lang="en-US" altLang="es-ES" sz="2000" dirty="0">
                <a:solidFill>
                  <a:srgbClr val="000000"/>
                </a:solidFill>
              </a:rPr>
              <a:t>fantasy</a:t>
            </a:r>
          </a:p>
          <a:p>
            <a:pPr eaLnBrk="1" fontAlgn="base" hangingPunct="1">
              <a:spcBef>
                <a:spcPct val="0"/>
              </a:spcBef>
              <a:spcAft>
                <a:spcPct val="0"/>
              </a:spcAft>
              <a:buFont typeface="Arial" charset="0"/>
              <a:buChar char="•"/>
            </a:pPr>
            <a:r>
              <a:rPr lang="en-US" altLang="es-ES" sz="2000" dirty="0">
                <a:solidFill>
                  <a:srgbClr val="000000"/>
                </a:solidFill>
              </a:rPr>
              <a:t>Chain trips / tours</a:t>
            </a:r>
          </a:p>
          <a:p>
            <a:pPr eaLnBrk="1" fontAlgn="base" hangingPunct="1">
              <a:spcBef>
                <a:spcPct val="0"/>
              </a:spcBef>
              <a:spcAft>
                <a:spcPct val="0"/>
              </a:spcAft>
              <a:buFont typeface="Arial" charset="0"/>
              <a:buChar char="•"/>
            </a:pPr>
            <a:r>
              <a:rPr lang="en-US" altLang="es-ES" sz="2000" dirty="0">
                <a:solidFill>
                  <a:srgbClr val="000000"/>
                </a:solidFill>
              </a:rPr>
              <a:t>Spaces: reflections on practices and performances</a:t>
            </a:r>
          </a:p>
          <a:p>
            <a:pPr eaLnBrk="1" fontAlgn="base" hangingPunct="1">
              <a:spcBef>
                <a:spcPct val="0"/>
              </a:spcBef>
              <a:spcAft>
                <a:spcPct val="0"/>
              </a:spcAft>
              <a:buFont typeface="Arial" charset="0"/>
              <a:buChar char="•"/>
            </a:pPr>
            <a:r>
              <a:rPr lang="en-US" altLang="es-ES" sz="2000" dirty="0">
                <a:solidFill>
                  <a:srgbClr val="000000"/>
                </a:solidFill>
              </a:rPr>
              <a:t>Spaces "missing”</a:t>
            </a:r>
          </a:p>
          <a:p>
            <a:pPr eaLnBrk="1" fontAlgn="base" hangingPunct="1">
              <a:spcBef>
                <a:spcPct val="0"/>
              </a:spcBef>
              <a:spcAft>
                <a:spcPct val="0"/>
              </a:spcAft>
              <a:buFont typeface="Arial" charset="0"/>
              <a:buChar char="•"/>
            </a:pPr>
            <a:r>
              <a:rPr lang="en-US" altLang="es-ES" sz="2000" dirty="0">
                <a:solidFill>
                  <a:srgbClr val="000000"/>
                </a:solidFill>
              </a:rPr>
              <a:t>Agree conclusions</a:t>
            </a:r>
            <a:endParaRPr lang="es-ES" altLang="es-ES" sz="2000" dirty="0">
              <a:solidFill>
                <a:srgbClr val="000000"/>
              </a:solidFill>
            </a:endParaRPr>
          </a:p>
        </p:txBody>
      </p:sp>
      <p:sp>
        <p:nvSpPr>
          <p:cNvPr id="8" name="7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spTree>
    <p:extLst>
      <p:ext uri="{BB962C8B-B14F-4D97-AF65-F5344CB8AC3E}">
        <p14:creationId xmlns:p14="http://schemas.microsoft.com/office/powerpoint/2010/main" val="30868889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ongres dones bcn 09 011 grise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l="9677" t="72932" r="3226" b="18271"/>
          <a:stretch>
            <a:fillRect/>
          </a:stretch>
        </p:blipFill>
        <p:spPr bwMode="auto">
          <a:xfrm>
            <a:off x="-25053" y="6309320"/>
            <a:ext cx="2543221" cy="54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11 Rectángulo redondeado"/>
          <p:cNvSpPr/>
          <p:nvPr/>
        </p:nvSpPr>
        <p:spPr>
          <a:xfrm>
            <a:off x="3672408" y="116632"/>
            <a:ext cx="6156176" cy="647402"/>
          </a:xfrm>
          <a:prstGeom prst="roundRect">
            <a:avLst/>
          </a:prstGeom>
          <a:solidFill>
            <a:srgbClr val="22226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2000" dirty="0" err="1" smtClean="0">
                <a:solidFill>
                  <a:schemeClr val="bg1"/>
                </a:solidFill>
              </a:rPr>
              <a:t>Our</a:t>
            </a:r>
            <a:r>
              <a:rPr lang="es-ES" sz="2000" dirty="0" smtClean="0">
                <a:solidFill>
                  <a:schemeClr val="bg1"/>
                </a:solidFill>
              </a:rPr>
              <a:t> </a:t>
            </a:r>
            <a:r>
              <a:rPr lang="es-ES" sz="2000" dirty="0" err="1" smtClean="0">
                <a:solidFill>
                  <a:schemeClr val="bg1"/>
                </a:solidFill>
              </a:rPr>
              <a:t>experience</a:t>
            </a:r>
            <a:r>
              <a:rPr lang="es-ES" sz="2000" dirty="0" smtClean="0">
                <a:solidFill>
                  <a:schemeClr val="bg1"/>
                </a:solidFill>
              </a:rPr>
              <a:t>: </a:t>
            </a:r>
            <a:r>
              <a:rPr lang="es-ES" sz="2000" dirty="0" err="1" smtClean="0">
                <a:solidFill>
                  <a:schemeClr val="bg1"/>
                </a:solidFill>
              </a:rPr>
              <a:t>Col·lectiu</a:t>
            </a:r>
            <a:r>
              <a:rPr lang="es-ES" sz="2000" dirty="0" smtClean="0">
                <a:solidFill>
                  <a:schemeClr val="bg1"/>
                </a:solidFill>
              </a:rPr>
              <a:t> </a:t>
            </a:r>
            <a:r>
              <a:rPr lang="es-ES" sz="2000" dirty="0" err="1" smtClean="0">
                <a:solidFill>
                  <a:schemeClr val="bg1"/>
                </a:solidFill>
              </a:rPr>
              <a:t>Punt</a:t>
            </a:r>
            <a:r>
              <a:rPr lang="es-ES" sz="2000" dirty="0" smtClean="0">
                <a:solidFill>
                  <a:schemeClr val="bg1"/>
                </a:solidFill>
              </a:rPr>
              <a:t> 6 - Catalunya</a:t>
            </a:r>
            <a:endParaRPr lang="es-ES" sz="1200" dirty="0" smtClean="0">
              <a:solidFill>
                <a:schemeClr val="bg1"/>
              </a:solidFill>
            </a:endParaRPr>
          </a:p>
        </p:txBody>
      </p:sp>
      <p:sp>
        <p:nvSpPr>
          <p:cNvPr id="4" name="Rectangle 3"/>
          <p:cNvSpPr>
            <a:spLocks noChangeArrowheads="1"/>
          </p:cNvSpPr>
          <p:nvPr/>
        </p:nvSpPr>
        <p:spPr bwMode="auto">
          <a:xfrm>
            <a:off x="0" y="1046163"/>
            <a:ext cx="9144000" cy="1323975"/>
          </a:xfrm>
          <a:prstGeom prst="rect">
            <a:avLst/>
          </a:prstGeom>
          <a:solidFill>
            <a:srgbClr val="6B6BCF">
              <a:alpha val="81176"/>
            </a:srgbClr>
          </a:solidFill>
          <a:ln w="9525">
            <a:noFill/>
            <a:miter lim="800000"/>
            <a:headEnd/>
            <a:tailEnd/>
          </a:ln>
        </p:spPr>
        <p:txBody>
          <a:bodyPr>
            <a:spAutoFit/>
          </a:bodyPr>
          <a:lstStyle>
            <a:lvl1pPr eaLnBrk="0" hangingPunct="0">
              <a:tabLst>
                <a:tab pos="2628900" algn="l"/>
              </a:tabLst>
              <a:defRPr sz="2400">
                <a:solidFill>
                  <a:srgbClr val="FF3300"/>
                </a:solidFill>
                <a:latin typeface="Arial" charset="0"/>
              </a:defRPr>
            </a:lvl1pPr>
            <a:lvl2pPr marL="742950" indent="-285750" eaLnBrk="0" hangingPunct="0">
              <a:tabLst>
                <a:tab pos="2628900" algn="l"/>
              </a:tabLst>
              <a:defRPr sz="2400">
                <a:solidFill>
                  <a:srgbClr val="FF3300"/>
                </a:solidFill>
                <a:latin typeface="Arial" charset="0"/>
              </a:defRPr>
            </a:lvl2pPr>
            <a:lvl3pPr marL="1143000" indent="-228600" eaLnBrk="0" hangingPunct="0">
              <a:tabLst>
                <a:tab pos="2628900" algn="l"/>
              </a:tabLst>
              <a:defRPr sz="2400">
                <a:solidFill>
                  <a:srgbClr val="FF3300"/>
                </a:solidFill>
                <a:latin typeface="Arial" charset="0"/>
              </a:defRPr>
            </a:lvl3pPr>
            <a:lvl4pPr marL="1600200" indent="-228600" eaLnBrk="0" hangingPunct="0">
              <a:tabLst>
                <a:tab pos="2628900" algn="l"/>
              </a:tabLst>
              <a:defRPr sz="2400">
                <a:solidFill>
                  <a:srgbClr val="FF3300"/>
                </a:solidFill>
                <a:latin typeface="Arial" charset="0"/>
              </a:defRPr>
            </a:lvl4pPr>
            <a:lvl5pPr marL="2057400" indent="-228600" eaLnBrk="0" hangingPunct="0">
              <a:tabLst>
                <a:tab pos="2628900" algn="l"/>
              </a:tabLst>
              <a:defRPr sz="2400">
                <a:solidFill>
                  <a:srgbClr val="FF3300"/>
                </a:solidFill>
                <a:latin typeface="Arial" charset="0"/>
              </a:defRPr>
            </a:lvl5pPr>
            <a:lvl6pPr marL="2514600" indent="-228600" eaLnBrk="0" fontAlgn="base" hangingPunct="0">
              <a:spcBef>
                <a:spcPct val="0"/>
              </a:spcBef>
              <a:spcAft>
                <a:spcPct val="0"/>
              </a:spcAft>
              <a:tabLst>
                <a:tab pos="2628900" algn="l"/>
              </a:tabLst>
              <a:defRPr sz="2400">
                <a:solidFill>
                  <a:srgbClr val="FF3300"/>
                </a:solidFill>
                <a:latin typeface="Arial" charset="0"/>
              </a:defRPr>
            </a:lvl6pPr>
            <a:lvl7pPr marL="2971800" indent="-228600" eaLnBrk="0" fontAlgn="base" hangingPunct="0">
              <a:spcBef>
                <a:spcPct val="0"/>
              </a:spcBef>
              <a:spcAft>
                <a:spcPct val="0"/>
              </a:spcAft>
              <a:tabLst>
                <a:tab pos="2628900" algn="l"/>
              </a:tabLst>
              <a:defRPr sz="2400">
                <a:solidFill>
                  <a:srgbClr val="FF3300"/>
                </a:solidFill>
                <a:latin typeface="Arial" charset="0"/>
              </a:defRPr>
            </a:lvl7pPr>
            <a:lvl8pPr marL="3429000" indent="-228600" eaLnBrk="0" fontAlgn="base" hangingPunct="0">
              <a:spcBef>
                <a:spcPct val="0"/>
              </a:spcBef>
              <a:spcAft>
                <a:spcPct val="0"/>
              </a:spcAft>
              <a:tabLst>
                <a:tab pos="2628900" algn="l"/>
              </a:tabLst>
              <a:defRPr sz="2400">
                <a:solidFill>
                  <a:srgbClr val="FF3300"/>
                </a:solidFill>
                <a:latin typeface="Arial" charset="0"/>
              </a:defRPr>
            </a:lvl8pPr>
            <a:lvl9pPr marL="3886200" indent="-228600" eaLnBrk="0" fontAlgn="base" hangingPunct="0">
              <a:spcBef>
                <a:spcPct val="0"/>
              </a:spcBef>
              <a:spcAft>
                <a:spcPct val="0"/>
              </a:spcAft>
              <a:tabLst>
                <a:tab pos="2628900" algn="l"/>
              </a:tabLst>
              <a:defRPr sz="2400">
                <a:solidFill>
                  <a:srgbClr val="FF3300"/>
                </a:solidFill>
                <a:latin typeface="Arial" charset="0"/>
              </a:defRPr>
            </a:lvl9pPr>
          </a:lstStyle>
          <a:p>
            <a:pPr eaLnBrk="1" hangingPunct="1">
              <a:spcBef>
                <a:spcPct val="50000"/>
              </a:spcBef>
            </a:pPr>
            <a:r>
              <a:rPr lang="en-US" altLang="es-ES" sz="2000" b="1" dirty="0">
                <a:solidFill>
                  <a:schemeClr val="bg1"/>
                </a:solidFill>
              </a:rPr>
              <a:t>... there is a convergence between the objectives of a social nature, with the kind of environment, as the city that best suits the perspective of women is a city of short distances and mixed uses, which, as has been demonstrated is more sustainable in ecological terms.</a:t>
            </a:r>
            <a:endParaRPr lang="es-ES" altLang="es-ES" sz="2000" b="1" dirty="0">
              <a:solidFill>
                <a:schemeClr val="bg1"/>
              </a:solidFill>
            </a:endParaRPr>
          </a:p>
        </p:txBody>
      </p:sp>
      <p:sp>
        <p:nvSpPr>
          <p:cNvPr id="5" name="Rectangle 4"/>
          <p:cNvSpPr>
            <a:spLocks noChangeArrowheads="1"/>
          </p:cNvSpPr>
          <p:nvPr/>
        </p:nvSpPr>
        <p:spPr bwMode="auto">
          <a:xfrm>
            <a:off x="0" y="5484813"/>
            <a:ext cx="9144000" cy="708025"/>
          </a:xfrm>
          <a:prstGeom prst="rect">
            <a:avLst/>
          </a:prstGeom>
          <a:solidFill>
            <a:srgbClr val="6B6BCF">
              <a:alpha val="81176"/>
            </a:srgbClr>
          </a:solidFill>
          <a:ln>
            <a:noFill/>
          </a:ln>
        </p:spPr>
        <p:txBody>
          <a:bodyPr>
            <a:spAutoFit/>
          </a:bodyPr>
          <a:lstStyle>
            <a:lvl1pPr eaLnBrk="0" hangingPunct="0">
              <a:tabLst>
                <a:tab pos="2628900" algn="l"/>
              </a:tabLst>
              <a:defRPr sz="2400">
                <a:solidFill>
                  <a:srgbClr val="FF3300"/>
                </a:solidFill>
                <a:latin typeface="Arial" charset="0"/>
              </a:defRPr>
            </a:lvl1pPr>
            <a:lvl2pPr marL="742950" indent="-285750" eaLnBrk="0" hangingPunct="0">
              <a:tabLst>
                <a:tab pos="2628900" algn="l"/>
              </a:tabLst>
              <a:defRPr sz="2400">
                <a:solidFill>
                  <a:srgbClr val="FF3300"/>
                </a:solidFill>
                <a:latin typeface="Arial" charset="0"/>
              </a:defRPr>
            </a:lvl2pPr>
            <a:lvl3pPr marL="1143000" indent="-228600" eaLnBrk="0" hangingPunct="0">
              <a:tabLst>
                <a:tab pos="2628900" algn="l"/>
              </a:tabLst>
              <a:defRPr sz="2400">
                <a:solidFill>
                  <a:srgbClr val="FF3300"/>
                </a:solidFill>
                <a:latin typeface="Arial" charset="0"/>
              </a:defRPr>
            </a:lvl3pPr>
            <a:lvl4pPr marL="1600200" indent="-228600" eaLnBrk="0" hangingPunct="0">
              <a:tabLst>
                <a:tab pos="2628900" algn="l"/>
              </a:tabLst>
              <a:defRPr sz="2400">
                <a:solidFill>
                  <a:srgbClr val="FF3300"/>
                </a:solidFill>
                <a:latin typeface="Arial" charset="0"/>
              </a:defRPr>
            </a:lvl4pPr>
            <a:lvl5pPr marL="2057400" indent="-228600" eaLnBrk="0" hangingPunct="0">
              <a:tabLst>
                <a:tab pos="2628900" algn="l"/>
              </a:tabLst>
              <a:defRPr sz="2400">
                <a:solidFill>
                  <a:srgbClr val="FF3300"/>
                </a:solidFill>
                <a:latin typeface="Arial" charset="0"/>
              </a:defRPr>
            </a:lvl5pPr>
            <a:lvl6pPr marL="2514600" indent="-228600" eaLnBrk="0" fontAlgn="base" hangingPunct="0">
              <a:spcBef>
                <a:spcPct val="0"/>
              </a:spcBef>
              <a:spcAft>
                <a:spcPct val="0"/>
              </a:spcAft>
              <a:tabLst>
                <a:tab pos="2628900" algn="l"/>
              </a:tabLst>
              <a:defRPr sz="2400">
                <a:solidFill>
                  <a:srgbClr val="FF3300"/>
                </a:solidFill>
                <a:latin typeface="Arial" charset="0"/>
              </a:defRPr>
            </a:lvl6pPr>
            <a:lvl7pPr marL="2971800" indent="-228600" eaLnBrk="0" fontAlgn="base" hangingPunct="0">
              <a:spcBef>
                <a:spcPct val="0"/>
              </a:spcBef>
              <a:spcAft>
                <a:spcPct val="0"/>
              </a:spcAft>
              <a:tabLst>
                <a:tab pos="2628900" algn="l"/>
              </a:tabLst>
              <a:defRPr sz="2400">
                <a:solidFill>
                  <a:srgbClr val="FF3300"/>
                </a:solidFill>
                <a:latin typeface="Arial" charset="0"/>
              </a:defRPr>
            </a:lvl7pPr>
            <a:lvl8pPr marL="3429000" indent="-228600" eaLnBrk="0" fontAlgn="base" hangingPunct="0">
              <a:spcBef>
                <a:spcPct val="0"/>
              </a:spcBef>
              <a:spcAft>
                <a:spcPct val="0"/>
              </a:spcAft>
              <a:tabLst>
                <a:tab pos="2628900" algn="l"/>
              </a:tabLst>
              <a:defRPr sz="2400">
                <a:solidFill>
                  <a:srgbClr val="FF3300"/>
                </a:solidFill>
                <a:latin typeface="Arial" charset="0"/>
              </a:defRPr>
            </a:lvl8pPr>
            <a:lvl9pPr marL="3886200" indent="-228600" eaLnBrk="0" fontAlgn="base" hangingPunct="0">
              <a:spcBef>
                <a:spcPct val="0"/>
              </a:spcBef>
              <a:spcAft>
                <a:spcPct val="0"/>
              </a:spcAft>
              <a:tabLst>
                <a:tab pos="2628900" algn="l"/>
              </a:tabLst>
              <a:defRPr sz="2400">
                <a:solidFill>
                  <a:srgbClr val="FF3300"/>
                </a:solidFill>
                <a:latin typeface="Arial" charset="0"/>
              </a:defRPr>
            </a:lvl9pPr>
          </a:lstStyle>
          <a:p>
            <a:pPr eaLnBrk="1" hangingPunct="1">
              <a:spcBef>
                <a:spcPct val="50000"/>
              </a:spcBef>
            </a:pPr>
            <a:r>
              <a:rPr lang="en-US" altLang="es-ES" sz="2000" b="1" dirty="0">
                <a:solidFill>
                  <a:schemeClr val="bg1"/>
                </a:solidFill>
              </a:rPr>
              <a:t>It is to build cities from the recognition of the role </a:t>
            </a:r>
            <a:r>
              <a:rPr lang="en-US" altLang="es-ES" sz="2000" b="1" dirty="0" smtClean="0">
                <a:solidFill>
                  <a:schemeClr val="bg1"/>
                </a:solidFill>
              </a:rPr>
              <a:t>women </a:t>
            </a:r>
            <a:r>
              <a:rPr lang="en-US" altLang="es-ES" sz="2000" b="1" dirty="0">
                <a:solidFill>
                  <a:schemeClr val="bg1"/>
                </a:solidFill>
              </a:rPr>
              <a:t>play as enablers of everyday life on equal terms</a:t>
            </a:r>
            <a:endParaRPr lang="ca-ES" altLang="es-ES" sz="2000" b="1" dirty="0">
              <a:solidFill>
                <a:schemeClr val="bg1"/>
              </a:solidFill>
            </a:endParaRPr>
          </a:p>
        </p:txBody>
      </p:sp>
    </p:spTree>
    <p:extLst>
      <p:ext uri="{BB962C8B-B14F-4D97-AF65-F5344CB8AC3E}">
        <p14:creationId xmlns:p14="http://schemas.microsoft.com/office/powerpoint/2010/main" val="215186996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7999" y="1059859"/>
            <a:ext cx="5164667" cy="500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6"/>
          <p:cNvSpPr txBox="1">
            <a:spLocks noChangeArrowheads="1"/>
          </p:cNvSpPr>
          <p:nvPr/>
        </p:nvSpPr>
        <p:spPr bwMode="auto">
          <a:xfrm>
            <a:off x="0" y="6330950"/>
            <a:ext cx="6516216" cy="554038"/>
          </a:xfrm>
          <a:prstGeom prst="rect">
            <a:avLst/>
          </a:prstGeom>
          <a:solidFill>
            <a:srgbClr val="909E0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3300"/>
                </a:solidFill>
                <a:latin typeface="Arial" charset="0"/>
                <a:ea typeface="ＭＳ Ｐゴシック" charset="0"/>
                <a:cs typeface="ＭＳ Ｐゴシック" charset="0"/>
              </a:defRPr>
            </a:lvl1pPr>
            <a:lvl2pPr marL="742950" indent="-285750" eaLnBrk="0" hangingPunct="0">
              <a:defRPr sz="2400">
                <a:solidFill>
                  <a:srgbClr val="FF3300"/>
                </a:solidFill>
                <a:latin typeface="Arial" charset="0"/>
                <a:ea typeface="ＭＳ Ｐゴシック" charset="0"/>
              </a:defRPr>
            </a:lvl2pPr>
            <a:lvl3pPr marL="1143000" indent="-228600" eaLnBrk="0" hangingPunct="0">
              <a:defRPr sz="2400">
                <a:solidFill>
                  <a:srgbClr val="FF3300"/>
                </a:solidFill>
                <a:latin typeface="Arial" charset="0"/>
                <a:ea typeface="ＭＳ Ｐゴシック" charset="0"/>
              </a:defRPr>
            </a:lvl3pPr>
            <a:lvl4pPr marL="1600200" indent="-228600" eaLnBrk="0" hangingPunct="0">
              <a:defRPr sz="2400">
                <a:solidFill>
                  <a:srgbClr val="FF3300"/>
                </a:solidFill>
                <a:latin typeface="Arial" charset="0"/>
                <a:ea typeface="ＭＳ Ｐゴシック" charset="0"/>
              </a:defRPr>
            </a:lvl4pPr>
            <a:lvl5pPr marL="2057400" indent="-228600" eaLnBrk="0" hangingPunct="0">
              <a:defRPr sz="2400">
                <a:solidFill>
                  <a:srgbClr val="FF3300"/>
                </a:solidFill>
                <a:latin typeface="Arial" charset="0"/>
                <a:ea typeface="ＭＳ Ｐゴシック" charset="0"/>
              </a:defRPr>
            </a:lvl5pPr>
            <a:lvl6pPr marL="2514600" indent="-228600" eaLnBrk="0" fontAlgn="base" hangingPunct="0">
              <a:spcBef>
                <a:spcPct val="0"/>
              </a:spcBef>
              <a:spcAft>
                <a:spcPct val="0"/>
              </a:spcAft>
              <a:defRPr sz="2400">
                <a:solidFill>
                  <a:srgbClr val="FF3300"/>
                </a:solidFill>
                <a:latin typeface="Arial" charset="0"/>
                <a:ea typeface="ＭＳ Ｐゴシック" charset="0"/>
              </a:defRPr>
            </a:lvl6pPr>
            <a:lvl7pPr marL="2971800" indent="-228600" eaLnBrk="0" fontAlgn="base" hangingPunct="0">
              <a:spcBef>
                <a:spcPct val="0"/>
              </a:spcBef>
              <a:spcAft>
                <a:spcPct val="0"/>
              </a:spcAft>
              <a:defRPr sz="2400">
                <a:solidFill>
                  <a:srgbClr val="FF3300"/>
                </a:solidFill>
                <a:latin typeface="Arial" charset="0"/>
                <a:ea typeface="ＭＳ Ｐゴシック" charset="0"/>
              </a:defRPr>
            </a:lvl7pPr>
            <a:lvl8pPr marL="3429000" indent="-228600" eaLnBrk="0" fontAlgn="base" hangingPunct="0">
              <a:spcBef>
                <a:spcPct val="0"/>
              </a:spcBef>
              <a:spcAft>
                <a:spcPct val="0"/>
              </a:spcAft>
              <a:defRPr sz="2400">
                <a:solidFill>
                  <a:srgbClr val="FF3300"/>
                </a:solidFill>
                <a:latin typeface="Arial" charset="0"/>
                <a:ea typeface="ＭＳ Ｐゴシック" charset="0"/>
              </a:defRPr>
            </a:lvl8pPr>
            <a:lvl9pPr marL="3886200" indent="-228600" eaLnBrk="0" fontAlgn="base" hangingPunct="0">
              <a:spcBef>
                <a:spcPct val="0"/>
              </a:spcBef>
              <a:spcAft>
                <a:spcPct val="0"/>
              </a:spcAft>
              <a:defRPr sz="2400">
                <a:solidFill>
                  <a:srgbClr val="FF3300"/>
                </a:solidFill>
                <a:latin typeface="Arial" charset="0"/>
                <a:ea typeface="ＭＳ Ｐゴシック" charset="0"/>
              </a:defRPr>
            </a:lvl9pPr>
          </a:lstStyle>
          <a:p>
            <a:pPr algn="ctr" eaLnBrk="1" hangingPunct="1">
              <a:spcBef>
                <a:spcPct val="50000"/>
              </a:spcBef>
            </a:pPr>
            <a:r>
              <a:rPr lang="es-ES" sz="1800" b="1" dirty="0">
                <a:solidFill>
                  <a:prstClr val="black"/>
                </a:solidFill>
                <a:cs typeface="Times New Roman" charset="0"/>
              </a:rPr>
              <a:t>colectivopunto6@gmail.com       punt6.wordpress.com</a:t>
            </a:r>
          </a:p>
          <a:p>
            <a:pPr algn="ctr" eaLnBrk="1" hangingPunct="1">
              <a:spcBef>
                <a:spcPct val="50000"/>
              </a:spcBef>
            </a:pPr>
            <a:endParaRPr lang="ca-ES" sz="800" b="1" dirty="0">
              <a:solidFill>
                <a:prstClr val="black"/>
              </a:solidFill>
              <a:cs typeface="Times New Roman" charset="0"/>
            </a:endParaRPr>
          </a:p>
        </p:txBody>
      </p:sp>
      <p:pic>
        <p:nvPicPr>
          <p:cNvPr id="4" name="Picture 2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6331652"/>
            <a:ext cx="2699792" cy="55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54347" y="332656"/>
            <a:ext cx="6080511" cy="461665"/>
          </a:xfrm>
          <a:prstGeom prst="rect">
            <a:avLst/>
          </a:prstGeom>
        </p:spPr>
        <p:txBody>
          <a:bodyPr wrap="none">
            <a:spAutoFit/>
          </a:bodyPr>
          <a:lstStyle/>
          <a:p>
            <a:pPr algn="ctr"/>
            <a:r>
              <a:rPr lang="en-US" sz="2400" b="1">
                <a:solidFill>
                  <a:prstClr val="black"/>
                </a:solidFill>
                <a:latin typeface="Arial" panose="020B0604020202020204" pitchFamily="34" charset="0"/>
                <a:cs typeface="Arial" panose="020B0604020202020204" pitchFamily="34" charset="0"/>
              </a:rPr>
              <a:t>Thank you very much for your attention!</a:t>
            </a:r>
            <a:endParaRPr lang="en-US"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620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026" name="Picture 2" descr="http://i.ebayimg.com/t/NEW-Disney-LEGO-Duplo-Set-6154-Princess-Cinderellas-Castle-Preschool-Girls-NEW-/00/s/MTE0N1gxNjAw/$(KGrHqV,!rEE88gWnk2jBPVtu5tzQw~~60_5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727" t="6684" r="3384"/>
          <a:stretch/>
        </p:blipFill>
        <p:spPr bwMode="auto">
          <a:xfrm>
            <a:off x="-34903" y="494570"/>
            <a:ext cx="3974055"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nformabtlcdnzone.grupodecomunicac.netdna-cdn.com/wp-content/uploads/2014/02/legos.pn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50000"/>
          <a:stretch/>
        </p:blipFill>
        <p:spPr bwMode="auto">
          <a:xfrm>
            <a:off x="3939152" y="1699158"/>
            <a:ext cx="2776924" cy="36447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cpublicidad.files.wordpress.com/2014/02/lego-ad-1980-2-en-bendita-becariedad1.jpg?w=44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76666" y="3212976"/>
            <a:ext cx="2574407" cy="364315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6 Grupo"/>
          <p:cNvGrpSpPr/>
          <p:nvPr/>
        </p:nvGrpSpPr>
        <p:grpSpPr>
          <a:xfrm>
            <a:off x="1861908" y="152429"/>
            <a:ext cx="7776864" cy="836714"/>
            <a:chOff x="1861908" y="152429"/>
            <a:chExt cx="7776864" cy="836714"/>
          </a:xfrm>
        </p:grpSpPr>
        <p:sp>
          <p:nvSpPr>
            <p:cNvPr id="8" name="7 Rectángulo redondeado"/>
            <p:cNvSpPr/>
            <p:nvPr/>
          </p:nvSpPr>
          <p:spPr>
            <a:xfrm>
              <a:off x="2393537" y="152429"/>
              <a:ext cx="7219024" cy="684283"/>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9" name="8 Rectángulo"/>
            <p:cNvSpPr/>
            <p:nvPr/>
          </p:nvSpPr>
          <p:spPr>
            <a:xfrm>
              <a:off x="1861908" y="152429"/>
              <a:ext cx="7776864" cy="836714"/>
            </a:xfrm>
            <a:prstGeom prst="rect">
              <a:avLst/>
            </a:prstGeom>
          </p:spPr>
          <p:txBody>
            <a:bodyPr wrap="square">
              <a:spAutoFit/>
            </a:bodyPr>
            <a:lstStyle/>
            <a:p>
              <a:pPr lvl="1"/>
              <a:r>
                <a:rPr lang="es-ES" sz="2800" dirty="0" smtClean="0"/>
                <a:t>   </a:t>
              </a:r>
              <a:r>
                <a:rPr lang="es-ES" sz="2800" dirty="0" err="1" smtClean="0"/>
                <a:t>Why</a:t>
              </a:r>
              <a:r>
                <a:rPr lang="es-ES" sz="2800" dirty="0" smtClean="0"/>
                <a:t> </a:t>
              </a:r>
              <a:r>
                <a:rPr lang="es-ES" sz="2800" dirty="0" err="1" smtClean="0"/>
                <a:t>Cities</a:t>
              </a:r>
              <a:r>
                <a:rPr lang="es-ES" sz="2800" dirty="0" smtClean="0"/>
                <a:t> </a:t>
              </a:r>
              <a:r>
                <a:rPr lang="es-ES" sz="2800" dirty="0" err="1" smtClean="0"/>
                <a:t>for</a:t>
              </a:r>
              <a:r>
                <a:rPr lang="es-ES" sz="2800" dirty="0" smtClean="0"/>
                <a:t> </a:t>
              </a:r>
              <a:r>
                <a:rPr lang="es-ES" sz="2800" dirty="0" err="1" smtClean="0"/>
                <a:t>women</a:t>
              </a:r>
              <a:r>
                <a:rPr lang="es-ES" sz="2800" dirty="0" smtClean="0"/>
                <a:t>: </a:t>
              </a:r>
              <a:r>
                <a:rPr lang="es-ES" sz="2800" dirty="0" err="1" smtClean="0"/>
                <a:t>Constructing</a:t>
              </a:r>
              <a:r>
                <a:rPr lang="es-ES" sz="2800" dirty="0" smtClean="0"/>
                <a:t> </a:t>
              </a:r>
              <a:r>
                <a:rPr lang="es-ES" sz="2800" dirty="0" err="1" smtClean="0"/>
                <a:t>Gender</a:t>
              </a:r>
              <a:r>
                <a:rPr lang="es-ES" sz="2800" dirty="0" smtClean="0"/>
                <a:t>    </a:t>
              </a:r>
            </a:p>
          </p:txBody>
        </p:sp>
      </p:grpSp>
      <p:pic>
        <p:nvPicPr>
          <p:cNvPr id="1034" name="Picture 10" descr="http://i1.wp.com/codigoespagueti.com/wp-content/uploads/2014/02/LEGO-Friends.jpg?resize=640%2C44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244688"/>
            <a:ext cx="3939152" cy="27574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428860" y="6072206"/>
            <a:ext cx="3031599" cy="646331"/>
          </a:xfrm>
          <a:prstGeom prst="rect">
            <a:avLst/>
          </a:prstGeom>
          <a:noFill/>
        </p:spPr>
        <p:txBody>
          <a:bodyPr wrap="none" rtlCol="0">
            <a:spAutoFit/>
          </a:bodyPr>
          <a:lstStyle/>
          <a:p>
            <a:r>
              <a:rPr lang="es-ES" sz="3600" dirty="0" smtClean="0"/>
              <a:t>2013    -    1981</a:t>
            </a:r>
            <a:endParaRPr lang="es-ES" sz="3600" dirty="0"/>
          </a:p>
        </p:txBody>
      </p:sp>
    </p:spTree>
    <p:extLst>
      <p:ext uri="{BB962C8B-B14F-4D97-AF65-F5344CB8AC3E}">
        <p14:creationId xmlns:p14="http://schemas.microsoft.com/office/powerpoint/2010/main" val="27745649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n título-11"/>
          <p:cNvPicPr>
            <a:picLocks noChangeAspect="1" noChangeArrowheads="1"/>
          </p:cNvPicPr>
          <p:nvPr/>
        </p:nvPicPr>
        <p:blipFill>
          <a:blip r:embed="rId3" cstate="email">
            <a:extLst>
              <a:ext uri="{28A0092B-C50C-407E-A947-70E740481C1C}">
                <a14:useLocalDpi xmlns:a14="http://schemas.microsoft.com/office/drawing/2010/main"/>
              </a:ext>
            </a:extLst>
          </a:blip>
          <a:srcRect l="5260" t="6821" r="39040"/>
          <a:stretch>
            <a:fillRect/>
          </a:stretch>
        </p:blipFill>
        <p:spPr bwMode="auto">
          <a:xfrm>
            <a:off x="3203848" y="4084482"/>
            <a:ext cx="2354312" cy="2944918"/>
          </a:xfrm>
          <a:prstGeom prst="rect">
            <a:avLst/>
          </a:prstGeom>
          <a:noFill/>
          <a:ln w="9525">
            <a:noFill/>
            <a:miter lim="800000"/>
            <a:headEnd/>
            <a:tailEnd/>
          </a:ln>
        </p:spPr>
      </p:pic>
      <p:pic>
        <p:nvPicPr>
          <p:cNvPr id="3076" name="Picture 5" descr="propaganda0004"/>
          <p:cNvPicPr>
            <a:picLocks noChangeAspect="1" noChangeArrowheads="1"/>
          </p:cNvPicPr>
          <p:nvPr/>
        </p:nvPicPr>
        <p:blipFill>
          <a:blip r:embed="rId4" cstate="print"/>
          <a:srcRect/>
          <a:stretch>
            <a:fillRect/>
          </a:stretch>
        </p:blipFill>
        <p:spPr bwMode="auto">
          <a:xfrm>
            <a:off x="0" y="1584176"/>
            <a:ext cx="3352800" cy="2627313"/>
          </a:xfrm>
          <a:prstGeom prst="rect">
            <a:avLst/>
          </a:prstGeom>
          <a:noFill/>
          <a:ln w="9525">
            <a:noFill/>
            <a:miter lim="800000"/>
            <a:headEnd/>
            <a:tailEnd/>
          </a:ln>
        </p:spPr>
      </p:pic>
      <p:pic>
        <p:nvPicPr>
          <p:cNvPr id="3077" name="Picture 6" descr="propaganda0001"/>
          <p:cNvPicPr>
            <a:picLocks noChangeAspect="1" noChangeArrowheads="1"/>
          </p:cNvPicPr>
          <p:nvPr/>
        </p:nvPicPr>
        <p:blipFill>
          <a:blip r:embed="rId5" cstate="print"/>
          <a:srcRect r="13055"/>
          <a:stretch>
            <a:fillRect/>
          </a:stretch>
        </p:blipFill>
        <p:spPr bwMode="auto">
          <a:xfrm>
            <a:off x="5508625" y="1584176"/>
            <a:ext cx="3623958" cy="2643181"/>
          </a:xfrm>
          <a:prstGeom prst="rect">
            <a:avLst/>
          </a:prstGeom>
          <a:noFill/>
          <a:ln w="9525">
            <a:noFill/>
            <a:miter lim="800000"/>
            <a:headEnd/>
            <a:tailEnd/>
          </a:ln>
        </p:spPr>
      </p:pic>
      <p:pic>
        <p:nvPicPr>
          <p:cNvPr id="3079" name="Picture 10" descr="valenvi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57487" y="1916832"/>
            <a:ext cx="3321815" cy="2282698"/>
          </a:xfrm>
          <a:prstGeom prst="rect">
            <a:avLst/>
          </a:prstGeom>
          <a:noFill/>
          <a:ln w="9525">
            <a:noFill/>
            <a:miter lim="800000"/>
            <a:headEnd/>
            <a:tailEnd/>
          </a:ln>
        </p:spPr>
      </p:pic>
      <p:pic>
        <p:nvPicPr>
          <p:cNvPr id="3080" name="Picture 11" descr="Valencia ciudad ciencias calle exterior"/>
          <p:cNvPicPr>
            <a:picLocks noChangeAspect="1" noChangeArrowheads="1"/>
          </p:cNvPicPr>
          <p:nvPr/>
        </p:nvPicPr>
        <p:blipFill>
          <a:blip r:embed="rId7" cstate="print"/>
          <a:srcRect b="5879"/>
          <a:stretch>
            <a:fillRect/>
          </a:stretch>
        </p:blipFill>
        <p:spPr bwMode="auto">
          <a:xfrm>
            <a:off x="-36512" y="4176224"/>
            <a:ext cx="3240360" cy="2853176"/>
          </a:xfrm>
          <a:prstGeom prst="rect">
            <a:avLst/>
          </a:prstGeom>
          <a:noFill/>
          <a:ln w="9525">
            <a:noFill/>
            <a:miter lim="800000"/>
            <a:headEnd/>
            <a:tailEnd/>
          </a:ln>
        </p:spPr>
      </p:pic>
      <p:pic>
        <p:nvPicPr>
          <p:cNvPr id="3081" name="Picture 12" descr="Santa fe"/>
          <p:cNvPicPr>
            <a:picLocks noChangeAspect="1" noChangeArrowheads="1"/>
          </p:cNvPicPr>
          <p:nvPr/>
        </p:nvPicPr>
        <p:blipFill>
          <a:blip r:embed="rId8" cstate="print">
            <a:lum bright="-8000" contrast="16000"/>
          </a:blip>
          <a:srcRect l="18304" t="21916" r="31328"/>
          <a:stretch>
            <a:fillRect/>
          </a:stretch>
        </p:blipFill>
        <p:spPr bwMode="auto">
          <a:xfrm>
            <a:off x="5479619" y="4221088"/>
            <a:ext cx="3664381" cy="2808312"/>
          </a:xfrm>
          <a:prstGeom prst="rect">
            <a:avLst/>
          </a:prstGeom>
          <a:noFill/>
          <a:ln w="9525">
            <a:noFill/>
            <a:miter lim="800000"/>
            <a:headEnd/>
            <a:tailEnd/>
          </a:ln>
        </p:spPr>
      </p:pic>
      <p:sp>
        <p:nvSpPr>
          <p:cNvPr id="2" name="1 Rectángulo redondeado"/>
          <p:cNvSpPr/>
          <p:nvPr/>
        </p:nvSpPr>
        <p:spPr>
          <a:xfrm>
            <a:off x="107504" y="764704"/>
            <a:ext cx="8953070" cy="792088"/>
          </a:xfrm>
          <a:prstGeom prst="roundRect">
            <a:avLst/>
          </a:prstGeom>
          <a:solidFill>
            <a:srgbClr val="C0361A">
              <a:alpha val="43137"/>
            </a:srgbClr>
          </a:solidFill>
          <a:ln>
            <a:noFill/>
          </a:ln>
        </p:spPr>
        <p:txBody>
          <a:bodyPr anchor="ctr"/>
          <a:lstStyle/>
          <a:p>
            <a:pPr algn="ctr"/>
            <a:r>
              <a:rPr lang="en-US" dirty="0">
                <a:solidFill>
                  <a:schemeClr val="tx1"/>
                </a:solidFill>
                <a:latin typeface="Arial" pitchFamily="34" charset="0"/>
                <a:cs typeface="Arial" pitchFamily="34" charset="0"/>
              </a:rPr>
              <a:t>How and where everyday life develops</a:t>
            </a:r>
            <a:r>
              <a:rPr lang="en-US" dirty="0" smtClean="0">
                <a:solidFill>
                  <a:schemeClr val="tx1"/>
                </a:solidFill>
                <a:latin typeface="Arial" pitchFamily="34" charset="0"/>
                <a:cs typeface="Arial" pitchFamily="34" charset="0"/>
              </a:rPr>
              <a:t>?  What </a:t>
            </a:r>
            <a:r>
              <a:rPr lang="en-US" dirty="0">
                <a:solidFill>
                  <a:schemeClr val="tx1"/>
                </a:solidFill>
                <a:latin typeface="Arial" pitchFamily="34" charset="0"/>
                <a:cs typeface="Arial" pitchFamily="34" charset="0"/>
              </a:rPr>
              <a:t>model of city is projected?</a:t>
            </a:r>
          </a:p>
          <a:p>
            <a:pPr algn="ctr"/>
            <a:r>
              <a:rPr lang="en-US" dirty="0">
                <a:solidFill>
                  <a:schemeClr val="tx1"/>
                </a:solidFill>
                <a:latin typeface="Arial" pitchFamily="34" charset="0"/>
                <a:cs typeface="Arial" pitchFamily="34" charset="0"/>
              </a:rPr>
              <a:t>How do we </a:t>
            </a:r>
            <a:r>
              <a:rPr lang="en-US" dirty="0" smtClean="0">
                <a:solidFill>
                  <a:schemeClr val="tx1"/>
                </a:solidFill>
                <a:latin typeface="Arial" pitchFamily="34" charset="0"/>
                <a:cs typeface="Arial" pitchFamily="34" charset="0"/>
              </a:rPr>
              <a:t>live? Is </a:t>
            </a:r>
            <a:r>
              <a:rPr lang="en-US" dirty="0">
                <a:solidFill>
                  <a:schemeClr val="tx1"/>
                </a:solidFill>
                <a:latin typeface="Arial" pitchFamily="34" charset="0"/>
                <a:cs typeface="Arial" pitchFamily="34" charset="0"/>
              </a:rPr>
              <a:t>this home? Is this neighborhood?</a:t>
            </a:r>
            <a:endParaRPr lang="es-ES" dirty="0">
              <a:solidFill>
                <a:schemeClr val="tx1"/>
              </a:solidFill>
              <a:latin typeface="Arial" pitchFamily="34" charset="0"/>
              <a:cs typeface="Arial" pitchFamily="34" charset="0"/>
            </a:endParaRPr>
          </a:p>
        </p:txBody>
      </p:sp>
      <p:grpSp>
        <p:nvGrpSpPr>
          <p:cNvPr id="9" name="8 Grupo"/>
          <p:cNvGrpSpPr/>
          <p:nvPr/>
        </p:nvGrpSpPr>
        <p:grpSpPr>
          <a:xfrm>
            <a:off x="1861908" y="152428"/>
            <a:ext cx="7776864" cy="684285"/>
            <a:chOff x="1861908" y="152429"/>
            <a:chExt cx="7776864" cy="836714"/>
          </a:xfrm>
        </p:grpSpPr>
        <p:sp>
          <p:nvSpPr>
            <p:cNvPr id="10" name="9 Rectángulo redondeado"/>
            <p:cNvSpPr/>
            <p:nvPr/>
          </p:nvSpPr>
          <p:spPr>
            <a:xfrm>
              <a:off x="2393537" y="152429"/>
              <a:ext cx="7219024" cy="684283"/>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1" name="10 Rectángulo"/>
            <p:cNvSpPr/>
            <p:nvPr/>
          </p:nvSpPr>
          <p:spPr>
            <a:xfrm>
              <a:off x="1861908" y="152429"/>
              <a:ext cx="7776864" cy="836714"/>
            </a:xfrm>
            <a:prstGeom prst="rect">
              <a:avLst/>
            </a:prstGeom>
          </p:spPr>
          <p:txBody>
            <a:bodyPr wrap="square">
              <a:spAutoFit/>
            </a:bodyPr>
            <a:lstStyle/>
            <a:p>
              <a:pPr lvl="1"/>
              <a:r>
                <a:rPr lang="es-ES" sz="2800" dirty="0" smtClean="0"/>
                <a:t>   </a:t>
              </a:r>
              <a:r>
                <a:rPr lang="es-ES" sz="2800" dirty="0" err="1" smtClean="0"/>
                <a:t>Why</a:t>
              </a:r>
              <a:r>
                <a:rPr lang="es-ES" sz="2800" dirty="0" smtClean="0"/>
                <a:t> </a:t>
              </a:r>
              <a:r>
                <a:rPr lang="es-ES" sz="2800" dirty="0" err="1" smtClean="0"/>
                <a:t>Cities</a:t>
              </a:r>
              <a:r>
                <a:rPr lang="es-ES" sz="2800" dirty="0" smtClean="0"/>
                <a:t> </a:t>
              </a:r>
              <a:r>
                <a:rPr lang="es-ES" sz="2800" dirty="0" err="1" smtClean="0"/>
                <a:t>for</a:t>
              </a:r>
              <a:r>
                <a:rPr lang="es-ES" sz="2800" dirty="0" smtClean="0"/>
                <a:t> </a:t>
              </a:r>
              <a:r>
                <a:rPr lang="es-ES" sz="2800" dirty="0" err="1" smtClean="0"/>
                <a:t>women</a:t>
              </a:r>
              <a:r>
                <a:rPr lang="es-ES" sz="2800" dirty="0" smtClean="0"/>
                <a:t>: </a:t>
              </a:r>
              <a:r>
                <a:rPr lang="es-ES" sz="2800" dirty="0" err="1" smtClean="0"/>
                <a:t>Constructing</a:t>
              </a:r>
              <a:r>
                <a:rPr lang="es-ES" sz="2800" dirty="0" smtClean="0"/>
                <a:t> </a:t>
              </a:r>
              <a:r>
                <a:rPr lang="es-ES" sz="2800" dirty="0" err="1" smtClean="0"/>
                <a:t>Gender</a:t>
              </a:r>
              <a:r>
                <a:rPr lang="es-ES" sz="2800" dirty="0" smtClean="0"/>
                <a:t>    </a:t>
              </a:r>
            </a:p>
          </p:txBody>
        </p:sp>
      </p:grpSp>
    </p:spTree>
    <p:extLst>
      <p:ext uri="{BB962C8B-B14F-4D97-AF65-F5344CB8AC3E}">
        <p14:creationId xmlns:p14="http://schemas.microsoft.com/office/powerpoint/2010/main" val="135182418"/>
      </p:ext>
    </p:extLst>
  </p:cSld>
  <p:clrMapOvr>
    <a:masterClrMapping/>
  </p:clrMapOvr>
  <p:transition advTm="10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1"/>
          <p:cNvPicPr>
            <a:picLocks noChangeAspect="1"/>
          </p:cNvPicPr>
          <p:nvPr/>
        </p:nvPicPr>
        <p:blipFill rotWithShape="1">
          <a:blip r:embed="rId3" cstate="print">
            <a:extLst>
              <a:ext uri="{28A0092B-C50C-407E-A947-70E740481C1C}">
                <a14:useLocalDpi xmlns:a14="http://schemas.microsoft.com/office/drawing/2010/main"/>
              </a:ext>
            </a:extLst>
          </a:blip>
          <a:srcRect l="1" r="466"/>
          <a:stretch/>
        </p:blipFill>
        <p:spPr bwMode="auto">
          <a:xfrm>
            <a:off x="4046538" y="0"/>
            <a:ext cx="5097462" cy="3435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IMG_781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4877"/>
          <a:stretch/>
        </p:blipFill>
        <p:spPr bwMode="auto">
          <a:xfrm>
            <a:off x="1" y="3032126"/>
            <a:ext cx="9144000" cy="3845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0"/>
            <a:ext cx="4046538"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1115616" y="2348698"/>
            <a:ext cx="8280921" cy="1296144"/>
          </a:xfrm>
          <a:prstGeom prst="roundRect">
            <a:avLst/>
          </a:prstGeom>
          <a:solidFill>
            <a:srgbClr val="CCC1DA">
              <a:alpha val="72157"/>
            </a:srgbClr>
          </a:solidFill>
          <a:ln>
            <a:noFill/>
          </a:ln>
        </p:spPr>
        <p:txBody>
          <a:bodyPr anchor="ctr"/>
          <a:lstStyle/>
          <a:p>
            <a:r>
              <a:rPr lang="en-US" dirty="0" smtClean="0">
                <a:solidFill>
                  <a:schemeClr val="tx1"/>
                </a:solidFill>
                <a:latin typeface="Arial Black" pitchFamily="34" charset="0"/>
              </a:rPr>
              <a:t>Urban planning is not neutral </a:t>
            </a:r>
            <a:r>
              <a:rPr lang="en-US" dirty="0" err="1" smtClean="0">
                <a:solidFill>
                  <a:schemeClr val="tx1"/>
                </a:solidFill>
                <a:latin typeface="Arial" panose="020B0604020202020204" pitchFamily="34" charset="0"/>
                <a:cs typeface="Arial" panose="020B0604020202020204" pitchFamily="34" charset="0"/>
              </a:rPr>
              <a:t>Neutral</a:t>
            </a:r>
            <a:r>
              <a:rPr lang="en-US" dirty="0" smtClean="0">
                <a:solidFill>
                  <a:schemeClr val="tx1"/>
                </a:solidFill>
                <a:latin typeface="Arial" panose="020B0604020202020204" pitchFamily="34" charset="0"/>
                <a:cs typeface="Arial" panose="020B0604020202020204" pitchFamily="34" charset="0"/>
              </a:rPr>
              <a:t> and universal planning does not exist. What this neutrality does is to ignore the diversity in our society  related with gender, origin, social class, </a:t>
            </a:r>
            <a:r>
              <a:rPr lang="en-US" dirty="0" err="1" smtClean="0">
                <a:solidFill>
                  <a:schemeClr val="tx1"/>
                </a:solidFill>
                <a:latin typeface="Arial" panose="020B0604020202020204" pitchFamily="34" charset="0"/>
                <a:cs typeface="Arial" panose="020B0604020202020204" pitchFamily="34" charset="0"/>
              </a:rPr>
              <a:t>ethnitcity</a:t>
            </a:r>
            <a:r>
              <a:rPr lang="en-US" dirty="0" smtClean="0">
                <a:solidFill>
                  <a:schemeClr val="tx1"/>
                </a:solidFill>
                <a:latin typeface="Arial" panose="020B0604020202020204" pitchFamily="34" charset="0"/>
                <a:cs typeface="Arial" panose="020B0604020202020204" pitchFamily="34" charset="0"/>
              </a:rPr>
              <a:t>, religion, sexual orientation, </a:t>
            </a:r>
            <a:r>
              <a:rPr lang="en-US" dirty="0" err="1" smtClean="0">
                <a:solidFill>
                  <a:schemeClr val="tx1"/>
                </a:solidFill>
                <a:latin typeface="Arial" panose="020B0604020202020204" pitchFamily="34" charset="0"/>
                <a:cs typeface="Arial" panose="020B0604020202020204" pitchFamily="34" charset="0"/>
              </a:rPr>
              <a:t>etc</a:t>
            </a:r>
            <a:endParaRPr lang="es-ES" dirty="0">
              <a:solidFill>
                <a:schemeClr val="tx1"/>
              </a:solidFill>
              <a:latin typeface="Arial" panose="020B0604020202020204" pitchFamily="34" charset="0"/>
              <a:cs typeface="Arial" panose="020B0604020202020204" pitchFamily="34" charset="0"/>
            </a:endParaRPr>
          </a:p>
        </p:txBody>
      </p:sp>
      <p:grpSp>
        <p:nvGrpSpPr>
          <p:cNvPr id="7" name="6 Grupo"/>
          <p:cNvGrpSpPr/>
          <p:nvPr/>
        </p:nvGrpSpPr>
        <p:grpSpPr>
          <a:xfrm>
            <a:off x="1861908" y="152429"/>
            <a:ext cx="7776864" cy="836714"/>
            <a:chOff x="1861908" y="152429"/>
            <a:chExt cx="7776864" cy="836714"/>
          </a:xfrm>
        </p:grpSpPr>
        <p:sp>
          <p:nvSpPr>
            <p:cNvPr id="8" name="7 Rectángulo redondeado"/>
            <p:cNvSpPr/>
            <p:nvPr/>
          </p:nvSpPr>
          <p:spPr>
            <a:xfrm>
              <a:off x="2393537" y="152429"/>
              <a:ext cx="7219024" cy="684283"/>
            </a:xfrm>
            <a:prstGeom prst="roundRect">
              <a:avLst/>
            </a:prstGeom>
            <a:solidFill>
              <a:srgbClr val="CCC1DA">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1" name="10 Rectángulo"/>
            <p:cNvSpPr/>
            <p:nvPr/>
          </p:nvSpPr>
          <p:spPr>
            <a:xfrm>
              <a:off x="1861908" y="152429"/>
              <a:ext cx="7776864" cy="836714"/>
            </a:xfrm>
            <a:prstGeom prst="rect">
              <a:avLst/>
            </a:prstGeom>
          </p:spPr>
          <p:txBody>
            <a:bodyPr wrap="square">
              <a:spAutoFit/>
            </a:bodyPr>
            <a:lstStyle/>
            <a:p>
              <a:pPr lvl="1"/>
              <a:r>
                <a:rPr lang="es-ES" sz="2800" dirty="0" smtClean="0"/>
                <a:t>   </a:t>
              </a:r>
              <a:r>
                <a:rPr lang="es-ES" sz="2800" dirty="0" err="1" smtClean="0"/>
                <a:t>Why</a:t>
              </a:r>
              <a:r>
                <a:rPr lang="es-ES" sz="2800" dirty="0" smtClean="0"/>
                <a:t> </a:t>
              </a:r>
              <a:r>
                <a:rPr lang="es-ES" sz="2800" dirty="0" err="1" smtClean="0"/>
                <a:t>Cities</a:t>
              </a:r>
              <a:r>
                <a:rPr lang="es-ES" sz="2800" dirty="0" smtClean="0"/>
                <a:t> </a:t>
              </a:r>
              <a:r>
                <a:rPr lang="es-ES" sz="2800" dirty="0" err="1" smtClean="0"/>
                <a:t>for</a:t>
              </a:r>
              <a:r>
                <a:rPr lang="es-ES" sz="2800" dirty="0" smtClean="0"/>
                <a:t> </a:t>
              </a:r>
              <a:r>
                <a:rPr lang="es-ES" sz="2800" dirty="0" err="1" smtClean="0"/>
                <a:t>women</a:t>
              </a:r>
              <a:r>
                <a:rPr lang="es-ES" sz="2800" dirty="0" smtClean="0"/>
                <a:t>: </a:t>
              </a:r>
              <a:r>
                <a:rPr lang="es-ES" sz="2800" dirty="0" err="1" smtClean="0"/>
                <a:t>Constructing</a:t>
              </a:r>
              <a:r>
                <a:rPr lang="es-ES" sz="2800" dirty="0" smtClean="0"/>
                <a:t> </a:t>
              </a:r>
              <a:r>
                <a:rPr lang="es-ES" sz="2800" dirty="0" err="1" smtClean="0"/>
                <a:t>Gender</a:t>
              </a:r>
              <a:r>
                <a:rPr lang="es-ES" sz="2800" dirty="0" smtClean="0"/>
                <a:t>    </a:t>
              </a:r>
            </a:p>
          </p:txBody>
        </p:sp>
      </p:grpSp>
    </p:spTree>
    <p:extLst>
      <p:ext uri="{BB962C8B-B14F-4D97-AF65-F5344CB8AC3E}">
        <p14:creationId xmlns:p14="http://schemas.microsoft.com/office/powerpoint/2010/main" val="1060464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637" name="Picture 5" descr="274-7431_IMG"/>
          <p:cNvPicPr>
            <a:picLocks noChangeAspect="1" noChangeArrowheads="1"/>
          </p:cNvPicPr>
          <p:nvPr/>
        </p:nvPicPr>
        <p:blipFill>
          <a:blip r:embed="rId3" cstate="print"/>
          <a:srcRect/>
          <a:stretch>
            <a:fillRect/>
          </a:stretch>
        </p:blipFill>
        <p:spPr bwMode="auto">
          <a:xfrm>
            <a:off x="4572000" y="3429000"/>
            <a:ext cx="4595776" cy="3448621"/>
          </a:xfrm>
          <a:prstGeom prst="rect">
            <a:avLst/>
          </a:prstGeom>
          <a:noFill/>
          <a:ln w="9525">
            <a:noFill/>
            <a:miter lim="800000"/>
            <a:headEnd/>
            <a:tailEnd/>
          </a:ln>
        </p:spPr>
      </p:pic>
      <p:pic>
        <p:nvPicPr>
          <p:cNvPr id="581638" name="Picture 6" descr="interior de manzana- rocafort"/>
          <p:cNvPicPr>
            <a:picLocks noChangeAspect="1" noChangeArrowheads="1"/>
          </p:cNvPicPr>
          <p:nvPr/>
        </p:nvPicPr>
        <p:blipFill>
          <a:blip r:embed="rId4" cstate="print"/>
          <a:srcRect/>
          <a:stretch>
            <a:fillRect/>
          </a:stretch>
        </p:blipFill>
        <p:spPr bwMode="auto">
          <a:xfrm>
            <a:off x="-9092" y="3420318"/>
            <a:ext cx="4582776" cy="3437682"/>
          </a:xfrm>
          <a:prstGeom prst="rect">
            <a:avLst/>
          </a:prstGeom>
          <a:noFill/>
          <a:ln w="9525">
            <a:noFill/>
            <a:miter lim="800000"/>
            <a:headEnd/>
            <a:tailEnd/>
          </a:ln>
        </p:spPr>
      </p:pic>
      <p:pic>
        <p:nvPicPr>
          <p:cNvPr id="581639" name="Picture 11" descr="1-7 fronteres"/>
          <p:cNvPicPr>
            <a:picLocks noChangeAspect="1" noChangeArrowheads="1"/>
          </p:cNvPicPr>
          <p:nvPr/>
        </p:nvPicPr>
        <p:blipFill>
          <a:blip r:embed="rId5" cstate="print"/>
          <a:srcRect/>
          <a:stretch>
            <a:fillRect/>
          </a:stretch>
        </p:blipFill>
        <p:spPr bwMode="auto">
          <a:xfrm>
            <a:off x="3994871" y="-26989"/>
            <a:ext cx="5149130" cy="3455989"/>
          </a:xfrm>
          <a:prstGeom prst="rect">
            <a:avLst/>
          </a:prstGeom>
          <a:noFill/>
          <a:ln w="9525">
            <a:noFill/>
            <a:miter lim="800000"/>
            <a:headEnd/>
            <a:tailEnd/>
          </a:ln>
        </p:spPr>
      </p:pic>
      <p:pic>
        <p:nvPicPr>
          <p:cNvPr id="581642" name="Picture 15"/>
          <p:cNvPicPr>
            <a:picLocks noChangeAspect="1" noChangeArrowheads="1"/>
          </p:cNvPicPr>
          <p:nvPr/>
        </p:nvPicPr>
        <p:blipFill>
          <a:blip r:embed="rId6" cstate="email">
            <a:extLst>
              <a:ext uri="{28A0092B-C50C-407E-A947-70E740481C1C}">
                <a14:useLocalDpi xmlns:a14="http://schemas.microsoft.com/office/drawing/2010/main"/>
              </a:ext>
            </a:extLst>
          </a:blip>
          <a:srcRect t="6398" r="3703" b="53792"/>
          <a:stretch>
            <a:fillRect/>
          </a:stretch>
        </p:blipFill>
        <p:spPr bwMode="auto">
          <a:xfrm>
            <a:off x="6696075" y="6434138"/>
            <a:ext cx="2555875" cy="523875"/>
          </a:xfrm>
          <a:prstGeom prst="rect">
            <a:avLst/>
          </a:prstGeom>
          <a:noFill/>
          <a:ln w="9525">
            <a:noFill/>
            <a:miter lim="800000"/>
            <a:headEnd/>
            <a:tailEnd/>
          </a:ln>
        </p:spPr>
      </p:pic>
      <p:pic>
        <p:nvPicPr>
          <p:cNvPr id="581643" name="13 Imagen" descr="casassuburbio.bmp"/>
          <p:cNvPicPr>
            <a:picLocks noChangeAspect="1"/>
          </p:cNvPicPr>
          <p:nvPr/>
        </p:nvPicPr>
        <p:blipFill>
          <a:blip r:embed="rId7" cstate="print"/>
          <a:srcRect/>
          <a:stretch>
            <a:fillRect/>
          </a:stretch>
        </p:blipFill>
        <p:spPr bwMode="auto">
          <a:xfrm>
            <a:off x="0" y="0"/>
            <a:ext cx="4572000" cy="3437246"/>
          </a:xfrm>
          <a:prstGeom prst="rect">
            <a:avLst/>
          </a:prstGeom>
          <a:noFill/>
          <a:ln w="9525">
            <a:noFill/>
            <a:miter lim="800000"/>
            <a:headEnd/>
            <a:tailEnd/>
          </a:ln>
        </p:spPr>
      </p:pic>
      <p:sp>
        <p:nvSpPr>
          <p:cNvPr id="2" name="1 Rectángulo redondeado"/>
          <p:cNvSpPr/>
          <p:nvPr/>
        </p:nvSpPr>
        <p:spPr>
          <a:xfrm>
            <a:off x="1475656" y="2276872"/>
            <a:ext cx="6192688" cy="2232248"/>
          </a:xfrm>
          <a:prstGeom prst="roundRect">
            <a:avLst/>
          </a:prstGeom>
          <a:solidFill>
            <a:srgbClr val="CCC1DA">
              <a:alpha val="72157"/>
            </a:srgbClr>
          </a:solidFill>
          <a:ln>
            <a:noFill/>
          </a:ln>
        </p:spPr>
        <p:txBody>
          <a:bodyPr anchor="ctr"/>
          <a:lstStyle/>
          <a:p>
            <a:pPr algn="ctr"/>
            <a:r>
              <a:rPr lang="en-US" sz="2000" b="1" dirty="0">
                <a:latin typeface="Arial" pitchFamily="34" charset="0"/>
                <a:cs typeface="Arial" pitchFamily="34" charset="0"/>
              </a:rPr>
              <a:t>Functionalist and segregated city</a:t>
            </a:r>
            <a:endParaRPr lang="en-US" b="1" dirty="0">
              <a:latin typeface="Arial" pitchFamily="34" charset="0"/>
              <a:cs typeface="Arial" pitchFamily="34" charset="0"/>
            </a:endParaRPr>
          </a:p>
          <a:p>
            <a:pPr algn="ctr"/>
            <a:r>
              <a:rPr lang="en-US" dirty="0">
                <a:latin typeface="Arial" pitchFamily="34" charset="0"/>
                <a:cs typeface="Arial" pitchFamily="34" charset="0"/>
              </a:rPr>
              <a:t>(city designed from the maps)</a:t>
            </a:r>
          </a:p>
          <a:p>
            <a:pPr algn="ctr"/>
            <a:endParaRPr lang="en-US" dirty="0">
              <a:latin typeface="Arial" pitchFamily="34" charset="0"/>
              <a:cs typeface="Arial" pitchFamily="34" charset="0"/>
            </a:endParaRPr>
          </a:p>
          <a:p>
            <a:pPr algn="ctr"/>
            <a:r>
              <a:rPr lang="en-US" dirty="0" err="1">
                <a:latin typeface="Arial" pitchFamily="34" charset="0"/>
                <a:cs typeface="Arial" pitchFamily="34" charset="0"/>
              </a:rPr>
              <a:t>Vs</a:t>
            </a:r>
            <a:r>
              <a:rPr lang="en-US" dirty="0">
                <a:latin typeface="Arial" pitchFamily="34" charset="0"/>
                <a:cs typeface="Arial" pitchFamily="34" charset="0"/>
              </a:rPr>
              <a:t> </a:t>
            </a:r>
          </a:p>
          <a:p>
            <a:pPr algn="ctr"/>
            <a:endParaRPr lang="en-US" dirty="0">
              <a:latin typeface="Arial" pitchFamily="34" charset="0"/>
              <a:cs typeface="Arial" pitchFamily="34" charset="0"/>
            </a:endParaRPr>
          </a:p>
          <a:p>
            <a:pPr algn="ctr"/>
            <a:r>
              <a:rPr lang="en-US" sz="2000" b="1" dirty="0">
                <a:latin typeface="Arial" pitchFamily="34" charset="0"/>
                <a:cs typeface="Arial" pitchFamily="34" charset="0"/>
              </a:rPr>
              <a:t>Compact city</a:t>
            </a:r>
          </a:p>
          <a:p>
            <a:pPr algn="ctr"/>
            <a:r>
              <a:rPr lang="en-US" dirty="0">
                <a:latin typeface="Arial" pitchFamily="34" charset="0"/>
                <a:cs typeface="Arial" pitchFamily="34" charset="0"/>
              </a:rPr>
              <a:t>(city designed from the everyday experience) </a:t>
            </a:r>
          </a:p>
        </p:txBody>
      </p:sp>
      <p:grpSp>
        <p:nvGrpSpPr>
          <p:cNvPr id="10" name="9 Grupo"/>
          <p:cNvGrpSpPr/>
          <p:nvPr/>
        </p:nvGrpSpPr>
        <p:grpSpPr>
          <a:xfrm>
            <a:off x="1861908" y="152429"/>
            <a:ext cx="7776864" cy="836714"/>
            <a:chOff x="1861908" y="152429"/>
            <a:chExt cx="7776864" cy="836714"/>
          </a:xfrm>
        </p:grpSpPr>
        <p:sp>
          <p:nvSpPr>
            <p:cNvPr id="11" name="10 Rectángulo redondeado"/>
            <p:cNvSpPr/>
            <p:nvPr/>
          </p:nvSpPr>
          <p:spPr>
            <a:xfrm>
              <a:off x="2393537" y="152429"/>
              <a:ext cx="7219024" cy="684283"/>
            </a:xfrm>
            <a:prstGeom prst="roundRect">
              <a:avLst/>
            </a:prstGeom>
            <a:solidFill>
              <a:srgbClr val="CCC1DA">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400"/>
            </a:p>
          </p:txBody>
        </p:sp>
        <p:sp>
          <p:nvSpPr>
            <p:cNvPr id="12" name="11 Rectángulo"/>
            <p:cNvSpPr/>
            <p:nvPr/>
          </p:nvSpPr>
          <p:spPr>
            <a:xfrm>
              <a:off x="1861908" y="152429"/>
              <a:ext cx="7776864" cy="836714"/>
            </a:xfrm>
            <a:prstGeom prst="rect">
              <a:avLst/>
            </a:prstGeom>
          </p:spPr>
          <p:txBody>
            <a:bodyPr wrap="square">
              <a:spAutoFit/>
            </a:bodyPr>
            <a:lstStyle/>
            <a:p>
              <a:pPr lvl="1"/>
              <a:r>
                <a:rPr lang="es-ES" sz="2800" dirty="0" smtClean="0"/>
                <a:t>   </a:t>
              </a:r>
              <a:r>
                <a:rPr lang="es-ES" sz="2800" dirty="0" err="1" smtClean="0"/>
                <a:t>Why</a:t>
              </a:r>
              <a:r>
                <a:rPr lang="es-ES" sz="2800" dirty="0" smtClean="0"/>
                <a:t> </a:t>
              </a:r>
              <a:r>
                <a:rPr lang="es-ES" sz="2800" dirty="0" err="1" smtClean="0"/>
                <a:t>Cities</a:t>
              </a:r>
              <a:r>
                <a:rPr lang="es-ES" sz="2800" dirty="0" smtClean="0"/>
                <a:t> </a:t>
              </a:r>
              <a:r>
                <a:rPr lang="es-ES" sz="2800" dirty="0" err="1" smtClean="0"/>
                <a:t>for</a:t>
              </a:r>
              <a:r>
                <a:rPr lang="es-ES" sz="2800" dirty="0" smtClean="0"/>
                <a:t> </a:t>
              </a:r>
              <a:r>
                <a:rPr lang="es-ES" sz="2800" dirty="0" err="1" smtClean="0"/>
                <a:t>women</a:t>
              </a:r>
              <a:r>
                <a:rPr lang="es-ES" sz="2800" dirty="0" smtClean="0"/>
                <a:t>: </a:t>
              </a:r>
              <a:r>
                <a:rPr lang="es-ES" sz="2800" dirty="0" err="1" smtClean="0"/>
                <a:t>Constructing</a:t>
              </a:r>
              <a:r>
                <a:rPr lang="es-ES" sz="2800" dirty="0" smtClean="0"/>
                <a:t> </a:t>
              </a:r>
              <a:r>
                <a:rPr lang="es-ES" sz="2800" dirty="0" err="1" smtClean="0"/>
                <a:t>Gender</a:t>
              </a:r>
              <a:r>
                <a:rPr lang="es-ES" sz="2800" dirty="0" smtClean="0"/>
                <a:t>    </a:t>
              </a:r>
            </a:p>
          </p:txBody>
        </p:sp>
      </p:grpSp>
    </p:spTree>
    <p:extLst>
      <p:ext uri="{BB962C8B-B14F-4D97-AF65-F5344CB8AC3E}">
        <p14:creationId xmlns:p14="http://schemas.microsoft.com/office/powerpoint/2010/main" val="311786364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93366"/>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2"/>
            </a:solidFill>
            <a:effectLst/>
            <a:latin typeface="Times New Roman" pitchFamily="18" charset="0"/>
          </a:defRPr>
        </a:defPPr>
      </a:lstStyle>
    </a:spDef>
    <a:lnDef>
      <a:spPr bwMode="auto">
        <a:xfrm>
          <a:off x="0" y="0"/>
          <a:ext cx="1" cy="1"/>
        </a:xfrm>
        <a:custGeom>
          <a:avLst/>
          <a:gdLst/>
          <a:ahLst/>
          <a:cxnLst/>
          <a:rect l="0" t="0" r="0" b="0"/>
          <a:pathLst/>
        </a:custGeom>
        <a:solidFill>
          <a:srgbClr val="993366"/>
        </a:solid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s-ES" sz="4400" b="0" i="0" u="none" strike="noStrike" cap="none" normalizeH="0" baseline="0" smtClean="0">
            <a:ln>
              <a:noFill/>
            </a:ln>
            <a:solidFill>
              <a:schemeClr val="tx2"/>
            </a:solidFill>
            <a:effectLst/>
            <a:latin typeface="Times New Roman" pitchFamily="18"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50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rgbClr val="FF3300"/>
            </a:solidFill>
            <a:effectLst/>
            <a:latin typeface="Arial" charset="0"/>
          </a:defRPr>
        </a:defPPr>
      </a:lstStyle>
    </a:spDef>
    <a:lnDef>
      <a:spPr bwMode="auto">
        <a:xfrm>
          <a:off x="0" y="0"/>
          <a:ext cx="1" cy="1"/>
        </a:xfrm>
        <a:custGeom>
          <a:avLst/>
          <a:gdLst/>
          <a:ahLst/>
          <a:cxnLst/>
          <a:rect l="0" t="0" r="0" b="0"/>
          <a:pathLst/>
        </a:custGeom>
        <a:solidFill>
          <a:schemeClr val="bg1">
            <a:alpha val="50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2400" b="0" i="0" u="none" strike="noStrike" cap="none" normalizeH="0" baseline="0" smtClean="0">
            <a:ln>
              <a:noFill/>
            </a:ln>
            <a:solidFill>
              <a:srgbClr val="FF3300"/>
            </a:solidFill>
            <a:effectLst/>
            <a:latin typeface="Arial" charset="0"/>
          </a:defRPr>
        </a:defPPr>
      </a:lstStyle>
    </a:lnDef>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TotalTime>
  <Words>2424</Words>
  <Application>Microsoft Office PowerPoint</Application>
  <PresentationFormat>On-screen Show (4:3)</PresentationFormat>
  <Paragraphs>271</Paragraphs>
  <Slides>55</Slides>
  <Notes>55</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55</vt:i4>
      </vt:variant>
    </vt:vector>
  </HeadingPairs>
  <TitlesOfParts>
    <vt:vector size="68" baseType="lpstr">
      <vt:lpstr>ＭＳ Ｐゴシック</vt:lpstr>
      <vt:lpstr>Arial</vt:lpstr>
      <vt:lpstr>Arial Black</vt:lpstr>
      <vt:lpstr>Calibri</vt:lpstr>
      <vt:lpstr>Times New Roman</vt:lpstr>
      <vt:lpstr>Verdana</vt:lpstr>
      <vt:lpstr>Tema de Office</vt:lpstr>
      <vt:lpstr>1_Tema de Office</vt:lpstr>
      <vt:lpstr>Office Theme</vt:lpstr>
      <vt:lpstr>3_Diseño predeterminado</vt:lpstr>
      <vt:lpstr>6_Diseño predeterminado</vt:lpstr>
      <vt:lpstr>7_Diseño predeterminado</vt:lpstr>
      <vt:lpstr>5_Diseño predeterminado</vt:lpstr>
      <vt:lpstr>Cities for women, cities for all</vt:lpstr>
      <vt:lpstr>PowerPoint Presentation</vt:lpstr>
      <vt:lpstr>PowerPoint Presentation</vt:lpstr>
      <vt:lpstr>Construcció de rols de gènere</vt:lpstr>
      <vt:lpstr>PowerPoint Presentation</vt:lpstr>
      <vt:lpstr>PowerPoint Presentation</vt:lpstr>
      <vt:lpstr>PowerPoint Presentation</vt:lpstr>
      <vt:lpstr>PowerPoint Presentation</vt:lpstr>
      <vt:lpstr>PowerPoint Presentation</vt:lpstr>
      <vt:lpstr>PowerPoint Presentation</vt:lpstr>
      <vt:lpstr>How are men and women represented in architectural magazines? Men give security on work responsabilities Women give security looking after the children</vt:lpstr>
      <vt:lpstr>(which one do I wear today?)   No comments </vt:lpstr>
      <vt:lpstr>PowerPoint Presentation</vt:lpstr>
      <vt:lpstr>PowerPoint Presentation</vt:lpstr>
      <vt:lpstr>Ordinary things:  what kind of city streets are safe and what kind are not;  why some city parks are marvelous and others are vice traps and  death traps;  why some slums stay slums and others slums regenerate  themselves even against finantial and official opposition;   what make dowtowns shift their centers;  what, if anything, is a city neighborhood;  and  what job, if any, neighborhoods in great cities do…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Workshops in women's prisons:  Space of the prison according to the light of experience of women (Can Brians &amp; Wad Ras)</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Cities for women, cities for all</dc:title>
  <dc:creator>Montaner Muxi</dc:creator>
  <cp:lastModifiedBy>Emre Ege Smekal</cp:lastModifiedBy>
  <cp:revision>49</cp:revision>
  <dcterms:created xsi:type="dcterms:W3CDTF">2014-03-30T11:33:15Z</dcterms:created>
  <dcterms:modified xsi:type="dcterms:W3CDTF">2015-07-01T08:42:11Z</dcterms:modified>
</cp:coreProperties>
</file>