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0" r:id="rId3"/>
  </p:sldMasterIdLst>
  <p:notesMasterIdLst>
    <p:notesMasterId r:id="rId43"/>
  </p:notesMasterIdLst>
  <p:handoutMasterIdLst>
    <p:handoutMasterId r:id="rId44"/>
  </p:handoutMasterIdLst>
  <p:sldIdLst>
    <p:sldId id="323" r:id="rId4"/>
    <p:sldId id="257" r:id="rId5"/>
    <p:sldId id="278" r:id="rId6"/>
    <p:sldId id="275" r:id="rId7"/>
    <p:sldId id="266" r:id="rId8"/>
    <p:sldId id="261" r:id="rId9"/>
    <p:sldId id="280" r:id="rId10"/>
    <p:sldId id="259" r:id="rId11"/>
    <p:sldId id="294" r:id="rId12"/>
    <p:sldId id="292" r:id="rId13"/>
    <p:sldId id="267" r:id="rId14"/>
    <p:sldId id="300" r:id="rId15"/>
    <p:sldId id="297" r:id="rId16"/>
    <p:sldId id="301" r:id="rId17"/>
    <p:sldId id="302" r:id="rId18"/>
    <p:sldId id="293" r:id="rId19"/>
    <p:sldId id="296" r:id="rId20"/>
    <p:sldId id="262" r:id="rId21"/>
    <p:sldId id="269" r:id="rId22"/>
    <p:sldId id="305" r:id="rId23"/>
    <p:sldId id="288" r:id="rId24"/>
    <p:sldId id="317" r:id="rId25"/>
    <p:sldId id="315" r:id="rId26"/>
    <p:sldId id="310" r:id="rId27"/>
    <p:sldId id="311" r:id="rId28"/>
    <p:sldId id="291" r:id="rId29"/>
    <p:sldId id="331" r:id="rId30"/>
    <p:sldId id="319" r:id="rId31"/>
    <p:sldId id="320" r:id="rId32"/>
    <p:sldId id="329" r:id="rId33"/>
    <p:sldId id="330" r:id="rId34"/>
    <p:sldId id="281" r:id="rId35"/>
    <p:sldId id="272" r:id="rId36"/>
    <p:sldId id="273" r:id="rId37"/>
    <p:sldId id="312" r:id="rId38"/>
    <p:sldId id="313" r:id="rId39"/>
    <p:sldId id="306" r:id="rId40"/>
    <p:sldId id="307" r:id="rId41"/>
    <p:sldId id="309" r:id="rId42"/>
  </p:sldIdLst>
  <p:sldSz cx="9144000" cy="6858000" type="screen4x3"/>
  <p:notesSz cx="6669088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yanovic,Dr.DI. Dors" initials="D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1C62C"/>
    <a:srgbClr val="09407A"/>
    <a:srgbClr val="049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8084"/>
  </p:normalViewPr>
  <p:slideViewPr>
    <p:cSldViewPr snapToGrid="0" snapToObjects="1">
      <p:cViewPr varScale="1">
        <p:scale>
          <a:sx n="112" d="100"/>
          <a:sy n="112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08T12:55:58.081" idx="1">
    <p:pos x="1542" y="4023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E120D7-E4D7-4148-9AD4-6F89B8AA94E3}" type="datetimeFigureOut">
              <a:rPr lang="en-GB"/>
              <a:pPr>
                <a:defRPr/>
              </a:pPr>
              <a:t>01/07/2015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C342D7-2257-4FE4-8453-E06AF418D8A9}" type="slidenum">
              <a:rPr lang="en-GB" altLang="tr-TR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84406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A3B637-7673-494F-A5D7-CAB5042A7968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205B20-24FD-4E27-8407-1E12B117C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C82F20E-0EF0-4536-97A5-E1348D6B689F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86C265D-A810-4A21-8E53-95196E1AE952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2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F403C68-11A8-4760-B0FB-89E51D59FA20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4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3566AE-C5B0-40F7-AC2D-07DF0A118951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98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485142-A96C-43F1-9851-6FD3F6D7E06E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90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DBED71-47AB-48F2-82C3-192BE6B4220C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82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38847-E7D6-4743-8187-A9F7863DA6E3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44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BB2680-23B3-4282-A518-24B75D980868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68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en-US" smtClean="0"/>
          </a:p>
        </p:txBody>
      </p:sp>
      <p:sp>
        <p:nvSpPr>
          <p:cNvPr id="645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038149-B103-4653-AE82-41437B709B79}" type="slidenum">
              <a:rPr lang="pt-PT" altLang="en-US"/>
              <a:pPr eaLnBrk="1" hangingPunct="1">
                <a:spcBef>
                  <a:spcPct val="0"/>
                </a:spcBef>
              </a:pPr>
              <a:t>38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6343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B9964E4-EAF8-405F-8DA7-5C3FF5FF7686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BC1E75-08BD-4BB7-AD2B-0DC19F637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9323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0C4DA87-F651-4B3D-9142-271E74F24A22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EB9CBD-5BD5-4249-B76F-7CF40BCFE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5287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8010C4-DC34-438E-8E42-216EF198F962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E8FDF5-70EE-484B-B1CB-82DCC7A32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9860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2155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00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731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8FA-3C90-4B66-A6FC-93490D3E6282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E621A-AF36-4543-ADF9-40836FD11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53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137A-8991-4FA5-8F15-C55A28389167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9BC40-7ED7-4FBA-8848-15B7393AF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1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C62C-707B-48DA-8C30-22FB6FF165B7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37896-7ACE-4E97-82BD-E0A28541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79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AE82-9688-4F7C-B5BD-1A2FD2532755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3F2C-CAD4-47EC-8DD8-BB6A0851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82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82E2-8B33-4B80-9174-BD4BE7C30D98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70FE0-8131-4694-AFAC-AC5BD66C0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09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E559-B306-4703-929B-4CE2998EA0AE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F0722-F8D7-4355-96F3-CBE02F010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602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073B-B258-42CA-AA0E-ED349B75B263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9B65-339A-4C37-ABE0-A83704E18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4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7E8A3FE-F5BE-40C2-8528-4D7AF774DD65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E99915-1E7E-43D5-9A8A-0194933BD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607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297A-29A9-459B-93A3-E52DE9663701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898C-396D-4D34-87DA-6321938C5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256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D5DD-BAF6-4780-A843-9B980D9A6101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FB022-A2EF-44B4-A16F-C56B95D11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99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3474-53B9-4135-A620-66E895C624EB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D765F-E776-4A8A-85BC-BFFA047FF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74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FD68-1711-45D3-8623-D7A9554C5F89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505DA-52D1-41AE-9991-9BA1B8B6A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23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37FA-E03E-497D-BC1B-76974CC44B6F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B46E3-6A8D-4B5A-B21B-CB7C85B15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61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0F43-4DD2-4C0E-A909-CD2F83EF5916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29682-88F2-4B66-B5FB-323D0241C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91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0A69-9313-4E02-A338-B83315C59C44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63C4-EF1C-4554-A468-41C501D3F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336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3216-2D49-4EFD-9054-77062EDA29FC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0492-AB09-4C4B-9DA3-9E7764468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082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41E6-4898-43D2-90BB-993EAA9934B8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5E8FA-A340-4E45-85EF-4DDFAF34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2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F51C-0996-4BC3-9BA2-0F15014A0885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D1721-CDCD-4656-B84A-ADCB294CB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4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30474E-6540-4E0F-AF59-7D25CECC6F1C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FC3C56-AFC2-402F-A710-2A065C618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36307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1370-659F-41E9-805C-5EF738FB99E4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6FCF9-84DE-4D77-9EF2-64E977612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575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76ED-1781-456E-A24D-C130A6701D50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814E9-BE5B-475B-80A7-5B8C4AD3A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2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4F3D-3160-4E2B-9CC0-8D7941C18E4D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D8406-C4E5-449C-B59E-C295AA8D7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640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C38A-B4EA-46AE-BF49-810F764292EF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5036E-D201-4B9B-AB4D-83726CADB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740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5411-6CF4-4684-87C6-F0E121849F5D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AB68A-366A-42F1-826E-60ABF9DB5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2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CB1222-F2BD-48D4-ADD5-A85872A9451C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B31F78-938D-4833-B131-DFE57E2A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41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64A9F78-7876-4694-AB00-177B5040C11C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ACE1B0-2FD1-4418-AF65-EBED3B470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3059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B1E4F4-A552-4481-A228-DBD2C2805693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3F4EA6-7CE1-4D2B-8EAA-9A958569D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2495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8E50C9-4FA5-4557-BF25-C90167A33009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46A080-F686-4F71-92B6-F9C985814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794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C28C32-2915-4F67-820B-C0D8833DE900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81898C-5C01-427A-AE21-A0DDECED5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864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79ADCE-9EBD-4852-84A1-2666508DA680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B5D4CC-CDF5-4F9B-91F7-5A6D07CA8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409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1 Header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Sub Header</a:t>
            </a:r>
          </a:p>
        </p:txBody>
      </p:sp>
      <p:pic>
        <p:nvPicPr>
          <p:cNvPr id="1027" name="Picture 2" descr="C:\Users\brifuchs\Documents\Verwaltung Allgemeines\RaLI + BOKU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  <p:sldLayoutId id="214748491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text styles</a:t>
            </a:r>
          </a:p>
          <a:p>
            <a:pPr lvl="1"/>
            <a:r>
              <a:rPr lang="ga-IE" altLang="en-US" smtClean="0"/>
              <a:t>Second level</a:t>
            </a:r>
          </a:p>
          <a:p>
            <a:pPr lvl="2"/>
            <a:r>
              <a:rPr lang="ga-IE" altLang="en-US" smtClean="0"/>
              <a:t>Third level</a:t>
            </a:r>
          </a:p>
          <a:p>
            <a:pPr lvl="3"/>
            <a:r>
              <a:rPr lang="ga-IE" altLang="en-US" smtClean="0"/>
              <a:t>Fourth level</a:t>
            </a:r>
          </a:p>
          <a:p>
            <a:pPr lvl="4"/>
            <a:r>
              <a:rPr lang="ga-IE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B6E93B-65AA-44AB-BC24-B150AF69C897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3748C4-9437-4ABD-82EB-EC8438CB00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text styles</a:t>
            </a:r>
          </a:p>
          <a:p>
            <a:pPr lvl="1"/>
            <a:r>
              <a:rPr lang="ga-IE" altLang="en-US" smtClean="0"/>
              <a:t>Second level</a:t>
            </a:r>
          </a:p>
          <a:p>
            <a:pPr lvl="2"/>
            <a:r>
              <a:rPr lang="ga-IE" altLang="en-US" smtClean="0"/>
              <a:t>Third level</a:t>
            </a:r>
          </a:p>
          <a:p>
            <a:pPr lvl="3"/>
            <a:r>
              <a:rPr lang="ga-IE" altLang="en-US" smtClean="0"/>
              <a:t>Fourth level</a:t>
            </a:r>
          </a:p>
          <a:p>
            <a:pPr lvl="4"/>
            <a:r>
              <a:rPr lang="ga-IE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58A1E-A3AF-4857-A9D4-1271180FD680}" type="datetimeFigureOut">
              <a:rPr lang="en-US" altLang="en-US"/>
              <a:pPr>
                <a:defRPr/>
              </a:pPr>
              <a:t>7/1/2015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96C9930-F165-4432-A066-692D2294AF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li.boku.ac.at/ilap/gdus-network/" TargetMode="External"/><Relationship Id="rId2" Type="http://schemas.openxmlformats.org/officeDocument/2006/relationships/hyperlink" Target="http://www.rali.boku.ac.at/ilap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://www.genderste.e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5364" name="Inhaltsplatzhalt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228600"/>
            <a:ext cx="83407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 bwMode="auto">
          <a:xfrm>
            <a:off x="3530600" y="377825"/>
            <a:ext cx="4403725" cy="96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b="1" smtClean="0">
                <a:solidFill>
                  <a:srgbClr val="C00000"/>
                </a:solidFill>
              </a:rPr>
              <a:t>Everyday Life Perspective</a:t>
            </a:r>
            <a:br>
              <a:rPr lang="en-GB" altLang="en-US" sz="2800" b="1" smtClean="0">
                <a:solidFill>
                  <a:srgbClr val="C00000"/>
                </a:solidFill>
              </a:rPr>
            </a:br>
            <a:endParaRPr lang="en-GB" altLang="en-US" sz="2800" b="1" smtClean="0">
              <a:solidFill>
                <a:srgbClr val="C00000"/>
              </a:solidFill>
            </a:endParaRPr>
          </a:p>
        </p:txBody>
      </p:sp>
      <p:sp>
        <p:nvSpPr>
          <p:cNvPr id="24579" name="Inhaltsplatzhalter 2"/>
          <p:cNvSpPr>
            <a:spLocks noGrp="1"/>
          </p:cNvSpPr>
          <p:nvPr>
            <p:ph sz="half" idx="1"/>
          </p:nvPr>
        </p:nvSpPr>
        <p:spPr>
          <a:xfrm>
            <a:off x="3530600" y="1457325"/>
            <a:ext cx="5092700" cy="4806950"/>
          </a:xfrm>
        </p:spPr>
        <p:txBody>
          <a:bodyPr/>
          <a:lstStyle/>
          <a:p>
            <a:pPr marL="0" indent="0"/>
            <a:endParaRPr lang="en-GB" altLang="en-US" sz="2400" smtClean="0"/>
          </a:p>
          <a:p>
            <a:pPr marL="0" indent="0">
              <a:spcBef>
                <a:spcPts val="1875"/>
              </a:spcBef>
              <a:buFontTx/>
              <a:buChar char="•"/>
            </a:pPr>
            <a:r>
              <a:rPr lang="en-US" altLang="en-US" sz="2400" smtClean="0"/>
              <a:t>The intensity of interrelations between persons und their local environments various according to life phases</a:t>
            </a:r>
          </a:p>
          <a:p>
            <a:pPr marL="0" indent="0">
              <a:spcBef>
                <a:spcPts val="1875"/>
              </a:spcBef>
              <a:buFontTx/>
              <a:buChar char="•"/>
            </a:pPr>
            <a:r>
              <a:rPr lang="de-AT" altLang="en-US" sz="2400" smtClean="0"/>
              <a:t> </a:t>
            </a:r>
            <a:r>
              <a:rPr lang="en-US" altLang="en-US" sz="2400" smtClean="0"/>
              <a:t>Different user profiles  give the visibility to the varying everyday realities of people in the urban context</a:t>
            </a:r>
          </a:p>
          <a:p>
            <a:pPr marL="0" indent="0">
              <a:spcBef>
                <a:spcPts val="1875"/>
              </a:spcBef>
              <a:buFontTx/>
              <a:buChar char="•"/>
            </a:pPr>
            <a:r>
              <a:rPr lang="en-US" altLang="en-US" sz="2400" smtClean="0"/>
              <a:t>The description of various groups permit deriving user profiles for planning and project development</a:t>
            </a:r>
          </a:p>
          <a:p>
            <a:pPr marL="0" indent="0"/>
            <a:endParaRPr lang="en-GB" altLang="en-US" smtClean="0"/>
          </a:p>
        </p:txBody>
      </p:sp>
      <p:pic>
        <p:nvPicPr>
          <p:cNvPr id="24580" name="Grafik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59"/>
          <a:stretch>
            <a:fillRect/>
          </a:stretch>
        </p:blipFill>
        <p:spPr>
          <a:xfrm>
            <a:off x="0" y="377825"/>
            <a:ext cx="3265488" cy="6480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 bwMode="auto">
          <a:xfrm>
            <a:off x="3530600" y="377825"/>
            <a:ext cx="4403725" cy="96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800" b="1" smtClean="0">
                <a:solidFill>
                  <a:srgbClr val="C00000"/>
                </a:solidFill>
              </a:rPr>
              <a:t>User and user profiles</a:t>
            </a:r>
            <a:r>
              <a:rPr lang="en-GB" altLang="en-US" sz="2800" b="1" smtClean="0">
                <a:solidFill>
                  <a:srgbClr val="C00000"/>
                </a:solidFill>
              </a:rPr>
              <a:t/>
            </a:r>
            <a:br>
              <a:rPr lang="en-GB" altLang="en-US" sz="2800" b="1" smtClean="0">
                <a:solidFill>
                  <a:srgbClr val="C00000"/>
                </a:solidFill>
              </a:rPr>
            </a:br>
            <a:r>
              <a:rPr lang="en-GB" altLang="en-US" sz="2800" b="1" smtClean="0">
                <a:solidFill>
                  <a:srgbClr val="C00000"/>
                </a:solidFill>
              </a:rPr>
              <a:t/>
            </a:r>
            <a:br>
              <a:rPr lang="en-GB" altLang="en-US" sz="2800" b="1" smtClean="0">
                <a:solidFill>
                  <a:srgbClr val="C00000"/>
                </a:solidFill>
              </a:rPr>
            </a:br>
            <a:r>
              <a:rPr lang="en-GB" altLang="en-US" sz="2800" b="1" smtClean="0">
                <a:solidFill>
                  <a:srgbClr val="C00000"/>
                </a:solidFill>
              </a:rPr>
              <a:t/>
            </a:r>
            <a:br>
              <a:rPr lang="en-GB" altLang="en-US" sz="2800" b="1" smtClean="0">
                <a:solidFill>
                  <a:srgbClr val="C00000"/>
                </a:solidFill>
              </a:rPr>
            </a:br>
            <a:r>
              <a:rPr lang="en-GB" altLang="en-US" sz="2800" b="1" smtClean="0">
                <a:solidFill>
                  <a:srgbClr val="C00000"/>
                </a:solidFill>
              </a:rPr>
              <a:t/>
            </a:r>
            <a:br>
              <a:rPr lang="en-GB" altLang="en-US" sz="2800" b="1" smtClean="0">
                <a:solidFill>
                  <a:srgbClr val="C00000"/>
                </a:solidFill>
              </a:rPr>
            </a:br>
            <a:endParaRPr lang="en-GB" altLang="en-US" sz="2800" b="1" smtClean="0">
              <a:solidFill>
                <a:srgbClr val="C00000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sz="half" idx="1"/>
          </p:nvPr>
        </p:nvSpPr>
        <p:spPr>
          <a:xfrm>
            <a:off x="3530600" y="1381125"/>
            <a:ext cx="5092700" cy="5229225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altLang="en-US" sz="2400" smtClean="0"/>
              <a:t>Children aged 6 or under</a:t>
            </a:r>
          </a:p>
          <a:p>
            <a:pPr marL="0" indent="0">
              <a:buFontTx/>
              <a:buChar char="•"/>
            </a:pPr>
            <a:endParaRPr lang="en-US" altLang="en-US" sz="2400" smtClean="0"/>
          </a:p>
          <a:p>
            <a:pPr marL="0" indent="0">
              <a:buFontTx/>
              <a:buChar char="•"/>
            </a:pPr>
            <a:r>
              <a:rPr lang="en-US" altLang="en-US" sz="2400" smtClean="0"/>
              <a:t>Children aged 6 to 12 years</a:t>
            </a:r>
          </a:p>
          <a:p>
            <a:pPr marL="0" indent="0">
              <a:buFontTx/>
              <a:buChar char="•"/>
            </a:pPr>
            <a:endParaRPr lang="en-US" altLang="en-US" sz="2400" smtClean="0"/>
          </a:p>
          <a:p>
            <a:pPr marL="0" indent="0">
              <a:buFontTx/>
              <a:buChar char="•"/>
            </a:pPr>
            <a:r>
              <a:rPr lang="en-US" altLang="en-US" sz="2400" smtClean="0"/>
              <a:t>Young people aged 13 to 17 years</a:t>
            </a:r>
          </a:p>
          <a:p>
            <a:pPr marL="0" indent="0">
              <a:buFontTx/>
              <a:buChar char="•"/>
            </a:pPr>
            <a:endParaRPr lang="en-US" altLang="en-US" sz="2400" smtClean="0"/>
          </a:p>
          <a:p>
            <a:pPr marL="0" indent="0">
              <a:buFontTx/>
              <a:buChar char="•"/>
            </a:pPr>
            <a:r>
              <a:rPr lang="en-US" altLang="en-US" sz="2400" smtClean="0"/>
              <a:t>Working-age women and men</a:t>
            </a:r>
          </a:p>
          <a:p>
            <a:pPr marL="0" indent="0">
              <a:buFontTx/>
              <a:buChar char="•"/>
            </a:pPr>
            <a:endParaRPr lang="en-US" altLang="en-US" sz="2400" smtClean="0"/>
          </a:p>
          <a:p>
            <a:pPr marL="0" indent="0">
              <a:buFontTx/>
              <a:buChar char="•"/>
            </a:pPr>
            <a:r>
              <a:rPr lang="en-US" altLang="en-US" sz="2400" smtClean="0"/>
              <a:t>Elderly or very aged women and men</a:t>
            </a:r>
          </a:p>
          <a:p>
            <a:pPr marL="0" indent="0">
              <a:buFontTx/>
              <a:buChar char="•"/>
            </a:pPr>
            <a:endParaRPr lang="en-US" altLang="en-US" sz="2400" smtClean="0"/>
          </a:p>
          <a:p>
            <a:pPr marL="0" indent="0">
              <a:buFontTx/>
              <a:buChar char="•"/>
            </a:pPr>
            <a:r>
              <a:rPr lang="en-US" altLang="en-US" sz="2400" smtClean="0"/>
              <a:t>Women and men with special needs</a:t>
            </a:r>
          </a:p>
          <a:p>
            <a:pPr marL="0" indent="0"/>
            <a:endParaRPr lang="de-AT" altLang="en-US" sz="2400" smtClean="0"/>
          </a:p>
          <a:p>
            <a:pPr marL="0" indent="0"/>
            <a:endParaRPr lang="en-GB" altLang="en-US" sz="2400" smtClean="0"/>
          </a:p>
          <a:p>
            <a:pPr marL="0" indent="0"/>
            <a:r>
              <a:rPr lang="en-GB" altLang="en-US" sz="1200" smtClean="0"/>
              <a:t/>
            </a:r>
            <a:br>
              <a:rPr lang="en-GB" altLang="en-US" sz="1200" smtClean="0"/>
            </a:br>
            <a:r>
              <a:rPr lang="en-GB" altLang="en-US" sz="1200" smtClean="0"/>
              <a:t>(</a:t>
            </a:r>
            <a:endParaRPr lang="en-GB" altLang="en-US" smtClean="0"/>
          </a:p>
        </p:txBody>
      </p:sp>
      <p:pic>
        <p:nvPicPr>
          <p:cNvPr id="25604" name="Grafik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59"/>
          <a:stretch>
            <a:fillRect/>
          </a:stretch>
        </p:blipFill>
        <p:spPr>
          <a:xfrm>
            <a:off x="0" y="377825"/>
            <a:ext cx="3265488" cy="6480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mtClean="0">
                <a:solidFill>
                  <a:srgbClr val="C00000"/>
                </a:solidFill>
              </a:rPr>
              <a:t>Gender distribution of paid and unpaid work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1800"/>
          </a:p>
        </p:txBody>
      </p:sp>
      <p:pic>
        <p:nvPicPr>
          <p:cNvPr id="26628" name="Grafik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952625"/>
            <a:ext cx="68087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mtClean="0">
                <a:solidFill>
                  <a:srgbClr val="C00000"/>
                </a:solidFill>
              </a:rPr>
              <a:t>Households with children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180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pic>
        <p:nvPicPr>
          <p:cNvPr id="27653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0" y="1265238"/>
            <a:ext cx="92821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altLang="en-US" smtClean="0">
                <a:solidFill>
                  <a:srgbClr val="C00000"/>
                </a:solidFill>
              </a:rPr>
              <a:t>Purpose of trips taken 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288" y="1417638"/>
            <a:ext cx="759142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8410575" cy="1335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800" smtClean="0">
                <a:solidFill>
                  <a:srgbClr val="C00000"/>
                </a:solidFill>
              </a:rPr>
              <a:t>Female/Male distribution of persons 75+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180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pic>
        <p:nvPicPr>
          <p:cNvPr id="29701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1113"/>
            <a:ext cx="925195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 bwMode="auto">
          <a:xfrm>
            <a:off x="3530600" y="377825"/>
            <a:ext cx="4403725" cy="96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b="1" smtClean="0">
                <a:solidFill>
                  <a:srgbClr val="C00000"/>
                </a:solidFill>
              </a:rPr>
              <a:t>Planning for different life phases</a:t>
            </a:r>
            <a:br>
              <a:rPr lang="en-GB" altLang="en-US" sz="2800" b="1" smtClean="0">
                <a:solidFill>
                  <a:srgbClr val="C00000"/>
                </a:solidFill>
              </a:rPr>
            </a:br>
            <a:endParaRPr lang="en-GB" altLang="en-US" sz="2800" b="1" smtClean="0">
              <a:solidFill>
                <a:srgbClr val="C00000"/>
              </a:solidFill>
            </a:endParaRPr>
          </a:p>
        </p:txBody>
      </p:sp>
      <p:sp>
        <p:nvSpPr>
          <p:cNvPr id="30723" name="Inhaltsplatzhalter 2"/>
          <p:cNvSpPr>
            <a:spLocks noGrp="1"/>
          </p:cNvSpPr>
          <p:nvPr>
            <p:ph sz="half" idx="1"/>
          </p:nvPr>
        </p:nvSpPr>
        <p:spPr>
          <a:xfrm>
            <a:off x="3530600" y="1609725"/>
            <a:ext cx="5092700" cy="4806950"/>
          </a:xfrm>
        </p:spPr>
        <p:txBody>
          <a:bodyPr/>
          <a:lstStyle/>
          <a:p>
            <a:pPr marL="0" indent="0"/>
            <a:endParaRPr lang="en-GB" altLang="en-US" sz="2400" smtClean="0"/>
          </a:p>
          <a:p>
            <a:pPr marL="0" indent="0"/>
            <a:r>
              <a:rPr lang="en-GB" altLang="en-US" sz="2400" smtClean="0"/>
              <a:t>focuses on locally dependent groups:</a:t>
            </a:r>
          </a:p>
          <a:p>
            <a:pPr marL="0" indent="0">
              <a:spcBef>
                <a:spcPts val="1875"/>
              </a:spcBef>
              <a:buFontTx/>
              <a:buChar char="•"/>
            </a:pPr>
            <a:r>
              <a:rPr lang="en-GB" altLang="en-US" sz="2400" smtClean="0"/>
              <a:t>Young people until 12 years</a:t>
            </a:r>
          </a:p>
          <a:p>
            <a:pPr marL="0" indent="0">
              <a:spcBef>
                <a:spcPts val="1875"/>
              </a:spcBef>
              <a:buFontTx/>
              <a:buChar char="•"/>
            </a:pPr>
            <a:r>
              <a:rPr lang="en-GB" altLang="en-US" sz="2400" smtClean="0"/>
              <a:t>People who have to combine </a:t>
            </a:r>
            <a:br>
              <a:rPr lang="en-GB" altLang="en-US" sz="2400" smtClean="0"/>
            </a:br>
            <a:r>
              <a:rPr lang="en-GB" altLang="en-US" sz="2400" smtClean="0"/>
              <a:t>family work and wage work</a:t>
            </a:r>
          </a:p>
          <a:p>
            <a:pPr marL="0" indent="0">
              <a:spcBef>
                <a:spcPts val="1875"/>
              </a:spcBef>
              <a:buFontTx/>
              <a:buChar char="•"/>
            </a:pPr>
            <a:r>
              <a:rPr lang="en-GB" altLang="en-US" sz="2400" smtClean="0"/>
              <a:t>Elder people - 75</a:t>
            </a:r>
            <a:r>
              <a:rPr lang="en-GB" altLang="en-US" smtClean="0"/>
              <a:t>+</a:t>
            </a:r>
          </a:p>
          <a:p>
            <a:pPr marL="0" indent="0"/>
            <a:r>
              <a:rPr lang="en-GB" altLang="en-US" sz="1200" smtClean="0"/>
              <a:t/>
            </a:r>
            <a:br>
              <a:rPr lang="en-GB" altLang="en-US" sz="1200" smtClean="0"/>
            </a:br>
            <a:endParaRPr lang="en-GB" altLang="en-US" smtClean="0"/>
          </a:p>
        </p:txBody>
      </p:sp>
      <p:pic>
        <p:nvPicPr>
          <p:cNvPr id="30724" name="Grafik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59"/>
          <a:stretch>
            <a:fillRect/>
          </a:stretch>
        </p:blipFill>
        <p:spPr>
          <a:xfrm>
            <a:off x="0" y="377825"/>
            <a:ext cx="3265488" cy="6480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65475"/>
          </a:xfrm>
        </p:spPr>
        <p:txBody>
          <a:bodyPr anchor="t"/>
          <a:lstStyle/>
          <a:p>
            <a:r>
              <a:rPr lang="en-IE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  <a:t>Gender mainstreaming as a comprehensive planning strategy</a:t>
            </a:r>
            <a:endParaRPr lang="en-IE" altLang="en-US" b="1" smtClean="0">
              <a:solidFill>
                <a:srgbClr val="C0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IE" b="1" dirty="0" smtClean="0">
              <a:cs typeface="ＭＳ Ｐゴシック" charset="0"/>
            </a:endParaRPr>
          </a:p>
          <a:p>
            <a:pPr>
              <a:defRPr/>
            </a:pPr>
            <a:endParaRPr lang="en-IE" b="1" dirty="0" smtClean="0"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 4" descr="planninglev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274638"/>
            <a:ext cx="8639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 bwMode="auto">
          <a:xfrm>
            <a:off x="635000" y="274638"/>
            <a:ext cx="7137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smtClean="0">
                <a:solidFill>
                  <a:srgbClr val="C00000"/>
                </a:solidFill>
                <a:cs typeface="Arial" panose="020B0604020202020204" pitchFamily="34" charset="0"/>
              </a:rPr>
              <a:t>Formulating indicators for two main topics in urban planning:</a:t>
            </a:r>
            <a:r>
              <a:rPr lang="en-GB" altLang="en-US" sz="280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endParaRPr lang="en-GB" altLang="en-US" sz="3600" smtClean="0"/>
          </a:p>
        </p:txBody>
      </p:sp>
      <p:graphicFrame>
        <p:nvGraphicFramePr>
          <p:cNvPr id="33795" name="Objekt 2"/>
          <p:cNvGraphicFramePr>
            <a:graphicFrameLocks noChangeAspect="1"/>
          </p:cNvGraphicFramePr>
          <p:nvPr/>
        </p:nvGraphicFramePr>
        <p:xfrm>
          <a:off x="2654300" y="2324100"/>
          <a:ext cx="6032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okument" r:id="rId4" imgW="5917982" imgH="3301878" progId="Word.Document.12">
                  <p:embed/>
                </p:oleObj>
              </mc:Choice>
              <mc:Fallback>
                <p:oleObj name="Dokument" r:id="rId4" imgW="5917982" imgH="3301878" progId="Word.Document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324100"/>
                        <a:ext cx="60325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457200" y="1627188"/>
            <a:ext cx="82296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C00000"/>
                </a:solidFill>
                <a:latin typeface="+mn-lt"/>
                <a:ea typeface="MS PGothic" charset="0"/>
                <a:cs typeface="Arial" charset="0"/>
              </a:rPr>
              <a:t>City structures and Quality of living &amp; Open space and Mobility</a:t>
            </a:r>
            <a:endParaRPr lang="de-DE" sz="2400" dirty="0"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57200" y="2601913"/>
            <a:ext cx="175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de-AT" b="1" dirty="0" smtClean="0">
                <a:solidFill>
                  <a:srgbClr val="C00000"/>
                </a:solidFill>
                <a:latin typeface="+mj-lt"/>
                <a:cs typeface="Arial" charset="0"/>
              </a:rPr>
              <a:t>Check-</a:t>
            </a:r>
            <a:r>
              <a:rPr lang="de-AT" b="1" dirty="0" err="1" smtClean="0">
                <a:solidFill>
                  <a:srgbClr val="C00000"/>
                </a:solidFill>
                <a:latin typeface="+mj-lt"/>
                <a:cs typeface="Arial" charset="0"/>
              </a:rPr>
              <a:t>questions</a:t>
            </a:r>
            <a:endParaRPr lang="en-GB" b="1" dirty="0" smtClean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457200" y="3170238"/>
            <a:ext cx="161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de-AT" b="1" dirty="0" smtClean="0">
                <a:solidFill>
                  <a:srgbClr val="C00000"/>
                </a:solidFill>
                <a:latin typeface="+mj-lt"/>
                <a:cs typeface="Arial" charset="0"/>
              </a:rPr>
              <a:t>Quality </a:t>
            </a:r>
            <a:r>
              <a:rPr lang="de-AT" b="1" dirty="0" err="1" smtClean="0">
                <a:solidFill>
                  <a:srgbClr val="C00000"/>
                </a:solidFill>
                <a:latin typeface="+mj-lt"/>
                <a:cs typeface="Arial" charset="0"/>
              </a:rPr>
              <a:t>criteria</a:t>
            </a:r>
            <a:endParaRPr lang="en-GB" b="1" dirty="0" smtClean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57200" y="3740150"/>
            <a:ext cx="163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de-AT" b="1" dirty="0" smtClean="0">
                <a:solidFill>
                  <a:srgbClr val="C00000"/>
                </a:solidFill>
                <a:latin typeface="+mj-lt"/>
                <a:cs typeface="Arial" charset="0"/>
              </a:rPr>
              <a:t>Comments </a:t>
            </a:r>
            <a:r>
              <a:rPr lang="en-US" b="1" dirty="0" smtClean="0">
                <a:solidFill>
                  <a:srgbClr val="C00000"/>
                </a:solidFill>
                <a:latin typeface="+mj-lt"/>
                <a:cs typeface="Arial" charset="0"/>
              </a:rPr>
              <a:t>and </a:t>
            </a:r>
            <a:br>
              <a:rPr lang="en-US" b="1" dirty="0" smtClean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+mj-lt"/>
                <a:cs typeface="Arial" charset="0"/>
              </a:rPr>
              <a:t>explanation</a:t>
            </a:r>
          </a:p>
        </p:txBody>
      </p:sp>
      <p:cxnSp>
        <p:nvCxnSpPr>
          <p:cNvPr id="11" name="Gerade Verbindung 6"/>
          <p:cNvCxnSpPr>
            <a:cxnSpLocks noChangeShapeType="1"/>
            <a:stCxn id="8" idx="3"/>
          </p:cNvCxnSpPr>
          <p:nvPr/>
        </p:nvCxnSpPr>
        <p:spPr bwMode="auto">
          <a:xfrm>
            <a:off x="2212975" y="2786063"/>
            <a:ext cx="4413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Gerade Verbindung 12"/>
          <p:cNvCxnSpPr>
            <a:cxnSpLocks noChangeShapeType="1"/>
            <a:stCxn id="9" idx="3"/>
          </p:cNvCxnSpPr>
          <p:nvPr/>
        </p:nvCxnSpPr>
        <p:spPr bwMode="auto">
          <a:xfrm>
            <a:off x="2076450" y="3355975"/>
            <a:ext cx="220345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Gerade Verbindung 15"/>
          <p:cNvCxnSpPr>
            <a:cxnSpLocks noChangeShapeType="1"/>
            <a:stCxn id="10" idx="3"/>
          </p:cNvCxnSpPr>
          <p:nvPr/>
        </p:nvCxnSpPr>
        <p:spPr bwMode="auto">
          <a:xfrm>
            <a:off x="2089150" y="4062413"/>
            <a:ext cx="475615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 bwMode="auto">
          <a:xfrm>
            <a:off x="541338" y="145415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z="6000" b="1" smtClean="0">
                <a:solidFill>
                  <a:srgbClr val="C00000"/>
                </a:solidFill>
              </a:rPr>
              <a:t>Fair-Shared 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57525"/>
            <a:ext cx="6697663" cy="1130300"/>
          </a:xfrm>
        </p:spPr>
        <p:txBody>
          <a:bodyPr/>
          <a:lstStyle/>
          <a:p>
            <a:pPr>
              <a:defRPr/>
            </a:pPr>
            <a:r>
              <a:rPr lang="en-IE" b="1" dirty="0" smtClean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Gender-sensitive Approach in Urban Planning in Vienna</a:t>
            </a:r>
          </a:p>
          <a:p>
            <a:pPr>
              <a:defRPr/>
            </a:pPr>
            <a:endParaRPr lang="en-GB" sz="1600" b="1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GB" sz="1600" b="1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Ass. Prof. Dr. Doris </a:t>
            </a:r>
            <a:r>
              <a:rPr lang="en-US" sz="1600" b="1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Damyanovic</a:t>
            </a:r>
            <a:endParaRPr lang="en-US" sz="1600" b="1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Institute of Landscape Planning, Department of Landscape, Spatial and Infrastructures Sciences, BOKU, Vienna</a:t>
            </a:r>
          </a:p>
          <a:p>
            <a:pPr>
              <a:defRPr/>
            </a:pPr>
            <a:endParaRPr lang="en-US" sz="1600" b="1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Conference Women Friendly Cities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Ankara 10-11</a:t>
            </a:r>
            <a:r>
              <a:rPr lang="en-US" sz="1600" b="1" baseline="300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 </a:t>
            </a:r>
            <a:r>
              <a:rPr lang="en-US" sz="16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of June, Turkey</a:t>
            </a:r>
            <a:endParaRPr lang="en-US" sz="1600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I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/>
            <a:r>
              <a:rPr lang="en-US" altLang="en-US" sz="3800" smtClean="0">
                <a:solidFill>
                  <a:srgbClr val="C00000"/>
                </a:solidFill>
              </a:rPr>
              <a:t>Everyday route check to evaluate the suitability of an master plan (f. e. Aspern)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1900238"/>
            <a:ext cx="3763963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263" y="1922463"/>
            <a:ext cx="4006850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Rechteck 1"/>
          <p:cNvSpPr>
            <a:spLocks noChangeArrowheads="1"/>
          </p:cNvSpPr>
          <p:nvPr/>
        </p:nvSpPr>
        <p:spPr bwMode="auto">
          <a:xfrm>
            <a:off x="195263" y="63452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Combination paid work and familiy duties</a:t>
            </a:r>
          </a:p>
        </p:txBody>
      </p:sp>
      <p:sp>
        <p:nvSpPr>
          <p:cNvPr id="34824" name="Rechteck 1"/>
          <p:cNvSpPr>
            <a:spLocks noChangeArrowheads="1"/>
          </p:cNvSpPr>
          <p:nvPr/>
        </p:nvSpPr>
        <p:spPr bwMode="auto">
          <a:xfrm>
            <a:off x="4767263" y="6345238"/>
            <a:ext cx="4006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Paid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3100" cy="1325562"/>
          </a:xfrm>
        </p:spPr>
        <p:txBody>
          <a:bodyPr anchor="t"/>
          <a:lstStyle/>
          <a:p>
            <a:pPr algn="l"/>
            <a:r>
              <a:rPr lang="de-AT" altLang="en-US" smtClean="0">
                <a:solidFill>
                  <a:srgbClr val="C00000"/>
                </a:solidFill>
              </a:rPr>
              <a:t>Gender-Sensitive Landuse Planning </a:t>
            </a:r>
            <a:endParaRPr lang="en-GB" altLang="en-US" smtClean="0">
              <a:solidFill>
                <a:srgbClr val="C00000"/>
              </a:solidFill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4294967295"/>
          </p:nvPr>
        </p:nvSpPr>
        <p:spPr>
          <a:xfrm>
            <a:off x="590550" y="1884363"/>
            <a:ext cx="4505325" cy="4037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Large-scale urban development projects 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Significant upgrading of individual sites in developed areas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Structural additions or changes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Small-scale adaptation combined with area assessment and structure-improving measures</a:t>
            </a:r>
          </a:p>
          <a:p>
            <a:pPr marL="0" indent="0"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b="1" dirty="0" smtClean="0"/>
          </a:p>
        </p:txBody>
      </p:sp>
      <p:pic>
        <p:nvPicPr>
          <p:cNvPr id="35844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788" y="1600200"/>
            <a:ext cx="3859212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anchor="t"/>
          <a:lstStyle/>
          <a:p>
            <a:pPr algn="l"/>
            <a:r>
              <a:rPr lang="de-AT" altLang="en-US" smtClean="0">
                <a:solidFill>
                  <a:srgbClr val="C00000"/>
                </a:solidFill>
              </a:rPr>
              <a:t>Gender-Sensitive Landuse </a:t>
            </a:r>
            <a:br>
              <a:rPr lang="de-AT" altLang="en-US" smtClean="0">
                <a:solidFill>
                  <a:srgbClr val="C00000"/>
                </a:solidFill>
              </a:rPr>
            </a:br>
            <a:r>
              <a:rPr lang="de-AT" altLang="en-US" smtClean="0">
                <a:solidFill>
                  <a:srgbClr val="C00000"/>
                </a:solidFill>
              </a:rPr>
              <a:t>Planning </a:t>
            </a:r>
            <a:endParaRPr lang="en-GB" altLang="en-US" smtClean="0">
              <a:solidFill>
                <a:srgbClr val="C00000"/>
              </a:solidFill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4294967295"/>
          </p:nvPr>
        </p:nvSpPr>
        <p:spPr>
          <a:xfrm>
            <a:off x="590550" y="2332038"/>
            <a:ext cx="5981700" cy="4037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High-quality architectural und </a:t>
            </a:r>
            <a:r>
              <a:rPr lang="en-US" altLang="en-US" sz="2000" b="1" dirty="0" err="1" smtClean="0"/>
              <a:t>utilisation</a:t>
            </a:r>
            <a:r>
              <a:rPr lang="en-US" altLang="en-US" sz="2000" b="1" dirty="0" smtClean="0"/>
              <a:t> structures – (special designated areas special ground floor use)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Access und circulation quality and public space (parks and playground)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Social infrastructure (</a:t>
            </a:r>
            <a:r>
              <a:rPr lang="en-US" altLang="en-US" sz="2000" b="1" dirty="0" err="1" smtClean="0"/>
              <a:t>kindgarden</a:t>
            </a:r>
            <a:r>
              <a:rPr lang="en-US" altLang="en-US" sz="2000" b="1" dirty="0" smtClean="0"/>
              <a:t>, schools)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b="1" dirty="0" smtClean="0"/>
          </a:p>
        </p:txBody>
      </p:sp>
      <p:pic>
        <p:nvPicPr>
          <p:cNvPr id="36868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550" y="0"/>
            <a:ext cx="248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anchor="t"/>
          <a:lstStyle/>
          <a:p>
            <a:r>
              <a:rPr lang="de-AT" altLang="en-US" smtClean="0">
                <a:solidFill>
                  <a:srgbClr val="C00000"/>
                </a:solidFill>
              </a:rPr>
              <a:t>Gender Sensitive Park Design Criteria</a:t>
            </a:r>
            <a:endParaRPr lang="en-GB" altLang="en-US" smtClean="0">
              <a:solidFill>
                <a:srgbClr val="C00000"/>
              </a:solidFill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4294967295"/>
          </p:nvPr>
        </p:nvSpPr>
        <p:spPr>
          <a:xfrm>
            <a:off x="590550" y="2332038"/>
            <a:ext cx="69627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Spatial structure  (f. e. networking of open spaces, differentiated spatial concept)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Subjective feeling of safety/security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Activity range of girls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Recommended frame conditions</a:t>
            </a:r>
            <a:endParaRPr lang="en-US" altLang="en-US" sz="2000" dirty="0" smtClean="0"/>
          </a:p>
          <a:p>
            <a:pPr marL="0" indent="0" eaLnBrk="1" hangingPunct="1">
              <a:lnSpc>
                <a:spcPct val="90000"/>
              </a:lnSpc>
              <a:spcBef>
                <a:spcPct val="70000"/>
              </a:spcBef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617538"/>
            <a:ext cx="84201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704850"/>
            <a:ext cx="84740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anchor="t"/>
          <a:lstStyle/>
          <a:p>
            <a:r>
              <a:rPr lang="en-US" altLang="en-US" smtClean="0">
                <a:solidFill>
                  <a:srgbClr val="C00000"/>
                </a:solidFill>
              </a:rPr>
              <a:t>Gender-Sensitive Housing</a:t>
            </a:r>
            <a:br>
              <a:rPr lang="en-US" altLang="en-US" smtClean="0">
                <a:solidFill>
                  <a:srgbClr val="C00000"/>
                </a:solidFill>
              </a:rPr>
            </a:br>
            <a:r>
              <a:rPr lang="en-US" altLang="en-US" smtClean="0">
                <a:solidFill>
                  <a:srgbClr val="C00000"/>
                </a:solidFill>
              </a:rPr>
              <a:t>Criteria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4294967295"/>
          </p:nvPr>
        </p:nvSpPr>
        <p:spPr>
          <a:xfrm>
            <a:off x="590550" y="2332038"/>
            <a:ext cx="8296275" cy="4037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Size and Layout of Dwellings (f. e. attractive orientation, minimum size of rooms, natural lighting in kitchen)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Internal communication routes (f. e. manageable size of residential community)</a:t>
            </a: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Shared space/Communal rooms (f. e. attractive room, storage room for bikes and prams, attractive laundry room)</a:t>
            </a: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sz="2000" b="1" dirty="0" smtClean="0"/>
              <a:t>Open Spaces (private spaces, attractive space for toddler playground)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3"/>
          <p:cNvSpPr txBox="1">
            <a:spLocks/>
          </p:cNvSpPr>
          <p:nvPr/>
        </p:nvSpPr>
        <p:spPr bwMode="auto">
          <a:xfrm>
            <a:off x="381000" y="274638"/>
            <a:ext cx="8305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</a:rPr>
              <a:t>Concept flat designed for different life phases</a:t>
            </a:r>
          </a:p>
        </p:txBody>
      </p:sp>
      <p:pic>
        <p:nvPicPr>
          <p:cNvPr id="44035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14388"/>
            <a:ext cx="813752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>
                <a:solidFill>
                  <a:srgbClr val="C00000"/>
                </a:solidFill>
              </a:rPr>
              <a:t>Fair-shared Cities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/>
            <a:r>
              <a:rPr lang="en-IE" altLang="en-US" b="1" smtClean="0"/>
              <a:t>Concepts to the right to a gendered city </a:t>
            </a:r>
            <a:br>
              <a:rPr lang="en-IE" altLang="en-US" b="1" smtClean="0"/>
            </a:br>
            <a:r>
              <a:rPr lang="en-IE" altLang="en-US" b="1" smtClean="0"/>
              <a:t>(Fenster, T. 2005, Dufaux et al. 2008, Fainstein 2010))</a:t>
            </a:r>
          </a:p>
          <a:p>
            <a:pPr marL="0" indent="0"/>
            <a:endParaRPr lang="en-IE" altLang="en-US" b="1" smtClean="0"/>
          </a:p>
          <a:p>
            <a:pPr marL="0" indent="0">
              <a:buFontTx/>
              <a:buChar char="•"/>
            </a:pPr>
            <a:r>
              <a:rPr lang="en-IE" altLang="en-US" smtClean="0"/>
              <a:t> Inhabitants have the right to </a:t>
            </a:r>
            <a:r>
              <a:rPr lang="en-IE" altLang="de-DE" smtClean="0"/>
              <a:t>“</a:t>
            </a:r>
            <a:r>
              <a:rPr lang="en-IE" altLang="en-US" smtClean="0"/>
              <a:t>full and complete use</a:t>
            </a:r>
            <a:r>
              <a:rPr lang="en-IE" altLang="de-DE" smtClean="0"/>
              <a:t>”</a:t>
            </a:r>
            <a:r>
              <a:rPr lang="en-IE" altLang="en-US" smtClean="0"/>
              <a:t> of urban space in their everyday lives</a:t>
            </a:r>
          </a:p>
          <a:p>
            <a:pPr marL="0" indent="0"/>
            <a:endParaRPr lang="en-IE" altLang="en-US" smtClean="0"/>
          </a:p>
          <a:p>
            <a:pPr marL="0" indent="0">
              <a:buFontTx/>
              <a:buChar char="•"/>
            </a:pPr>
            <a:r>
              <a:rPr lang="en-IE" altLang="en-US" smtClean="0"/>
              <a:t>Inhabitants have the right to a fair participation in decision-making processes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anchor="t"/>
          <a:lstStyle/>
          <a:p>
            <a:r>
              <a:rPr lang="en-US" altLang="en-US" smtClean="0">
                <a:solidFill>
                  <a:srgbClr val="C00000"/>
                </a:solidFill>
              </a:rPr>
              <a:t>Gender-Sensitive Housing</a:t>
            </a:r>
            <a:br>
              <a:rPr lang="en-US" altLang="en-US" smtClean="0">
                <a:solidFill>
                  <a:srgbClr val="C00000"/>
                </a:solidFill>
              </a:rPr>
            </a:br>
            <a:r>
              <a:rPr lang="en-US" altLang="en-US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4294967295"/>
          </p:nvPr>
        </p:nvSpPr>
        <p:spPr>
          <a:xfrm>
            <a:off x="590550" y="2170113"/>
            <a:ext cx="7800975" cy="4037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 smtClean="0"/>
              <a:t>Facilitating housework and family task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 smtClean="0"/>
              <a:t>Promoting good-</a:t>
            </a:r>
            <a:r>
              <a:rPr lang="en-US" altLang="en-US" b="1" dirty="0" err="1" smtClean="0"/>
              <a:t>neighbourly</a:t>
            </a:r>
            <a:r>
              <a:rPr lang="en-US" altLang="en-US" b="1" dirty="0" smtClean="0"/>
              <a:t> contacts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 smtClean="0"/>
              <a:t>Creating a housing environment where residents can move safely even at night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 smtClean="0"/>
              <a:t>Providing the widest possible range of different flat layouts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anchor="t"/>
          <a:lstStyle/>
          <a:p>
            <a:r>
              <a:rPr lang="en-US" altLang="en-US" smtClean="0">
                <a:solidFill>
                  <a:srgbClr val="C00000"/>
                </a:solidFill>
              </a:rPr>
              <a:t>Gender-Sensitive Housing</a:t>
            </a:r>
            <a:br>
              <a:rPr lang="en-US" altLang="en-US" smtClean="0">
                <a:solidFill>
                  <a:srgbClr val="C00000"/>
                </a:solidFill>
              </a:rPr>
            </a:br>
            <a:r>
              <a:rPr lang="en-US" altLang="en-US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4294967295"/>
          </p:nvPr>
        </p:nvSpPr>
        <p:spPr>
          <a:xfrm>
            <a:off x="590550" y="2170113"/>
            <a:ext cx="7800975" cy="4037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 smtClean="0"/>
              <a:t>Economical and flexible layouts offering options for women with lower incomes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 smtClean="0"/>
              <a:t>Attractive range of private and semi-public open spaces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 smtClean="0"/>
              <a:t>Good range of social infrastructure facilities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altLang="en-US" b="1" dirty="0" smtClean="0"/>
              <a:t>Promoting the work of women planners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  <a:defRPr/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8229600" cy="48609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defRPr/>
            </a:pPr>
            <a:endParaRPr lang="de-AT" dirty="0" smtClean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Font typeface="Lucida Grande"/>
              <a:buChar char="➔"/>
              <a:defRPr/>
            </a:pPr>
            <a:r>
              <a:rPr lang="en-GB" dirty="0" smtClean="0">
                <a:ea typeface="ＭＳ Ｐゴシック" charset="0"/>
                <a:cs typeface="ＭＳ Ｐゴシック" charset="0"/>
              </a:rPr>
              <a:t>Gender Mainstreaming is an political instrument to implement the concept of a fair-shared city/just city/women friendly city  in concepts, policies and planning strategies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defRPr/>
            </a:pPr>
            <a:endParaRPr lang="en-GB" dirty="0" smtClean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Font typeface="Lucida Grande"/>
              <a:buChar char="➔"/>
              <a:defRPr/>
            </a:pPr>
            <a:r>
              <a:rPr lang="en-GB" dirty="0" smtClean="0">
                <a:ea typeface="ＭＳ Ｐゴシック" charset="0"/>
                <a:cs typeface="ＭＳ Ｐゴシック" charset="0"/>
              </a:rPr>
              <a:t>Vienna shows us that the planning approach of equity </a:t>
            </a:r>
            <a:r>
              <a:rPr lang="en-GB" dirty="0">
                <a:ea typeface="ＭＳ Ｐゴシック" charset="0"/>
                <a:cs typeface="ＭＳ Ｐゴシック" charset="0"/>
              </a:rPr>
              <a:t>p</a:t>
            </a:r>
            <a:r>
              <a:rPr lang="en-GB" dirty="0" smtClean="0">
                <a:ea typeface="ＭＳ Ｐゴシック" charset="0"/>
                <a:cs typeface="ＭＳ Ｐゴシック" charset="0"/>
              </a:rPr>
              <a:t>lanning to implement the fair-shared city/women friendly concept is successful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smtClean="0">
                <a:solidFill>
                  <a:srgbClr val="C00000"/>
                </a:solidFill>
              </a:rPr>
              <a:t>References</a:t>
            </a:r>
            <a:endParaRPr lang="en-GB" altLang="en-US" smtClean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-317500" y="5067300"/>
            <a:ext cx="10198100" cy="1892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24" name="Inhaltsplatzhalter 2"/>
          <p:cNvSpPr>
            <a:spLocks noGrp="1"/>
          </p:cNvSpPr>
          <p:nvPr>
            <p:ph sz="half" idx="1"/>
          </p:nvPr>
        </p:nvSpPr>
        <p:spPr>
          <a:xfrm>
            <a:off x="457200" y="749300"/>
            <a:ext cx="8229600" cy="57531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de-AT" altLang="en-US" sz="14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en-GB" sz="14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en-GB" sz="1600" dirty="0" smtClean="0"/>
              <a:t>DAMYANOVIC</a:t>
            </a:r>
            <a:r>
              <a:rPr lang="en-GB" sz="1600" dirty="0"/>
              <a:t>, D.; REINWALD, F. and WEIKMANN, A. (2013), </a:t>
            </a:r>
            <a:r>
              <a:rPr lang="en-GB" sz="1600" i="1" dirty="0"/>
              <a:t>Gender Mainstreaming in Urban Planning and Urban Development</a:t>
            </a:r>
            <a:r>
              <a:rPr lang="en-GB" sz="1600" dirty="0"/>
              <a:t>. Wien: </a:t>
            </a:r>
            <a:r>
              <a:rPr lang="en-GB" sz="1600" dirty="0" err="1"/>
              <a:t>Werkstattbericht</a:t>
            </a:r>
            <a:r>
              <a:rPr lang="en-GB" sz="1600" dirty="0"/>
              <a:t> der </a:t>
            </a:r>
            <a:r>
              <a:rPr lang="en-GB" sz="1600" dirty="0" err="1"/>
              <a:t>Stadt</a:t>
            </a:r>
            <a:r>
              <a:rPr lang="en-GB" sz="1600" dirty="0"/>
              <a:t> Wien</a:t>
            </a:r>
            <a:r>
              <a:rPr lang="en-GB" sz="1600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en-GB" sz="1600" i="1" dirty="0"/>
              <a:t>https://www.wien.gv.at/.../</a:t>
            </a:r>
            <a:r>
              <a:rPr lang="en-GB" sz="1600" i="1" dirty="0" err="1"/>
              <a:t>studien</a:t>
            </a:r>
            <a:r>
              <a:rPr lang="en-GB" sz="1600" i="1" dirty="0"/>
              <a:t>/pdf/b008358.pdf</a:t>
            </a:r>
            <a:endParaRPr lang="en-GB" sz="16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de-AT" altLang="en-US" sz="16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de-AT" altLang="en-US" sz="1600" dirty="0" err="1" smtClean="0"/>
              <a:t>Dufaux</a:t>
            </a:r>
            <a:r>
              <a:rPr lang="de-AT" altLang="en-US" sz="1600" dirty="0" smtClean="0"/>
              <a:t>, F., Lehmann-Frisch, S., Moreau, S., Gervais-</a:t>
            </a:r>
            <a:r>
              <a:rPr lang="de-AT" altLang="en-US" sz="1600" dirty="0" err="1" smtClean="0"/>
              <a:t>Labony</a:t>
            </a:r>
            <a:r>
              <a:rPr lang="de-AT" altLang="en-US" sz="1600" dirty="0" smtClean="0"/>
              <a:t>, P. (Eds.), 2008. </a:t>
            </a:r>
            <a:r>
              <a:rPr lang="en-GB" altLang="en-US" sz="1600" dirty="0" smtClean="0"/>
              <a:t>Birth announcement. Paris: Self-published.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en-GB" altLang="en-US" sz="1600" dirty="0" err="1" smtClean="0"/>
              <a:t>Fainstein</a:t>
            </a:r>
            <a:r>
              <a:rPr lang="en-GB" altLang="en-US" sz="1600" dirty="0" smtClean="0"/>
              <a:t>, S., 2010. Just City. </a:t>
            </a:r>
            <a:r>
              <a:rPr lang="en-GB" altLang="en-US" sz="1600" dirty="0" err="1" smtClean="0"/>
              <a:t>Itaca</a:t>
            </a:r>
            <a:r>
              <a:rPr lang="en-GB" altLang="en-US" sz="1600" dirty="0" smtClean="0"/>
              <a:t>: Cornwall Press.</a:t>
            </a:r>
            <a:endParaRPr lang="de-DE" altLang="en-US" sz="16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en-GB" altLang="en-US" sz="1600" dirty="0" err="1" smtClean="0"/>
              <a:t>Fenster</a:t>
            </a:r>
            <a:r>
              <a:rPr lang="en-GB" altLang="en-US" sz="1600" dirty="0" smtClean="0"/>
              <a:t>, T., 2005. The right to the Gendered City: Different formations of belonging in everyday life. </a:t>
            </a:r>
            <a:r>
              <a:rPr lang="de-AT" altLang="en-US" sz="1600" dirty="0" smtClean="0"/>
              <a:t>Journal </a:t>
            </a:r>
            <a:r>
              <a:rPr lang="de-AT" altLang="en-US" sz="1600" dirty="0" err="1" smtClean="0"/>
              <a:t>of</a:t>
            </a:r>
            <a:r>
              <a:rPr lang="de-AT" altLang="en-US" sz="1600" dirty="0" smtClean="0"/>
              <a:t> Gender Studies, Vol. 14, </a:t>
            </a:r>
            <a:r>
              <a:rPr lang="de-AT" altLang="en-US" sz="1600" dirty="0" err="1" smtClean="0"/>
              <a:t>No</a:t>
            </a:r>
            <a:r>
              <a:rPr lang="de-AT" altLang="en-US" sz="1600" dirty="0" smtClean="0"/>
              <a:t>. 3 November: 217-231.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de-DE" altLang="en-US" sz="1400" dirty="0" smtClean="0"/>
          </a:p>
          <a:p>
            <a:pPr marL="1257300" indent="-17780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de-DE" altLang="en-US" sz="1400" dirty="0" smtClean="0"/>
          </a:p>
          <a:p>
            <a:pPr marL="1257300" indent="-17780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de-DE" altLang="en-US" sz="1600" dirty="0" smtClean="0"/>
          </a:p>
          <a:p>
            <a:pPr marL="1257300" indent="-17780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de-AT" altLang="en-US" sz="1600" dirty="0" smtClean="0"/>
          </a:p>
          <a:p>
            <a:pPr marL="1257300" indent="-17780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de-AT" altLang="en-US" sz="1600" dirty="0" smtClean="0"/>
          </a:p>
          <a:p>
            <a:pPr marL="1257300" indent="-177800">
              <a:lnSpc>
                <a:spcPct val="80000"/>
              </a:lnSpc>
              <a:spcBef>
                <a:spcPct val="0"/>
              </a:spcBef>
              <a:spcAft>
                <a:spcPts val="500"/>
              </a:spcAft>
              <a:defRPr/>
            </a:pPr>
            <a:endParaRPr lang="en-GB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C00000"/>
                </a:solidFill>
              </a:rPr>
              <a:t>Contact</a:t>
            </a:r>
          </a:p>
        </p:txBody>
      </p:sp>
      <p:sp>
        <p:nvSpPr>
          <p:cNvPr id="5120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11300"/>
            <a:ext cx="8229600" cy="4614863"/>
          </a:xfrm>
        </p:spPr>
        <p:txBody>
          <a:bodyPr/>
          <a:lstStyle/>
          <a:p>
            <a:pPr marL="354013" indent="7938">
              <a:defRPr/>
            </a:pPr>
            <a:r>
              <a:rPr lang="en-GB" altLang="en-US" sz="1600" dirty="0" smtClean="0"/>
              <a:t>Ass. </a:t>
            </a:r>
            <a:r>
              <a:rPr lang="en-GB" altLang="en-US" sz="1600" dirty="0" err="1" smtClean="0"/>
              <a:t>Prof.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Dr.</a:t>
            </a:r>
            <a:r>
              <a:rPr lang="en-GB" altLang="en-US" sz="1600" dirty="0" smtClean="0"/>
              <a:t> Doris </a:t>
            </a:r>
            <a:r>
              <a:rPr lang="en-GB" altLang="en-US" sz="1600" dirty="0" err="1" smtClean="0"/>
              <a:t>Damyanovic</a:t>
            </a: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>Institute of Landscape Planning</a:t>
            </a:r>
            <a:br>
              <a:rPr lang="en-GB" altLang="en-US" sz="1600" dirty="0" smtClean="0"/>
            </a:br>
            <a:r>
              <a:rPr lang="en-GB" altLang="en-US" sz="1600" dirty="0" smtClean="0"/>
              <a:t>Department of Landscape, Spatial and Infrastructure Sciences</a:t>
            </a:r>
            <a:br>
              <a:rPr lang="en-GB" altLang="en-US" sz="1600" dirty="0" smtClean="0"/>
            </a:br>
            <a:r>
              <a:rPr lang="en-GB" altLang="en-US" sz="1600" dirty="0" smtClean="0"/>
              <a:t>University of Natural Resources and Life Sciences, Vienna</a:t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>Peter-Jordan </a:t>
            </a:r>
            <a:r>
              <a:rPr lang="en-GB" altLang="en-US" sz="1600" dirty="0" err="1" smtClean="0"/>
              <a:t>Strasse</a:t>
            </a:r>
            <a:r>
              <a:rPr lang="en-GB" altLang="en-US" sz="1600" dirty="0" smtClean="0"/>
              <a:t> 65</a:t>
            </a:r>
            <a:br>
              <a:rPr lang="en-GB" altLang="en-US" sz="1600" dirty="0" smtClean="0"/>
            </a:br>
            <a:r>
              <a:rPr lang="en-GB" altLang="en-US" sz="1600" dirty="0" smtClean="0"/>
              <a:t>1180 Vienna</a:t>
            </a:r>
            <a:br>
              <a:rPr lang="en-GB" altLang="en-US" sz="1600" dirty="0" smtClean="0"/>
            </a:br>
            <a:r>
              <a:rPr lang="en-GB" altLang="en-US" sz="1600" dirty="0" smtClean="0"/>
              <a:t>phone.: 0043/1/47654-7255</a:t>
            </a:r>
            <a:br>
              <a:rPr lang="en-GB" altLang="en-US" sz="1600" dirty="0" smtClean="0"/>
            </a:br>
            <a:r>
              <a:rPr lang="en-GB" altLang="en-US" sz="1600" dirty="0" smtClean="0"/>
              <a:t>fax.: 0043/1/47654-7259</a:t>
            </a:r>
            <a:br>
              <a:rPr lang="en-GB" altLang="en-US" sz="1600" dirty="0" smtClean="0"/>
            </a:br>
            <a:r>
              <a:rPr lang="en-GB" altLang="en-US" sz="1600" dirty="0" err="1" smtClean="0"/>
              <a:t>mobil</a:t>
            </a:r>
            <a:r>
              <a:rPr lang="en-GB" altLang="en-US" sz="1600" dirty="0" smtClean="0"/>
              <a:t>: 0043/664/21 31 737</a:t>
            </a:r>
            <a:br>
              <a:rPr lang="en-GB" altLang="en-US" sz="1600" dirty="0" smtClean="0"/>
            </a:br>
            <a:endParaRPr lang="en-GB" altLang="en-US" sz="1600" dirty="0" smtClean="0"/>
          </a:p>
          <a:p>
            <a:pPr marL="0" indent="361950">
              <a:defRPr/>
            </a:pPr>
            <a:r>
              <a:rPr lang="en-GB" altLang="en-US" sz="1600" dirty="0" smtClean="0"/>
              <a:t>	homepage: </a:t>
            </a:r>
          </a:p>
          <a:p>
            <a:pPr marL="0" indent="361950">
              <a:defRPr/>
            </a:pPr>
            <a:r>
              <a:rPr lang="en-GB" altLang="en-US" sz="1600" dirty="0" smtClean="0">
                <a:solidFill>
                  <a:srgbClr val="C00000"/>
                </a:solidFill>
                <a:hlinkClick r:id="rId2"/>
              </a:rPr>
              <a:t>www.rali.boku.ac.at/ilap.html</a:t>
            </a:r>
            <a:endParaRPr lang="en-GB" altLang="en-US" sz="1600" dirty="0" smtClean="0">
              <a:solidFill>
                <a:srgbClr val="C00000"/>
              </a:solidFill>
            </a:endParaRPr>
          </a:p>
          <a:p>
            <a:pPr marL="0" indent="361950">
              <a:defRPr/>
            </a:pPr>
            <a:r>
              <a:rPr lang="en-GB" altLang="en-US" sz="1600" dirty="0" smtClean="0">
                <a:solidFill>
                  <a:srgbClr val="C00000"/>
                </a:solidFill>
                <a:hlinkClick r:id="rId3"/>
              </a:rPr>
              <a:t>http://www.rali.boku.ac.at/ilap/gdus-network/</a:t>
            </a:r>
            <a:endParaRPr lang="en-GB" altLang="en-US" sz="1600" dirty="0" smtClean="0">
              <a:solidFill>
                <a:srgbClr val="C00000"/>
              </a:solidFill>
            </a:endParaRPr>
          </a:p>
          <a:p>
            <a:pPr marL="0" indent="361950">
              <a:defRPr/>
            </a:pPr>
            <a:r>
              <a:rPr lang="en-GB" altLang="en-US" sz="1600" u="sng" dirty="0" smtClean="0">
                <a:solidFill>
                  <a:srgbClr val="C00000"/>
                </a:solidFill>
                <a:hlinkClick r:id="rId4"/>
              </a:rPr>
              <a:t>http://www.genderste.eu/</a:t>
            </a:r>
            <a:endParaRPr lang="en-GB" altLang="en-US" sz="1600" u="sng" dirty="0" smtClean="0">
              <a:solidFill>
                <a:srgbClr val="C00000"/>
              </a:solidFill>
            </a:endParaRPr>
          </a:p>
          <a:p>
            <a:pPr marL="0" indent="361950">
              <a:defRPr/>
            </a:pPr>
            <a:r>
              <a:rPr lang="de-DE" altLang="en-US" sz="1600" dirty="0" smtClean="0">
                <a:solidFill>
                  <a:srgbClr val="C00000"/>
                </a:solidFill>
                <a:cs typeface="Aharoni" pitchFamily="2" charset="-79"/>
              </a:rPr>
              <a:t>http://aktive-jugend.boku.ac.at</a:t>
            </a:r>
          </a:p>
          <a:p>
            <a:pPr marL="0" indent="361950">
              <a:defRPr/>
            </a:pPr>
            <a:endParaRPr lang="en-GB" altLang="en-US" sz="1600" u="sng" dirty="0" smtClean="0"/>
          </a:p>
          <a:p>
            <a:pPr marL="0" indent="361950">
              <a:defRPr/>
            </a:pPr>
            <a:endParaRPr lang="en-GB" altLang="en-US" sz="1600" dirty="0" smtClean="0"/>
          </a:p>
        </p:txBody>
      </p:sp>
      <p:pic>
        <p:nvPicPr>
          <p:cNvPr id="49156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225" y="4862513"/>
            <a:ext cx="3232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92908" marR="92908" marT="34840" marB="3484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92908" marR="92908" marT="34840" marB="3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885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92908" marR="92908" marT="34840" marB="3484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92908" marR="92908" marT="34840" marB="3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885"/>
                    </a:solidFill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008188" y="2787650"/>
            <a:ext cx="38782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PT" altLang="en-US" sz="6600" b="1" i="1">
                <a:solidFill>
                  <a:srgbClr val="719885"/>
                </a:solidFill>
              </a:rPr>
              <a:t>gender</a:t>
            </a:r>
            <a:r>
              <a:rPr lang="pt-PT" altLang="en-US" sz="6600" b="1">
                <a:solidFill>
                  <a:srgbClr val="830165"/>
                </a:solidFill>
              </a:rPr>
              <a:t>STE</a:t>
            </a:r>
          </a:p>
          <a:p>
            <a:pPr algn="ctr" eaLnBrk="1" hangingPunct="1">
              <a:spcBef>
                <a:spcPct val="0"/>
              </a:spcBef>
            </a:pPr>
            <a:r>
              <a:rPr lang="pt-PT" altLang="en-US" sz="2400" b="1" baseline="30000">
                <a:solidFill>
                  <a:srgbClr val="840065"/>
                </a:solidFill>
              </a:rPr>
              <a:t>Science, Technology, Environment</a:t>
            </a:r>
            <a:endParaRPr lang="pt-PT" altLang="en-US" sz="1800" b="1" baseline="30000"/>
          </a:p>
        </p:txBody>
      </p:sp>
      <p:pic>
        <p:nvPicPr>
          <p:cNvPr id="9" name="Imagem 8"/>
          <p:cNvPicPr>
            <a:picLocks/>
          </p:cNvPicPr>
          <p:nvPr/>
        </p:nvPicPr>
        <p:blipFill rotWithShape="1">
          <a:blip r:embed="rId2" cstate="email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duotone>
              <a:prstClr val="black"/>
              <a:srgbClr val="CEDC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142284" y="1142856"/>
            <a:ext cx="6857143" cy="4571428"/>
          </a:xfrm>
          <a:prstGeom prst="rect">
            <a:avLst/>
          </a:prstGeom>
        </p:spPr>
      </p:pic>
      <p:pic>
        <p:nvPicPr>
          <p:cNvPr id="10" name="Imagem 9"/>
          <p:cNvPicPr>
            <a:picLocks/>
          </p:cNvPicPr>
          <p:nvPr/>
        </p:nvPicPr>
        <p:blipFill rotWithShape="1">
          <a:blip r:embed="rId3" cstate="email">
            <a:clrChange>
              <a:clrFrom>
                <a:srgbClr val="B6B6B6"/>
              </a:clrFrom>
              <a:clrTo>
                <a:srgbClr val="B6B6B6">
                  <a:alpha val="0"/>
                </a:srgbClr>
              </a:clrTo>
            </a:clrChange>
            <a:duotone>
              <a:prstClr val="black"/>
              <a:srgbClr val="7198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3427" y="-571429"/>
            <a:ext cx="3428571" cy="4571428"/>
          </a:xfrm>
          <a:prstGeom prst="rect">
            <a:avLst/>
          </a:prstGeom>
        </p:spPr>
      </p:pic>
      <p:pic>
        <p:nvPicPr>
          <p:cNvPr id="11" name="Imagem 10"/>
          <p:cNvPicPr>
            <a:picLocks/>
          </p:cNvPicPr>
          <p:nvPr/>
        </p:nvPicPr>
        <p:blipFill rotWithShape="1">
          <a:blip r:embed="rId4" cstate="email">
            <a:clrChange>
              <a:clrFrom>
                <a:srgbClr val="6F6F6F"/>
              </a:clrFrom>
              <a:clrTo>
                <a:srgbClr val="6F6F6F">
                  <a:alpha val="0"/>
                </a:srgbClr>
              </a:clrTo>
            </a:clrChange>
            <a:duotone>
              <a:prstClr val="black"/>
              <a:srgbClr val="84006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3428" y="2858001"/>
            <a:ext cx="3428571" cy="4571428"/>
          </a:xfrm>
          <a:prstGeom prst="rect">
            <a:avLst/>
          </a:prstGeom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31825" y="6151563"/>
            <a:ext cx="788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fr-FR" sz="3200" b="1">
                <a:solidFill>
                  <a:srgbClr val="A8C0B5"/>
                </a:solidFill>
              </a:rPr>
              <a:t>A COST TARGETED POLICY-DRIVEN NETWORK</a:t>
            </a:r>
            <a:endParaRPr lang="en-GB" altLang="fr-FR" sz="3200" b="1" i="1">
              <a:solidFill>
                <a:srgbClr val="A8C0B5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429000">
                <a:tc gridSpan="2">
                  <a:txBody>
                    <a:bodyPr/>
                    <a:lstStyle/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Chair</a:t>
                      </a:r>
                    </a:p>
                    <a:p>
                      <a:pPr algn="l"/>
                      <a:r>
                        <a:rPr lang="en-GB" sz="2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INÉS</a:t>
                      </a:r>
                      <a:r>
                        <a:rPr lang="en-GB" sz="2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SÁNCHEZ DE MADARIAGA</a:t>
                      </a:r>
                    </a:p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1" dirty="0" smtClean="0">
                          <a:solidFill>
                            <a:schemeClr val="tx1"/>
                          </a:solidFill>
                        </a:rPr>
                        <a:t>Ministry of  Economy and Competitiveness, Spain</a:t>
                      </a:r>
                    </a:p>
                    <a:p>
                      <a:pPr algn="l"/>
                      <a:endParaRPr lang="en-GB" sz="21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en-GB" sz="2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GB" sz="2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Vice-Chair</a:t>
                      </a:r>
                    </a:p>
                    <a:p>
                      <a:pPr algn="l"/>
                      <a:r>
                        <a:rPr lang="en-GB" sz="2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MARCELA</a:t>
                      </a:r>
                      <a:r>
                        <a:rPr lang="en-GB" sz="21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LINCOVA</a:t>
                      </a:r>
                      <a:endParaRPr lang="en-GB" sz="2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pt-PT" sz="2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</a:t>
                      </a:r>
                      <a:r>
                        <a:rPr lang="pt-PT" sz="21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Academy of Sciences, Czech Republic</a:t>
                      </a:r>
                      <a:r>
                        <a:rPr lang="pt-PT" sz="2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sz="2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2908" marR="92908" marT="34840" marB="3484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885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t-PT" sz="2700" b="1" i="1" dirty="0" smtClean="0">
                          <a:solidFill>
                            <a:schemeClr val="tx1"/>
                          </a:solidFill>
                        </a:rPr>
                        <a:t>gender</a:t>
                      </a:r>
                      <a:r>
                        <a:rPr lang="pt-PT" sz="2700" b="1" dirty="0" smtClean="0">
                          <a:solidFill>
                            <a:schemeClr val="tx1"/>
                          </a:solidFill>
                        </a:rPr>
                        <a:t>STE</a:t>
                      </a:r>
                      <a:r>
                        <a:rPr lang="pt-PT" sz="2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t-PT" sz="1800" b="0" dirty="0" smtClean="0">
                          <a:solidFill>
                            <a:schemeClr val="tx1"/>
                          </a:solidFill>
                        </a:rPr>
                        <a:t>COST ACTION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TN 1201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Start date: 28/11/2012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End date: 27/11/2016</a:t>
                      </a:r>
                      <a:endParaRPr lang="pt-PT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PT" sz="1400" dirty="0"/>
                    </a:p>
                  </a:txBody>
                  <a:tcPr marL="92908" marR="92908" marT="34840" marB="3484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88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92908" marR="92908" marT="34840" marB="348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885"/>
                    </a:solidFill>
                  </a:tcPr>
                </a:tc>
              </a:tr>
            </a:tbl>
          </a:graphicData>
        </a:graphic>
      </p:graphicFrame>
      <p:sp>
        <p:nvSpPr>
          <p:cNvPr id="51206" name="Retângulo 4"/>
          <p:cNvSpPr>
            <a:spLocks noChangeArrowheads="1"/>
          </p:cNvSpPr>
          <p:nvPr/>
        </p:nvSpPr>
        <p:spPr bwMode="auto">
          <a:xfrm>
            <a:off x="631825" y="6151563"/>
            <a:ext cx="788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fr-FR" sz="3200" b="1">
                <a:solidFill>
                  <a:srgbClr val="A8C0B5"/>
                </a:solidFill>
              </a:rPr>
              <a:t>A COST TARGETED POLICY-DRIVEN NETWORK</a:t>
            </a:r>
            <a:endParaRPr lang="en-GB" altLang="fr-FR" sz="3200" b="1" i="1">
              <a:solidFill>
                <a:srgbClr val="A8C0B5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55563" y="0"/>
            <a:ext cx="9199563" cy="4052888"/>
          </a:xfrm>
          <a:prstGeom prst="rect">
            <a:avLst/>
          </a:prstGeom>
          <a:solidFill>
            <a:srgbClr val="719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2227" name="Picture 3" descr="logo genderSTE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38" y="6596063"/>
            <a:ext cx="14144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31763" y="-2516188"/>
          <a:ext cx="9144000" cy="10579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2377"/>
                <a:gridCol w="211623"/>
              </a:tblGrid>
              <a:tr h="7019290">
                <a:tc>
                  <a:txBody>
                    <a:bodyPr/>
                    <a:lstStyle/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dirty="0" smtClean="0">
                        <a:solidFill>
                          <a:srgbClr val="A8C0B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kern="1200" dirty="0" smtClean="0">
                          <a:solidFill>
                            <a:srgbClr val="A8C0B5"/>
                          </a:solidFill>
                          <a:latin typeface="+mn-lt"/>
                          <a:ea typeface="+mn-ea"/>
                          <a:cs typeface="+mn-cs"/>
                        </a:rPr>
                        <a:t>WHO AND WHAT IS</a:t>
                      </a:r>
                      <a:r>
                        <a:rPr lang="fr-FR" sz="1200" b="1" kern="1200" dirty="0" smtClean="0">
                          <a:solidFill>
                            <a:srgbClr val="A8C0B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500" b="1" i="1" dirty="0" smtClean="0">
                          <a:solidFill>
                            <a:srgbClr val="719885"/>
                          </a:solidFill>
                        </a:rPr>
                        <a:t>gender</a:t>
                      </a:r>
                      <a:r>
                        <a:rPr lang="pt-PT" sz="1500" b="1" dirty="0" smtClean="0">
                          <a:solidFill>
                            <a:srgbClr val="830165"/>
                          </a:solidFill>
                        </a:rPr>
                        <a:t>STE</a:t>
                      </a:r>
                      <a:r>
                        <a:rPr lang="pt-PT" sz="900" b="1" baseline="0" dirty="0" smtClean="0">
                          <a:solidFill>
                            <a:srgbClr val="830165"/>
                          </a:solidFill>
                        </a:rPr>
                        <a:t> </a:t>
                      </a:r>
                      <a:r>
                        <a:rPr lang="fr-FR" sz="1500" b="1" kern="1200" dirty="0" smtClean="0">
                          <a:solidFill>
                            <a:srgbClr val="A8C0B5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92908" marR="92908" marT="34838" marB="348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4988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500" b="0" kern="1200" dirty="0" smtClean="0">
                        <a:solidFill>
                          <a:srgbClr val="8400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08" marR="92908" marT="34838" marB="348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9811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i="1" dirty="0" err="1" smtClean="0">
                          <a:solidFill>
                            <a:srgbClr val="719885"/>
                          </a:solidFill>
                        </a:rPr>
                        <a:t>gender</a:t>
                      </a:r>
                      <a:r>
                        <a:rPr lang="en-US" sz="1200" b="1" dirty="0" err="1" smtClean="0">
                          <a:solidFill>
                            <a:srgbClr val="719885"/>
                          </a:solidFill>
                        </a:rPr>
                        <a:t>STE</a:t>
                      </a:r>
                      <a:r>
                        <a:rPr lang="en-US" sz="1200" dirty="0" smtClean="0">
                          <a:solidFill>
                            <a:srgbClr val="719885"/>
                          </a:solidFill>
                        </a:rPr>
                        <a:t> is a network of policy makers and experts committed to promoting a fairer representation of women and better integration of gender analysis in research and innovation.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719885"/>
                          </a:solidFill>
                        </a:rPr>
                        <a:t>We disseminate state of the art know-how on structural change of institutions and on methods for gendered analysis in research.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719885"/>
                          </a:solidFill>
                        </a:rPr>
                        <a:t>We aim at advancing the state of knowledge in the specific fields of: cities, transport, energy, climate and industrial innovation.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719885"/>
                          </a:solidFill>
                        </a:rPr>
                        <a:t>Our members represent </a:t>
                      </a:r>
                      <a:r>
                        <a:rPr lang="en-US" sz="1200" b="1" dirty="0" smtClean="0">
                          <a:solidFill>
                            <a:srgbClr val="719885"/>
                          </a:solidFill>
                        </a:rPr>
                        <a:t>government bodies, research organizations, universities, non-profits, and private companies from 40 countries, in Europe and beyond, as well as international organizations</a:t>
                      </a:r>
                      <a:r>
                        <a:rPr lang="en-US" sz="1200" dirty="0" smtClean="0">
                          <a:solidFill>
                            <a:srgbClr val="719885"/>
                          </a:solidFill>
                        </a:rPr>
                        <a:t>.</a:t>
                      </a:r>
                      <a:endParaRPr lang="en-GB" sz="1500" b="0" kern="1200" dirty="0" smtClean="0">
                        <a:solidFill>
                          <a:srgbClr val="7198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08" marR="92908" marT="34838" marB="348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rgbClr val="7030A0"/>
                        </a:buClr>
                        <a:buSzPct val="90000"/>
                      </a:pPr>
                      <a:endParaRPr lang="es-ES" altLang="fr-FR" sz="1500" b="0" dirty="0" smtClean="0">
                        <a:solidFill>
                          <a:srgbClr val="840065"/>
                        </a:solidFill>
                        <a:latin typeface="+mn-lt"/>
                      </a:endParaRPr>
                    </a:p>
                  </a:txBody>
                  <a:tcPr marL="92908" marR="92908" marT="34838" marB="348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23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5" y="6596063"/>
            <a:ext cx="20145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3" y="6596063"/>
            <a:ext cx="2682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35" name="Imagem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30" t="841" r="6325" b="94962"/>
          <a:stretch>
            <a:fillRect/>
          </a:stretch>
        </p:blipFill>
        <p:spPr bwMode="auto">
          <a:xfrm>
            <a:off x="0" y="3910013"/>
            <a:ext cx="4572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6" name="Grupo 409"/>
          <p:cNvGrpSpPr>
            <a:grpSpLocks/>
          </p:cNvGrpSpPr>
          <p:nvPr/>
        </p:nvGrpSpPr>
        <p:grpSpPr bwMode="auto">
          <a:xfrm>
            <a:off x="0" y="207963"/>
            <a:ext cx="8897938" cy="3568700"/>
            <a:chOff x="220663" y="1549400"/>
            <a:chExt cx="8758237" cy="4683125"/>
          </a:xfrm>
        </p:grpSpPr>
        <p:sp>
          <p:nvSpPr>
            <p:cNvPr id="411" name="Freeform 446"/>
            <p:cNvSpPr>
              <a:spLocks/>
            </p:cNvSpPr>
            <p:nvPr/>
          </p:nvSpPr>
          <p:spPr bwMode="auto">
            <a:xfrm>
              <a:off x="7039743" y="4161784"/>
              <a:ext cx="221886" cy="399982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2" name="Freeform 321"/>
            <p:cNvSpPr>
              <a:spLocks/>
            </p:cNvSpPr>
            <p:nvPr/>
          </p:nvSpPr>
          <p:spPr bwMode="auto">
            <a:xfrm rot="730076">
              <a:off x="4227107" y="3382652"/>
              <a:ext cx="360955" cy="283321"/>
            </a:xfrm>
            <a:custGeom>
              <a:avLst/>
              <a:gdLst>
                <a:gd name="T0" fmla="*/ 426164101 w 10000"/>
                <a:gd name="T1" fmla="*/ 33234648 h 10009"/>
                <a:gd name="T2" fmla="*/ 408082289 w 10000"/>
                <a:gd name="T3" fmla="*/ 32290934 h 10009"/>
                <a:gd name="T4" fmla="*/ 362807633 w 10000"/>
                <a:gd name="T5" fmla="*/ 28740862 h 10009"/>
                <a:gd name="T6" fmla="*/ 339258661 w 10000"/>
                <a:gd name="T7" fmla="*/ 30156419 h 10009"/>
                <a:gd name="T8" fmla="*/ 326642675 w 10000"/>
                <a:gd name="T9" fmla="*/ 30156419 h 10009"/>
                <a:gd name="T10" fmla="*/ 309215389 w 10000"/>
                <a:gd name="T11" fmla="*/ 16494176 h 10009"/>
                <a:gd name="T12" fmla="*/ 163298617 w 10000"/>
                <a:gd name="T13" fmla="*/ 202452 h 10009"/>
                <a:gd name="T14" fmla="*/ 87933914 w 10000"/>
                <a:gd name="T15" fmla="*/ 7685170 h 10009"/>
                <a:gd name="T16" fmla="*/ 62843529 w 10000"/>
                <a:gd name="T17" fmla="*/ 202452 h 10009"/>
                <a:gd name="T18" fmla="*/ 37659631 w 10000"/>
                <a:gd name="T19" fmla="*/ 7685170 h 10009"/>
                <a:gd name="T20" fmla="*/ 0 w 10000"/>
                <a:gd name="T21" fmla="*/ 22673701 h 10009"/>
                <a:gd name="T22" fmla="*/ 25137159 w 10000"/>
                <a:gd name="T23" fmla="*/ 60132717 h 10009"/>
                <a:gd name="T24" fmla="*/ 50274283 w 10000"/>
                <a:gd name="T25" fmla="*/ 45144977 h 10009"/>
                <a:gd name="T26" fmla="*/ 100501863 w 10000"/>
                <a:gd name="T27" fmla="*/ 52627695 h 10009"/>
                <a:gd name="T28" fmla="*/ 113117812 w 10000"/>
                <a:gd name="T29" fmla="*/ 60132717 h 10009"/>
                <a:gd name="T30" fmla="*/ 113117812 w 10000"/>
                <a:gd name="T31" fmla="*/ 60132717 h 10009"/>
                <a:gd name="T32" fmla="*/ 125592247 w 10000"/>
                <a:gd name="T33" fmla="*/ 67616225 h 10009"/>
                <a:gd name="T34" fmla="*/ 113117812 w 10000"/>
                <a:gd name="T35" fmla="*/ 90086683 h 10009"/>
                <a:gd name="T36" fmla="*/ 100501863 w 10000"/>
                <a:gd name="T37" fmla="*/ 127546490 h 10009"/>
                <a:gd name="T38" fmla="*/ 87933914 w 10000"/>
                <a:gd name="T39" fmla="*/ 150017738 h 10009"/>
                <a:gd name="T40" fmla="*/ 87933914 w 10000"/>
                <a:gd name="T41" fmla="*/ 164983174 h 10009"/>
                <a:gd name="T42" fmla="*/ 88027428 w 10000"/>
                <a:gd name="T43" fmla="*/ 168915820 h 10009"/>
                <a:gd name="T44" fmla="*/ 87933914 w 10000"/>
                <a:gd name="T45" fmla="*/ 172489014 h 10009"/>
                <a:gd name="T46" fmla="*/ 87933914 w 10000"/>
                <a:gd name="T47" fmla="*/ 179971704 h 10009"/>
                <a:gd name="T48" fmla="*/ 75364703 w 10000"/>
                <a:gd name="T49" fmla="*/ 202442981 h 10009"/>
                <a:gd name="T50" fmla="*/ 100501863 w 10000"/>
                <a:gd name="T51" fmla="*/ 202442981 h 10009"/>
                <a:gd name="T52" fmla="*/ 150776145 w 10000"/>
                <a:gd name="T53" fmla="*/ 224914229 h 10009"/>
                <a:gd name="T54" fmla="*/ 226140849 w 10000"/>
                <a:gd name="T55" fmla="*/ 209925699 h 10009"/>
                <a:gd name="T56" fmla="*/ 301505552 w 10000"/>
                <a:gd name="T57" fmla="*/ 202442981 h 10009"/>
                <a:gd name="T58" fmla="*/ 339258661 w 10000"/>
                <a:gd name="T59" fmla="*/ 172489014 h 10009"/>
                <a:gd name="T60" fmla="*/ 376916994 w 10000"/>
                <a:gd name="T61" fmla="*/ 142512716 h 10009"/>
                <a:gd name="T62" fmla="*/ 376916994 w 10000"/>
                <a:gd name="T63" fmla="*/ 127546490 h 10009"/>
                <a:gd name="T64" fmla="*/ 412193659 w 10000"/>
                <a:gd name="T65" fmla="*/ 87817472 h 10009"/>
                <a:gd name="T66" fmla="*/ 429341773 w 10000"/>
                <a:gd name="T67" fmla="*/ 83165896 h 10009"/>
                <a:gd name="T68" fmla="*/ 435368612 w 10000"/>
                <a:gd name="T69" fmla="*/ 80738868 h 10009"/>
                <a:gd name="T70" fmla="*/ 439900776 w 10000"/>
                <a:gd name="T71" fmla="*/ 78491989 h 10009"/>
                <a:gd name="T72" fmla="*/ 465785903 w 10000"/>
                <a:gd name="T73" fmla="*/ 63975302 h 10009"/>
                <a:gd name="T74" fmla="*/ 457094332 w 10000"/>
                <a:gd name="T75" fmla="*/ 39369538 h 10009"/>
                <a:gd name="T76" fmla="*/ 455739875 w 10000"/>
                <a:gd name="T77" fmla="*/ 35908735 h 10009"/>
                <a:gd name="T78" fmla="*/ 446722357 w 10000"/>
                <a:gd name="T79" fmla="*/ 35819466 h 10009"/>
                <a:gd name="T80" fmla="*/ 426164101 w 10000"/>
                <a:gd name="T81" fmla="*/ 33234648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3" name="Freeform 322"/>
            <p:cNvSpPr>
              <a:spLocks/>
            </p:cNvSpPr>
            <p:nvPr/>
          </p:nvSpPr>
          <p:spPr bwMode="auto">
            <a:xfrm rot="926903">
              <a:off x="4236482" y="3401400"/>
              <a:ext cx="90629" cy="199991"/>
            </a:xfrm>
            <a:custGeom>
              <a:avLst/>
              <a:gdLst>
                <a:gd name="T0" fmla="*/ 5203165 w 10000"/>
                <a:gd name="T1" fmla="*/ 55889666 h 10437"/>
                <a:gd name="T2" fmla="*/ 5203165 w 10000"/>
                <a:gd name="T3" fmla="*/ 52637007 h 10437"/>
                <a:gd name="T4" fmla="*/ 5387551 w 10000"/>
                <a:gd name="T5" fmla="*/ 46351799 h 10437"/>
                <a:gd name="T6" fmla="*/ 5946543 w 10000"/>
                <a:gd name="T7" fmla="*/ 39611862 h 10437"/>
                <a:gd name="T8" fmla="*/ 5946543 w 10000"/>
                <a:gd name="T9" fmla="*/ 36359184 h 10437"/>
                <a:gd name="T10" fmla="*/ 6172444 w 10000"/>
                <a:gd name="T11" fmla="*/ 28565155 h 10437"/>
                <a:gd name="T12" fmla="*/ 6689840 w 10000"/>
                <a:gd name="T13" fmla="*/ 23334419 h 10437"/>
                <a:gd name="T14" fmla="*/ 6802098 w 10000"/>
                <a:gd name="T15" fmla="*/ 16987401 h 10437"/>
                <a:gd name="T16" fmla="*/ 7433136 w 10000"/>
                <a:gd name="T17" fmla="*/ 10309636 h 10437"/>
                <a:gd name="T18" fmla="*/ 6689840 w 10000"/>
                <a:gd name="T19" fmla="*/ 7056976 h 10437"/>
                <a:gd name="T20" fmla="*/ 5946543 w 10000"/>
                <a:gd name="T21" fmla="*/ 3252678 h 10437"/>
                <a:gd name="T22" fmla="*/ 3716573 w 10000"/>
                <a:gd name="T23" fmla="*/ 0 h 10437"/>
                <a:gd name="T24" fmla="*/ 2229971 w 10000"/>
                <a:gd name="T25" fmla="*/ 3252678 h 10437"/>
                <a:gd name="T26" fmla="*/ 1486593 w 10000"/>
                <a:gd name="T27" fmla="*/ 7056976 h 10437"/>
                <a:gd name="T28" fmla="*/ 918027 w 10000"/>
                <a:gd name="T29" fmla="*/ 9848023 h 10437"/>
                <a:gd name="T30" fmla="*/ 1486593 w 10000"/>
                <a:gd name="T31" fmla="*/ 20074877 h 10437"/>
                <a:gd name="T32" fmla="*/ 1486593 w 10000"/>
                <a:gd name="T33" fmla="*/ 33099660 h 10437"/>
                <a:gd name="T34" fmla="*/ 170224 w 10000"/>
                <a:gd name="T35" fmla="*/ 42768374 h 10437"/>
                <a:gd name="T36" fmla="*/ 0 w 10000"/>
                <a:gd name="T37" fmla="*/ 49377103 h 10437"/>
                <a:gd name="T38" fmla="*/ 483164 w 10000"/>
                <a:gd name="T39" fmla="*/ 53195128 h 10437"/>
                <a:gd name="T40" fmla="*/ 1486593 w 10000"/>
                <a:gd name="T41" fmla="*/ 52637007 h 10437"/>
                <a:gd name="T42" fmla="*/ 842208 w 10000"/>
                <a:gd name="T43" fmla="*/ 71650188 h 10437"/>
                <a:gd name="T44" fmla="*/ 4818903 w 10000"/>
                <a:gd name="T45" fmla="*/ 71926007 h 10437"/>
                <a:gd name="T46" fmla="*/ 5335475 w 10000"/>
                <a:gd name="T47" fmla="*/ 64986150 h 10437"/>
                <a:gd name="T48" fmla="*/ 5203165 w 10000"/>
                <a:gd name="T49" fmla="*/ 62401868 h 10437"/>
                <a:gd name="T50" fmla="*/ 5203165 w 10000"/>
                <a:gd name="T51" fmla="*/ 5588966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4" name="Freeform 341"/>
            <p:cNvSpPr>
              <a:spLocks/>
            </p:cNvSpPr>
            <p:nvPr/>
          </p:nvSpPr>
          <p:spPr bwMode="auto">
            <a:xfrm>
              <a:off x="4767758" y="3276406"/>
              <a:ext cx="190634" cy="83330"/>
            </a:xfrm>
            <a:custGeom>
              <a:avLst/>
              <a:gdLst>
                <a:gd name="T0" fmla="*/ 66415882 w 10000"/>
                <a:gd name="T1" fmla="*/ 3253953 h 10000"/>
                <a:gd name="T2" fmla="*/ 69306034 w 10000"/>
                <a:gd name="T3" fmla="*/ 2168926 h 10000"/>
                <a:gd name="T4" fmla="*/ 69306034 w 10000"/>
                <a:gd name="T5" fmla="*/ 2168926 h 10000"/>
                <a:gd name="T6" fmla="*/ 66415882 w 10000"/>
                <a:gd name="T7" fmla="*/ 1084463 h 10000"/>
                <a:gd name="T8" fmla="*/ 66415882 w 10000"/>
                <a:gd name="T9" fmla="*/ 542194 h 10000"/>
                <a:gd name="T10" fmla="*/ 63532969 w 10000"/>
                <a:gd name="T11" fmla="*/ 542194 h 10000"/>
                <a:gd name="T12" fmla="*/ 51979620 w 10000"/>
                <a:gd name="T13" fmla="*/ 0 h 10000"/>
                <a:gd name="T14" fmla="*/ 49089450 w 10000"/>
                <a:gd name="T15" fmla="*/ 542194 h 10000"/>
                <a:gd name="T16" fmla="*/ 40426253 w 10000"/>
                <a:gd name="T17" fmla="*/ 542194 h 10000"/>
                <a:gd name="T18" fmla="*/ 37542997 w 10000"/>
                <a:gd name="T19" fmla="*/ 1084463 h 10000"/>
                <a:gd name="T20" fmla="*/ 31763037 w 10000"/>
                <a:gd name="T21" fmla="*/ 1626657 h 10000"/>
                <a:gd name="T22" fmla="*/ 34653188 w 10000"/>
                <a:gd name="T23" fmla="*/ 2711120 h 10000"/>
                <a:gd name="T24" fmla="*/ 31763037 w 10000"/>
                <a:gd name="T25" fmla="*/ 3253953 h 10000"/>
                <a:gd name="T26" fmla="*/ 28879781 w 10000"/>
                <a:gd name="T27" fmla="*/ 3253953 h 10000"/>
                <a:gd name="T28" fmla="*/ 17326413 w 10000"/>
                <a:gd name="T29" fmla="*/ 3796155 h 10000"/>
                <a:gd name="T30" fmla="*/ 11553368 w 10000"/>
                <a:gd name="T31" fmla="*/ 3796155 h 10000"/>
                <a:gd name="T32" fmla="*/ 2890152 w 10000"/>
                <a:gd name="T33" fmla="*/ 3796155 h 10000"/>
                <a:gd name="T34" fmla="*/ 0 w 10000"/>
                <a:gd name="T35" fmla="*/ 3796155 h 10000"/>
                <a:gd name="T36" fmla="*/ 2890152 w 10000"/>
                <a:gd name="T37" fmla="*/ 4338416 h 10000"/>
                <a:gd name="T38" fmla="*/ 8663216 w 10000"/>
                <a:gd name="T39" fmla="*/ 5422879 h 10000"/>
                <a:gd name="T40" fmla="*/ 11553368 w 10000"/>
                <a:gd name="T41" fmla="*/ 5965081 h 10000"/>
                <a:gd name="T42" fmla="*/ 14436623 w 10000"/>
                <a:gd name="T43" fmla="*/ 5422879 h 10000"/>
                <a:gd name="T44" fmla="*/ 25989629 w 10000"/>
                <a:gd name="T45" fmla="*/ 5422879 h 10000"/>
                <a:gd name="T46" fmla="*/ 37542997 w 10000"/>
                <a:gd name="T47" fmla="*/ 5965081 h 10000"/>
                <a:gd name="T48" fmla="*/ 40426253 w 10000"/>
                <a:gd name="T49" fmla="*/ 5965081 h 10000"/>
                <a:gd name="T50" fmla="*/ 51979620 w 10000"/>
                <a:gd name="T51" fmla="*/ 5965081 h 10000"/>
                <a:gd name="T52" fmla="*/ 60642818 w 10000"/>
                <a:gd name="T53" fmla="*/ 4880618 h 10000"/>
                <a:gd name="T54" fmla="*/ 63532969 w 10000"/>
                <a:gd name="T55" fmla="*/ 4880618 h 10000"/>
                <a:gd name="T56" fmla="*/ 66415882 w 10000"/>
                <a:gd name="T57" fmla="*/ 3253953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5" name="Freeform 342"/>
            <p:cNvSpPr>
              <a:spLocks/>
            </p:cNvSpPr>
            <p:nvPr/>
          </p:nvSpPr>
          <p:spPr bwMode="auto">
            <a:xfrm rot="471028">
              <a:off x="4439617" y="3172244"/>
              <a:ext cx="304703" cy="293738"/>
            </a:xfrm>
            <a:custGeom>
              <a:avLst/>
              <a:gdLst>
                <a:gd name="T0" fmla="*/ 255899615 w 10043"/>
                <a:gd name="T1" fmla="*/ 182500249 h 10000"/>
                <a:gd name="T2" fmla="*/ 260305209 w 10043"/>
                <a:gd name="T3" fmla="*/ 166367556 h 10000"/>
                <a:gd name="T4" fmla="*/ 260305209 w 10043"/>
                <a:gd name="T5" fmla="*/ 154066199 h 10000"/>
                <a:gd name="T6" fmla="*/ 260305209 w 10043"/>
                <a:gd name="T7" fmla="*/ 154066199 h 10000"/>
                <a:gd name="T8" fmla="*/ 253121605 w 10043"/>
                <a:gd name="T9" fmla="*/ 141738968 h 10000"/>
                <a:gd name="T10" fmla="*/ 238753485 w 10043"/>
                <a:gd name="T11" fmla="*/ 141738968 h 10000"/>
                <a:gd name="T12" fmla="*/ 241222933 w 10043"/>
                <a:gd name="T13" fmla="*/ 133621726 h 10000"/>
                <a:gd name="T14" fmla="*/ 260305209 w 10043"/>
                <a:gd name="T15" fmla="*/ 110920025 h 10000"/>
                <a:gd name="T16" fmla="*/ 267461165 w 10043"/>
                <a:gd name="T17" fmla="*/ 104731402 h 10000"/>
                <a:gd name="T18" fmla="*/ 267461165 w 10043"/>
                <a:gd name="T19" fmla="*/ 104731402 h 10000"/>
                <a:gd name="T20" fmla="*/ 267461165 w 10043"/>
                <a:gd name="T21" fmla="*/ 80101963 h 10000"/>
                <a:gd name="T22" fmla="*/ 281829285 w 10043"/>
                <a:gd name="T23" fmla="*/ 67774732 h 10000"/>
                <a:gd name="T24" fmla="*/ 260305209 w 10043"/>
                <a:gd name="T25" fmla="*/ 61611131 h 10000"/>
                <a:gd name="T26" fmla="*/ 245938000 w 10043"/>
                <a:gd name="T27" fmla="*/ 55447501 h 10000"/>
                <a:gd name="T28" fmla="*/ 224385365 w 10043"/>
                <a:gd name="T29" fmla="*/ 49283901 h 10000"/>
                <a:gd name="T30" fmla="*/ 217230320 w 10043"/>
                <a:gd name="T31" fmla="*/ 43120271 h 10000"/>
                <a:gd name="T32" fmla="*/ 202862230 w 10043"/>
                <a:gd name="T33" fmla="*/ 36956670 h 10000"/>
                <a:gd name="T34" fmla="*/ 188494111 w 10043"/>
                <a:gd name="T35" fmla="*/ 30818062 h 10000"/>
                <a:gd name="T36" fmla="*/ 181310506 w 10043"/>
                <a:gd name="T37" fmla="*/ 18490831 h 10000"/>
                <a:gd name="T38" fmla="*/ 166970035 w 10043"/>
                <a:gd name="T39" fmla="*/ 12327231 h 10000"/>
                <a:gd name="T40" fmla="*/ 159786430 w 10043"/>
                <a:gd name="T41" fmla="*/ 0 h 10000"/>
                <a:gd name="T42" fmla="*/ 145418311 w 10043"/>
                <a:gd name="T43" fmla="*/ 6163601 h 10000"/>
                <a:gd name="T44" fmla="*/ 131078750 w 10043"/>
                <a:gd name="T45" fmla="*/ 30818062 h 10000"/>
                <a:gd name="T46" fmla="*/ 123895176 w 10043"/>
                <a:gd name="T47" fmla="*/ 36956670 h 10000"/>
                <a:gd name="T48" fmla="*/ 109162285 w 10043"/>
                <a:gd name="T49" fmla="*/ 53063489 h 10000"/>
                <a:gd name="T50" fmla="*/ 83597386 w 10043"/>
                <a:gd name="T51" fmla="*/ 51592024 h 10000"/>
                <a:gd name="T52" fmla="*/ 77368031 w 10043"/>
                <a:gd name="T53" fmla="*/ 41826487 h 10000"/>
                <a:gd name="T54" fmla="*/ 65890306 w 10043"/>
                <a:gd name="T55" fmla="*/ 41116643 h 10000"/>
                <a:gd name="T56" fmla="*/ 65665568 w 10043"/>
                <a:gd name="T57" fmla="*/ 56943989 h 10000"/>
                <a:gd name="T58" fmla="*/ 66451256 w 10043"/>
                <a:gd name="T59" fmla="*/ 73938362 h 10000"/>
                <a:gd name="T60" fmla="*/ 44928091 w 10043"/>
                <a:gd name="T61" fmla="*/ 73938362 h 10000"/>
                <a:gd name="T62" fmla="*/ 36172200 w 10043"/>
                <a:gd name="T63" fmla="*/ 63336167 h 10000"/>
                <a:gd name="T64" fmla="*/ 19194631 w 10043"/>
                <a:gd name="T65" fmla="*/ 66582741 h 10000"/>
                <a:gd name="T66" fmla="*/ 925690 w 10043"/>
                <a:gd name="T67" fmla="*/ 69550693 h 10000"/>
                <a:gd name="T68" fmla="*/ 2638009 w 10043"/>
                <a:gd name="T69" fmla="*/ 82460982 h 10000"/>
                <a:gd name="T70" fmla="*/ 2946572 w 10043"/>
                <a:gd name="T71" fmla="*/ 94356932 h 10000"/>
                <a:gd name="T72" fmla="*/ 23375486 w 10043"/>
                <a:gd name="T73" fmla="*/ 110920025 h 10000"/>
                <a:gd name="T74" fmla="*/ 44928091 w 10043"/>
                <a:gd name="T75" fmla="*/ 110920025 h 10000"/>
                <a:gd name="T76" fmla="*/ 52083136 w 10043"/>
                <a:gd name="T77" fmla="*/ 117083655 h 10000"/>
                <a:gd name="T78" fmla="*/ 52083136 w 10043"/>
                <a:gd name="T79" fmla="*/ 123248137 h 10000"/>
                <a:gd name="T80" fmla="*/ 59267651 w 10043"/>
                <a:gd name="T81" fmla="*/ 135575338 h 10000"/>
                <a:gd name="T82" fmla="*/ 66451256 w 10043"/>
                <a:gd name="T83" fmla="*/ 154066199 h 10000"/>
                <a:gd name="T84" fmla="*/ 73635771 w 10043"/>
                <a:gd name="T85" fmla="*/ 160203926 h 10000"/>
                <a:gd name="T86" fmla="*/ 73635771 w 10043"/>
                <a:gd name="T87" fmla="*/ 178695638 h 10000"/>
                <a:gd name="T88" fmla="*/ 61399977 w 10043"/>
                <a:gd name="T89" fmla="*/ 216438071 h 10000"/>
                <a:gd name="T90" fmla="*/ 59436212 w 10043"/>
                <a:gd name="T91" fmla="*/ 223312396 h 10000"/>
                <a:gd name="T92" fmla="*/ 70604463 w 10043"/>
                <a:gd name="T93" fmla="*/ 240002274 h 10000"/>
                <a:gd name="T94" fmla="*/ 80819376 w 10043"/>
                <a:gd name="T95" fmla="*/ 240306770 h 10000"/>
                <a:gd name="T96" fmla="*/ 95158936 w 10043"/>
                <a:gd name="T97" fmla="*/ 240306770 h 10000"/>
                <a:gd name="T98" fmla="*/ 116710630 w 10043"/>
                <a:gd name="T99" fmla="*/ 246470371 h 10000"/>
                <a:gd name="T100" fmla="*/ 131078750 w 10043"/>
                <a:gd name="T101" fmla="*/ 246470371 h 10000"/>
                <a:gd name="T102" fmla="*/ 152602826 w 10043"/>
                <a:gd name="T103" fmla="*/ 252634001 h 10000"/>
                <a:gd name="T104" fmla="*/ 166970035 w 10043"/>
                <a:gd name="T105" fmla="*/ 252634001 h 10000"/>
                <a:gd name="T106" fmla="*/ 178897235 w 10043"/>
                <a:gd name="T107" fmla="*/ 238759387 h 10000"/>
                <a:gd name="T108" fmla="*/ 192759672 w 10043"/>
                <a:gd name="T109" fmla="*/ 238454920 h 10000"/>
                <a:gd name="T110" fmla="*/ 225115787 w 10043"/>
                <a:gd name="T111" fmla="*/ 244136373 h 10000"/>
                <a:gd name="T112" fmla="*/ 243243814 w 10043"/>
                <a:gd name="T113" fmla="*/ 247129348 h 10000"/>
                <a:gd name="T114" fmla="*/ 271221984 w 10043"/>
                <a:gd name="T115" fmla="*/ 226685755 h 10000"/>
                <a:gd name="T116" fmla="*/ 254776805 w 10043"/>
                <a:gd name="T117" fmla="*/ 205226942 h 10000"/>
                <a:gd name="T118" fmla="*/ 250933102 w 10043"/>
                <a:gd name="T119" fmla="*/ 198758875 h 10000"/>
                <a:gd name="T120" fmla="*/ 255899615 w 10043"/>
                <a:gd name="T121" fmla="*/ 182500249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6" name="Freeform 343"/>
            <p:cNvSpPr>
              <a:spLocks/>
            </p:cNvSpPr>
            <p:nvPr/>
          </p:nvSpPr>
          <p:spPr bwMode="auto">
            <a:xfrm>
              <a:off x="4699005" y="3347236"/>
              <a:ext cx="310953" cy="316653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7" name="Freeform 344"/>
            <p:cNvSpPr>
              <a:spLocks/>
            </p:cNvSpPr>
            <p:nvPr/>
          </p:nvSpPr>
          <p:spPr bwMode="auto">
            <a:xfrm>
              <a:off x="4691192" y="3041000"/>
              <a:ext cx="200010" cy="291654"/>
            </a:xfrm>
            <a:custGeom>
              <a:avLst/>
              <a:gdLst>
                <a:gd name="T0" fmla="*/ 13625735 w 10045"/>
                <a:gd name="T1" fmla="*/ 64787162 h 10019"/>
                <a:gd name="T2" fmla="*/ 10899242 w 10045"/>
                <a:gd name="T3" fmla="*/ 77774169 h 10019"/>
                <a:gd name="T4" fmla="*/ 10899242 w 10045"/>
                <a:gd name="T5" fmla="*/ 97217726 h 10019"/>
                <a:gd name="T6" fmla="*/ 5453384 w 10045"/>
                <a:gd name="T7" fmla="*/ 110154586 h 10019"/>
                <a:gd name="T8" fmla="*/ 5453384 w 10045"/>
                <a:gd name="T9" fmla="*/ 129598143 h 10019"/>
                <a:gd name="T10" fmla="*/ 2726891 w 10045"/>
                <a:gd name="T11" fmla="*/ 142560514 h 10019"/>
                <a:gd name="T12" fmla="*/ 2726891 w 10045"/>
                <a:gd name="T13" fmla="*/ 142560514 h 10019"/>
                <a:gd name="T14" fmla="*/ 5453384 w 10045"/>
                <a:gd name="T15" fmla="*/ 155522856 h 10019"/>
                <a:gd name="T16" fmla="*/ 2726891 w 10045"/>
                <a:gd name="T17" fmla="*/ 168510738 h 10019"/>
                <a:gd name="T18" fmla="*/ 0 w 10045"/>
                <a:gd name="T19" fmla="*/ 181422934 h 10019"/>
                <a:gd name="T20" fmla="*/ 8172350 w 10045"/>
                <a:gd name="T21" fmla="*/ 187928784 h 10019"/>
                <a:gd name="T22" fmla="*/ 13625735 w 10045"/>
                <a:gd name="T23" fmla="*/ 194409970 h 10019"/>
                <a:gd name="T24" fmla="*/ 21806011 w 10045"/>
                <a:gd name="T25" fmla="*/ 200891126 h 10019"/>
                <a:gd name="T26" fmla="*/ 17625060 w 10045"/>
                <a:gd name="T27" fmla="*/ 207074818 h 10019"/>
                <a:gd name="T28" fmla="*/ 14605927 w 10045"/>
                <a:gd name="T29" fmla="*/ 233967698 h 10019"/>
                <a:gd name="T30" fmla="*/ 16384347 w 10045"/>
                <a:gd name="T31" fmla="*/ 241814806 h 10019"/>
                <a:gd name="T32" fmla="*/ 27251848 w 10045"/>
                <a:gd name="T33" fmla="*/ 239778240 h 10019"/>
                <a:gd name="T34" fmla="*/ 32705232 w 10045"/>
                <a:gd name="T35" fmla="*/ 246259425 h 10019"/>
                <a:gd name="T36" fmla="*/ 35273916 w 10045"/>
                <a:gd name="T37" fmla="*/ 248643631 h 10019"/>
                <a:gd name="T38" fmla="*/ 37210146 w 10045"/>
                <a:gd name="T39" fmla="*/ 248295991 h 10019"/>
                <a:gd name="T40" fmla="*/ 43604474 w 10045"/>
                <a:gd name="T41" fmla="*/ 246259425 h 10019"/>
                <a:gd name="T42" fmla="*/ 49057859 w 10045"/>
                <a:gd name="T43" fmla="*/ 246259425 h 10019"/>
                <a:gd name="T44" fmla="*/ 59956702 w 10045"/>
                <a:gd name="T45" fmla="*/ 239778240 h 10019"/>
                <a:gd name="T46" fmla="*/ 66019142 w 10045"/>
                <a:gd name="T47" fmla="*/ 239107596 h 10019"/>
                <a:gd name="T48" fmla="*/ 67947427 w 10045"/>
                <a:gd name="T49" fmla="*/ 232626411 h 10019"/>
                <a:gd name="T50" fmla="*/ 65694781 w 10045"/>
                <a:gd name="T51" fmla="*/ 220310047 h 10019"/>
                <a:gd name="T52" fmla="*/ 69567620 w 10045"/>
                <a:gd name="T53" fmla="*/ 215244085 h 10019"/>
                <a:gd name="T54" fmla="*/ 72768756 w 10045"/>
                <a:gd name="T55" fmla="*/ 210427190 h 10019"/>
                <a:gd name="T56" fmla="*/ 74357228 w 10045"/>
                <a:gd name="T57" fmla="*/ 208738264 h 10019"/>
                <a:gd name="T58" fmla="*/ 70200073 w 10045"/>
                <a:gd name="T59" fmla="*/ 199525204 h 10019"/>
                <a:gd name="T60" fmla="*/ 63956027 w 10045"/>
                <a:gd name="T61" fmla="*/ 180752290 h 10019"/>
                <a:gd name="T62" fmla="*/ 57862264 w 10045"/>
                <a:gd name="T63" fmla="*/ 167840094 h 10019"/>
                <a:gd name="T64" fmla="*/ 56099714 w 10045"/>
                <a:gd name="T65" fmla="*/ 161334244 h 10019"/>
                <a:gd name="T66" fmla="*/ 59956702 w 10045"/>
                <a:gd name="T67" fmla="*/ 155522856 h 10019"/>
                <a:gd name="T68" fmla="*/ 65410485 w 10045"/>
                <a:gd name="T69" fmla="*/ 149041671 h 10019"/>
                <a:gd name="T70" fmla="*/ 71812340 w 10045"/>
                <a:gd name="T71" fmla="*/ 143578797 h 10019"/>
                <a:gd name="T72" fmla="*/ 74214890 w 10045"/>
                <a:gd name="T73" fmla="*/ 138488199 h 10019"/>
                <a:gd name="T74" fmla="*/ 79036200 w 10045"/>
                <a:gd name="T75" fmla="*/ 142560514 h 10019"/>
                <a:gd name="T76" fmla="*/ 79036200 w 10045"/>
                <a:gd name="T77" fmla="*/ 136104810 h 10019"/>
                <a:gd name="T78" fmla="*/ 79036200 w 10045"/>
                <a:gd name="T79" fmla="*/ 116635772 h 10019"/>
                <a:gd name="T80" fmla="*/ 76309309 w 10045"/>
                <a:gd name="T81" fmla="*/ 90736540 h 10019"/>
                <a:gd name="T82" fmla="*/ 76309309 w 10045"/>
                <a:gd name="T83" fmla="*/ 71293012 h 10019"/>
                <a:gd name="T84" fmla="*/ 76309309 w 10045"/>
                <a:gd name="T85" fmla="*/ 64787162 h 10019"/>
                <a:gd name="T86" fmla="*/ 73582815 w 10045"/>
                <a:gd name="T87" fmla="*/ 45368270 h 10019"/>
                <a:gd name="T88" fmla="*/ 73582815 w 10045"/>
                <a:gd name="T89" fmla="*/ 32405899 h 10019"/>
                <a:gd name="T90" fmla="*/ 62683594 w 10045"/>
                <a:gd name="T91" fmla="*/ 19443557 h 10019"/>
                <a:gd name="T92" fmla="*/ 51784352 w 10045"/>
                <a:gd name="T93" fmla="*/ 32405899 h 10019"/>
                <a:gd name="T94" fmla="*/ 46330967 w 10045"/>
                <a:gd name="T95" fmla="*/ 25924713 h 10019"/>
                <a:gd name="T96" fmla="*/ 46330967 w 10045"/>
                <a:gd name="T97" fmla="*/ 12962371 h 10019"/>
                <a:gd name="T98" fmla="*/ 38158617 w 10045"/>
                <a:gd name="T99" fmla="*/ 6481186 h 10019"/>
                <a:gd name="T100" fmla="*/ 38158617 w 10045"/>
                <a:gd name="T101" fmla="*/ 6481186 h 10019"/>
                <a:gd name="T102" fmla="*/ 32705232 w 10045"/>
                <a:gd name="T103" fmla="*/ 0 h 10019"/>
                <a:gd name="T104" fmla="*/ 29978341 w 10045"/>
                <a:gd name="T105" fmla="*/ 6481186 h 10019"/>
                <a:gd name="T106" fmla="*/ 29978341 w 10045"/>
                <a:gd name="T107" fmla="*/ 6481186 h 10019"/>
                <a:gd name="T108" fmla="*/ 27251848 w 10045"/>
                <a:gd name="T109" fmla="*/ 32405899 h 10019"/>
                <a:gd name="T110" fmla="*/ 24524957 w 10045"/>
                <a:gd name="T111" fmla="*/ 45368270 h 10019"/>
                <a:gd name="T112" fmla="*/ 19079518 w 10045"/>
                <a:gd name="T113" fmla="*/ 45368270 h 10019"/>
                <a:gd name="T114" fmla="*/ 13625735 w 10045"/>
                <a:gd name="T115" fmla="*/ 45368270 h 10019"/>
                <a:gd name="T116" fmla="*/ 13625735 w 10045"/>
                <a:gd name="T117" fmla="*/ 51849456 h 10019"/>
                <a:gd name="T118" fmla="*/ 13625735 w 10045"/>
                <a:gd name="T119" fmla="*/ 64787162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8" name="Freeform 345"/>
            <p:cNvSpPr>
              <a:spLocks/>
            </p:cNvSpPr>
            <p:nvPr/>
          </p:nvSpPr>
          <p:spPr bwMode="auto">
            <a:xfrm>
              <a:off x="4695880" y="3084748"/>
              <a:ext cx="76567" cy="102079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9" name="Freeform 346"/>
            <p:cNvSpPr>
              <a:spLocks/>
            </p:cNvSpPr>
            <p:nvPr/>
          </p:nvSpPr>
          <p:spPr bwMode="auto">
            <a:xfrm rot="20966185">
              <a:off x="5045897" y="3534728"/>
              <a:ext cx="159383" cy="162493"/>
            </a:xfrm>
            <a:custGeom>
              <a:avLst/>
              <a:gdLst>
                <a:gd name="T0" fmla="*/ 40259588 w 9874"/>
                <a:gd name="T1" fmla="*/ 3222024 h 10000"/>
                <a:gd name="T2" fmla="*/ 41079255 w 9874"/>
                <a:gd name="T3" fmla="*/ 2143737 h 10000"/>
                <a:gd name="T4" fmla="*/ 38370811 w 9874"/>
                <a:gd name="T5" fmla="*/ 2139192 h 10000"/>
                <a:gd name="T6" fmla="*/ 36665044 w 9874"/>
                <a:gd name="T7" fmla="*/ 0 h 10000"/>
                <a:gd name="T8" fmla="*/ 24138425 w 9874"/>
                <a:gd name="T9" fmla="*/ 1310622 h 10000"/>
                <a:gd name="T10" fmla="*/ 16179574 w 9874"/>
                <a:gd name="T11" fmla="*/ 4795722 h 10000"/>
                <a:gd name="T12" fmla="*/ 6935240 w 9874"/>
                <a:gd name="T13" fmla="*/ 6961386 h 10000"/>
                <a:gd name="T14" fmla="*/ 6935240 w 9874"/>
                <a:gd name="T15" fmla="*/ 9131056 h 10000"/>
                <a:gd name="T16" fmla="*/ 4622030 w 9874"/>
                <a:gd name="T17" fmla="*/ 13470920 h 10000"/>
                <a:gd name="T18" fmla="*/ 0 w 9874"/>
                <a:gd name="T19" fmla="*/ 17806517 h 10000"/>
                <a:gd name="T20" fmla="*/ 4622030 w 9874"/>
                <a:gd name="T21" fmla="*/ 24316313 h 10000"/>
                <a:gd name="T22" fmla="*/ 13866364 w 9874"/>
                <a:gd name="T23" fmla="*/ 26485983 h 10000"/>
                <a:gd name="T24" fmla="*/ 9244318 w 9874"/>
                <a:gd name="T25" fmla="*/ 30821579 h 10000"/>
                <a:gd name="T26" fmla="*/ 9244318 w 9874"/>
                <a:gd name="T27" fmla="*/ 39496761 h 10000"/>
                <a:gd name="T28" fmla="*/ 18492783 w 9874"/>
                <a:gd name="T29" fmla="*/ 43836625 h 10000"/>
                <a:gd name="T30" fmla="*/ 23110682 w 9874"/>
                <a:gd name="T31" fmla="*/ 39496761 h 10000"/>
                <a:gd name="T32" fmla="*/ 23110682 w 9874"/>
                <a:gd name="T33" fmla="*/ 35161443 h 10000"/>
                <a:gd name="T34" fmla="*/ 32354999 w 9874"/>
                <a:gd name="T35" fmla="*/ 30821579 h 10000"/>
                <a:gd name="T36" fmla="*/ 23110682 w 9874"/>
                <a:gd name="T37" fmla="*/ 22146381 h 10000"/>
                <a:gd name="T38" fmla="*/ 23110682 w 9874"/>
                <a:gd name="T39" fmla="*/ 17806517 h 10000"/>
                <a:gd name="T40" fmla="*/ 18492783 w 9874"/>
                <a:gd name="T41" fmla="*/ 11300988 h 10000"/>
                <a:gd name="T42" fmla="*/ 32354999 w 9874"/>
                <a:gd name="T43" fmla="*/ 9131056 h 10000"/>
                <a:gd name="T44" fmla="*/ 38075353 w 9874"/>
                <a:gd name="T45" fmla="*/ 7794223 h 10000"/>
                <a:gd name="T46" fmla="*/ 38187800 w 9874"/>
                <a:gd name="T47" fmla="*/ 4979936 h 10000"/>
                <a:gd name="T48" fmla="*/ 39161265 w 9874"/>
                <a:gd name="T49" fmla="*/ 3949787 h 10000"/>
                <a:gd name="T50" fmla="*/ 40259588 w 9874"/>
                <a:gd name="T51" fmla="*/ 3222024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0" name="Freeform 351"/>
            <p:cNvSpPr>
              <a:spLocks/>
            </p:cNvSpPr>
            <p:nvPr/>
          </p:nvSpPr>
          <p:spPr bwMode="auto">
            <a:xfrm>
              <a:off x="5036521" y="3280572"/>
              <a:ext cx="204698" cy="166659"/>
            </a:xfrm>
            <a:custGeom>
              <a:avLst/>
              <a:gdLst>
                <a:gd name="T0" fmla="*/ 76535066 w 10000"/>
                <a:gd name="T1" fmla="*/ 22574748 h 10000"/>
                <a:gd name="T2" fmla="*/ 83691327 w 10000"/>
                <a:gd name="T3" fmla="*/ 19197435 h 10000"/>
                <a:gd name="T4" fmla="*/ 82314503 w 10000"/>
                <a:gd name="T5" fmla="*/ 11073437 h 10000"/>
                <a:gd name="T6" fmla="*/ 61804450 w 10000"/>
                <a:gd name="T7" fmla="*/ 0 h 10000"/>
                <a:gd name="T8" fmla="*/ 47671854 w 10000"/>
                <a:gd name="T9" fmla="*/ 3400804 h 10000"/>
                <a:gd name="T10" fmla="*/ 21707381 w 10000"/>
                <a:gd name="T11" fmla="*/ 5317827 h 10000"/>
                <a:gd name="T12" fmla="*/ 18817447 w 10000"/>
                <a:gd name="T13" fmla="*/ 3400804 h 10000"/>
                <a:gd name="T14" fmla="*/ 10156903 w 10000"/>
                <a:gd name="T15" fmla="*/ 12985361 h 10000"/>
                <a:gd name="T16" fmla="*/ 4385841 w 10000"/>
                <a:gd name="T17" fmla="*/ 20657725 h 10000"/>
                <a:gd name="T18" fmla="*/ 4120806 w 10000"/>
                <a:gd name="T19" fmla="*/ 21894580 h 10000"/>
                <a:gd name="T20" fmla="*/ 3607896 w 10000"/>
                <a:gd name="T21" fmla="*/ 22912274 h 10000"/>
                <a:gd name="T22" fmla="*/ 17202 w 10000"/>
                <a:gd name="T23" fmla="*/ 24567662 h 10000"/>
                <a:gd name="T24" fmla="*/ 15295111 w 10000"/>
                <a:gd name="T25" fmla="*/ 39146671 h 10000"/>
                <a:gd name="T26" fmla="*/ 24579703 w 10000"/>
                <a:gd name="T27" fmla="*/ 41743575 h 10000"/>
                <a:gd name="T28" fmla="*/ 27136223 w 10000"/>
                <a:gd name="T29" fmla="*/ 45372897 h 10000"/>
                <a:gd name="T30" fmla="*/ 47774616 w 10000"/>
                <a:gd name="T31" fmla="*/ 47532320 h 10000"/>
                <a:gd name="T32" fmla="*/ 73653959 w 10000"/>
                <a:gd name="T33" fmla="*/ 43660615 h 10000"/>
                <a:gd name="T34" fmla="*/ 76535066 w 10000"/>
                <a:gd name="T35" fmla="*/ 32159304 h 10000"/>
                <a:gd name="T36" fmla="*/ 82314503 w 10000"/>
                <a:gd name="T37" fmla="*/ 30242282 h 10000"/>
                <a:gd name="T38" fmla="*/ 81374265 w 10000"/>
                <a:gd name="T39" fmla="*/ 27526155 h 10000"/>
                <a:gd name="T40" fmla="*/ 76535066 w 10000"/>
                <a:gd name="T41" fmla="*/ 22574748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1" name="Freeform 353"/>
            <p:cNvSpPr>
              <a:spLocks/>
            </p:cNvSpPr>
            <p:nvPr/>
          </p:nvSpPr>
          <p:spPr bwMode="auto">
            <a:xfrm>
              <a:off x="4830261" y="3201409"/>
              <a:ext cx="159383" cy="83330"/>
            </a:xfrm>
            <a:custGeom>
              <a:avLst/>
              <a:gdLst>
                <a:gd name="T0" fmla="*/ 35895344 w 10569"/>
                <a:gd name="T1" fmla="*/ 3260169 h 10092"/>
                <a:gd name="T2" fmla="*/ 26280492 w 10569"/>
                <a:gd name="T3" fmla="*/ 1833956 h 10092"/>
                <a:gd name="T4" fmla="*/ 20105975 w 10569"/>
                <a:gd name="T5" fmla="*/ 917244 h 10092"/>
                <a:gd name="T6" fmla="*/ 13931458 w 10569"/>
                <a:gd name="T7" fmla="*/ 0 h 10092"/>
                <a:gd name="T8" fmla="*/ 13931458 w 10569"/>
                <a:gd name="T9" fmla="*/ 458319 h 10092"/>
                <a:gd name="T10" fmla="*/ 10844432 w 10569"/>
                <a:gd name="T11" fmla="*/ 0 h 10092"/>
                <a:gd name="T12" fmla="*/ 9298989 w 10569"/>
                <a:gd name="T13" fmla="*/ 458319 h 10092"/>
                <a:gd name="T14" fmla="*/ 6211738 w 10569"/>
                <a:gd name="T15" fmla="*/ 917244 h 10092"/>
                <a:gd name="T16" fmla="*/ 3124487 w 10569"/>
                <a:gd name="T17" fmla="*/ 1375637 h 10092"/>
                <a:gd name="T18" fmla="*/ 37446 w 10569"/>
                <a:gd name="T19" fmla="*/ 1833956 h 10092"/>
                <a:gd name="T20" fmla="*/ 1582663 w 10569"/>
                <a:gd name="T21" fmla="*/ 2453523 h 10092"/>
                <a:gd name="T22" fmla="*/ 4489881 w 10569"/>
                <a:gd name="T23" fmla="*/ 3289878 h 10092"/>
                <a:gd name="T24" fmla="*/ 7757166 w 10569"/>
                <a:gd name="T25" fmla="*/ 4585157 h 10092"/>
                <a:gd name="T26" fmla="*/ 9298989 w 10569"/>
                <a:gd name="T27" fmla="*/ 5044081 h 10092"/>
                <a:gd name="T28" fmla="*/ 10925872 w 10569"/>
                <a:gd name="T29" fmla="*/ 5553050 h 10092"/>
                <a:gd name="T30" fmla="*/ 16641728 w 10569"/>
                <a:gd name="T31" fmla="*/ 5499121 h 10092"/>
                <a:gd name="T32" fmla="*/ 18812093 w 10569"/>
                <a:gd name="T33" fmla="*/ 5040196 h 10092"/>
                <a:gd name="T34" fmla="*/ 21742997 w 10569"/>
                <a:gd name="T35" fmla="*/ 5177763 h 10092"/>
                <a:gd name="T36" fmla="*/ 21916272 w 10569"/>
                <a:gd name="T37" fmla="*/ 5191006 h 10092"/>
                <a:gd name="T38" fmla="*/ 22833159 w 10569"/>
                <a:gd name="T39" fmla="*/ 5285081 h 10092"/>
                <a:gd name="T40" fmla="*/ 26351779 w 10569"/>
                <a:gd name="T41" fmla="*/ 5526089 h 10092"/>
                <a:gd name="T42" fmla="*/ 29727586 w 10569"/>
                <a:gd name="T43" fmla="*/ 5147523 h 10092"/>
                <a:gd name="T44" fmla="*/ 35290700 w 10569"/>
                <a:gd name="T45" fmla="*/ 5368719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2" name="Freeform 354"/>
            <p:cNvSpPr>
              <a:spLocks/>
            </p:cNvSpPr>
            <p:nvPr/>
          </p:nvSpPr>
          <p:spPr bwMode="auto">
            <a:xfrm>
              <a:off x="4942767" y="3286823"/>
              <a:ext cx="139070" cy="95829"/>
            </a:xfrm>
            <a:custGeom>
              <a:avLst/>
              <a:gdLst>
                <a:gd name="T0" fmla="*/ 19546837 w 9980"/>
                <a:gd name="T1" fmla="*/ 0 h 10000"/>
                <a:gd name="T2" fmla="*/ 15929452 w 9980"/>
                <a:gd name="T3" fmla="*/ 1326499 h 10000"/>
                <a:gd name="T4" fmla="*/ 10695094 w 9980"/>
                <a:gd name="T5" fmla="*/ 1927289 h 10000"/>
                <a:gd name="T6" fmla="*/ 6765918 w 9980"/>
                <a:gd name="T7" fmla="*/ 2528164 h 10000"/>
                <a:gd name="T8" fmla="*/ 4147500 w 9980"/>
                <a:gd name="T9" fmla="*/ 2309784 h 10000"/>
                <a:gd name="T10" fmla="*/ 2839634 w 9980"/>
                <a:gd name="T11" fmla="*/ 1927289 h 10000"/>
                <a:gd name="T12" fmla="*/ 1529069 w 9980"/>
                <a:gd name="T13" fmla="*/ 3128039 h 10000"/>
                <a:gd name="T14" fmla="*/ 218517 w 9980"/>
                <a:gd name="T15" fmla="*/ 4930483 h 10000"/>
                <a:gd name="T16" fmla="*/ 58608 w 9980"/>
                <a:gd name="T17" fmla="*/ 5184610 h 10000"/>
                <a:gd name="T18" fmla="*/ 831183 w 9980"/>
                <a:gd name="T19" fmla="*/ 5914673 h 10000"/>
                <a:gd name="T20" fmla="*/ 4379234 w 9980"/>
                <a:gd name="T21" fmla="*/ 8205226 h 10000"/>
                <a:gd name="T22" fmla="*/ 9616277 w 9980"/>
                <a:gd name="T23" fmla="*/ 8732701 h 10000"/>
                <a:gd name="T24" fmla="*/ 11691362 w 9980"/>
                <a:gd name="T25" fmla="*/ 8224457 h 10000"/>
                <a:gd name="T26" fmla="*/ 16006632 w 9980"/>
                <a:gd name="T27" fmla="*/ 7478697 h 10000"/>
                <a:gd name="T28" fmla="*/ 16313055 w 9980"/>
                <a:gd name="T29" fmla="*/ 7478697 h 10000"/>
                <a:gd name="T30" fmla="*/ 19858435 w 9980"/>
                <a:gd name="T31" fmla="*/ 6732022 h 10000"/>
                <a:gd name="T32" fmla="*/ 22477047 w 9980"/>
                <a:gd name="T33" fmla="*/ 4329703 h 10000"/>
                <a:gd name="T34" fmla="*/ 26406029 w 9980"/>
                <a:gd name="T35" fmla="*/ 1326499 h 10000"/>
                <a:gd name="T36" fmla="*/ 25865368 w 9980"/>
                <a:gd name="T37" fmla="*/ 109147 h 10000"/>
                <a:gd name="T38" fmla="*/ 24315043 w 9980"/>
                <a:gd name="T39" fmla="*/ 289960 h 10000"/>
                <a:gd name="T40" fmla="*/ 1954683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3" name="Freeform 355"/>
            <p:cNvSpPr>
              <a:spLocks/>
            </p:cNvSpPr>
            <p:nvPr/>
          </p:nvSpPr>
          <p:spPr bwMode="auto">
            <a:xfrm>
              <a:off x="4949017" y="3247240"/>
              <a:ext cx="132819" cy="70830"/>
            </a:xfrm>
            <a:custGeom>
              <a:avLst/>
              <a:gdLst>
                <a:gd name="T0" fmla="*/ 14753551 w 10000"/>
                <a:gd name="T1" fmla="*/ 221096 h 9595"/>
                <a:gd name="T2" fmla="*/ 11909822 w 10000"/>
                <a:gd name="T3" fmla="*/ 35191 h 9595"/>
                <a:gd name="T4" fmla="*/ 9391507 w 10000"/>
                <a:gd name="T5" fmla="*/ 37469 h 9595"/>
                <a:gd name="T6" fmla="*/ 6706745 w 10000"/>
                <a:gd name="T7" fmla="*/ 221096 h 9595"/>
                <a:gd name="T8" fmla="*/ 5366857 w 10000"/>
                <a:gd name="T9" fmla="*/ 1062251 h 9595"/>
                <a:gd name="T10" fmla="*/ 0 w 10000"/>
                <a:gd name="T11" fmla="*/ 1903829 h 9595"/>
                <a:gd name="T12" fmla="*/ 1342381 w 10000"/>
                <a:gd name="T13" fmla="*/ 2744978 h 9595"/>
                <a:gd name="T14" fmla="*/ 2325917 w 10000"/>
                <a:gd name="T15" fmla="*/ 3250351 h 9595"/>
                <a:gd name="T16" fmla="*/ 4794266 w 10000"/>
                <a:gd name="T17" fmla="*/ 3632346 h 9595"/>
                <a:gd name="T18" fmla="*/ 10529383 w 10000"/>
                <a:gd name="T19" fmla="*/ 3127344 h 9595"/>
                <a:gd name="T20" fmla="*/ 14824866 w 10000"/>
                <a:gd name="T21" fmla="*/ 2897184 h 9595"/>
                <a:gd name="T22" fmla="*/ 16939344 w 10000"/>
                <a:gd name="T23" fmla="*/ 2073784 h 9595"/>
                <a:gd name="T24" fmla="*/ 21890456 w 10000"/>
                <a:gd name="T25" fmla="*/ 2243747 h 9595"/>
                <a:gd name="T26" fmla="*/ 23289738 w 10000"/>
                <a:gd name="T27" fmla="*/ 1882630 h 9595"/>
                <a:gd name="T28" fmla="*/ 23370468 w 10000"/>
                <a:gd name="T29" fmla="*/ 1483201 h 9595"/>
                <a:gd name="T30" fmla="*/ 23726819 w 10000"/>
                <a:gd name="T31" fmla="*/ 815451 h 9595"/>
                <a:gd name="T32" fmla="*/ 20379494 w 10000"/>
                <a:gd name="T33" fmla="*/ 459583 h 9595"/>
                <a:gd name="T34" fmla="*/ 20120408 w 10000"/>
                <a:gd name="T35" fmla="*/ 221096 h 9595"/>
                <a:gd name="T36" fmla="*/ 14753551 w 10000"/>
                <a:gd name="T37" fmla="*/ 221096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4" name="Freeform 356"/>
            <p:cNvSpPr>
              <a:spLocks/>
            </p:cNvSpPr>
            <p:nvPr/>
          </p:nvSpPr>
          <p:spPr bwMode="auto">
            <a:xfrm>
              <a:off x="5097462" y="3428483"/>
              <a:ext cx="182821" cy="141660"/>
            </a:xfrm>
            <a:custGeom>
              <a:avLst/>
              <a:gdLst>
                <a:gd name="T0" fmla="*/ 22159047 w 10000"/>
                <a:gd name="T1" fmla="*/ 1471825 h 10000"/>
                <a:gd name="T2" fmla="*/ 5539588 w 10000"/>
                <a:gd name="T3" fmla="*/ 1471825 h 10000"/>
                <a:gd name="T4" fmla="*/ 0 w 10000"/>
                <a:gd name="T5" fmla="*/ 0 h 10000"/>
                <a:gd name="T6" fmla="*/ 0 w 10000"/>
                <a:gd name="T7" fmla="*/ 2940641 h 10000"/>
                <a:gd name="T8" fmla="*/ 2772971 w 10000"/>
                <a:gd name="T9" fmla="*/ 7356103 h 10000"/>
                <a:gd name="T10" fmla="*/ 4138115 w 10000"/>
                <a:gd name="T11" fmla="*/ 12109724 h 10000"/>
                <a:gd name="T12" fmla="*/ 2772971 w 10000"/>
                <a:gd name="T13" fmla="*/ 14954558 h 10000"/>
                <a:gd name="T14" fmla="*/ 5539588 w 10000"/>
                <a:gd name="T15" fmla="*/ 17897996 h 10000"/>
                <a:gd name="T16" fmla="*/ 9738697 w 10000"/>
                <a:gd name="T17" fmla="*/ 21659295 h 10000"/>
                <a:gd name="T18" fmla="*/ 25047652 w 10000"/>
                <a:gd name="T19" fmla="*/ 18924256 h 10000"/>
                <a:gd name="T20" fmla="*/ 27107390 w 10000"/>
                <a:gd name="T21" fmla="*/ 19930961 h 10000"/>
                <a:gd name="T22" fmla="*/ 30532582 w 10000"/>
                <a:gd name="T23" fmla="*/ 19950516 h 10000"/>
                <a:gd name="T24" fmla="*/ 30471606 w 10000"/>
                <a:gd name="T25" fmla="*/ 20838638 h 10000"/>
                <a:gd name="T26" fmla="*/ 27698635 w 10000"/>
                <a:gd name="T27" fmla="*/ 22310463 h 10000"/>
                <a:gd name="T28" fmla="*/ 30471606 w 10000"/>
                <a:gd name="T29" fmla="*/ 28194755 h 10000"/>
                <a:gd name="T30" fmla="*/ 41551111 w 10000"/>
                <a:gd name="T31" fmla="*/ 23782288 h 10000"/>
                <a:gd name="T32" fmla="*/ 52630635 w 10000"/>
                <a:gd name="T33" fmla="*/ 23782288 h 10000"/>
                <a:gd name="T34" fmla="*/ 58170241 w 10000"/>
                <a:gd name="T35" fmla="*/ 19369822 h 10000"/>
                <a:gd name="T36" fmla="*/ 60943194 w 10000"/>
                <a:gd name="T37" fmla="*/ 19369822 h 10000"/>
                <a:gd name="T38" fmla="*/ 44324082 w 10000"/>
                <a:gd name="T39" fmla="*/ 16426171 h 10000"/>
                <a:gd name="T40" fmla="*/ 41551111 w 10000"/>
                <a:gd name="T41" fmla="*/ 8824933 h 10000"/>
                <a:gd name="T42" fmla="*/ 52630635 w 10000"/>
                <a:gd name="T43" fmla="*/ 2940641 h 10000"/>
                <a:gd name="T44" fmla="*/ 36011194 w 10000"/>
                <a:gd name="T45" fmla="*/ 0 h 10000"/>
                <a:gd name="T46" fmla="*/ 22159047 w 10000"/>
                <a:gd name="T47" fmla="*/ 1471825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5" name="Freeform 361"/>
            <p:cNvSpPr>
              <a:spLocks/>
            </p:cNvSpPr>
            <p:nvPr/>
          </p:nvSpPr>
          <p:spPr bwMode="auto">
            <a:xfrm>
              <a:off x="4691192" y="3313904"/>
              <a:ext cx="114068" cy="66664"/>
            </a:xfrm>
            <a:custGeom>
              <a:avLst/>
              <a:gdLst>
                <a:gd name="T0" fmla="*/ 11660715 w 10000"/>
                <a:gd name="T1" fmla="*/ 642479 h 11466"/>
                <a:gd name="T2" fmla="*/ 10601051 w 10000"/>
                <a:gd name="T3" fmla="*/ 411497 h 11466"/>
                <a:gd name="T4" fmla="*/ 8480157 w 10000"/>
                <a:gd name="T5" fmla="*/ 180516 h 11466"/>
                <a:gd name="T6" fmla="*/ 5403601 w 10000"/>
                <a:gd name="T7" fmla="*/ 359942 h 11466"/>
                <a:gd name="T8" fmla="*/ 4815962 w 10000"/>
                <a:gd name="T9" fmla="*/ 0 h 11466"/>
                <a:gd name="T10" fmla="*/ 3180420 w 10000"/>
                <a:gd name="T11" fmla="*/ 347017 h 11466"/>
                <a:gd name="T12" fmla="*/ 0 w 10000"/>
                <a:gd name="T13" fmla="*/ 1104441 h 11466"/>
                <a:gd name="T14" fmla="*/ 0 w 10000"/>
                <a:gd name="T15" fmla="*/ 1566369 h 11466"/>
                <a:gd name="T16" fmla="*/ 2120756 w 10000"/>
                <a:gd name="T17" fmla="*/ 1566369 h 11466"/>
                <a:gd name="T18" fmla="*/ 3128551 w 10000"/>
                <a:gd name="T19" fmla="*/ 2118686 h 11466"/>
                <a:gd name="T20" fmla="*/ 4240084 w 10000"/>
                <a:gd name="T21" fmla="*/ 2028332 h 11466"/>
                <a:gd name="T22" fmla="*/ 6583589 w 10000"/>
                <a:gd name="T23" fmla="*/ 1669485 h 11466"/>
                <a:gd name="T24" fmla="*/ 7800541 w 10000"/>
                <a:gd name="T25" fmla="*/ 1874785 h 11466"/>
                <a:gd name="T26" fmla="*/ 11660715 w 10000"/>
                <a:gd name="T27" fmla="*/ 1566369 h 11466"/>
                <a:gd name="T28" fmla="*/ 13781471 w 10000"/>
                <a:gd name="T29" fmla="*/ 1335388 h 11466"/>
                <a:gd name="T30" fmla="*/ 14841135 w 10000"/>
                <a:gd name="T31" fmla="*/ 1335388 h 11466"/>
                <a:gd name="T32" fmla="*/ 13781471 w 10000"/>
                <a:gd name="T33" fmla="*/ 1104441 h 11466"/>
                <a:gd name="T34" fmla="*/ 11660715 w 10000"/>
                <a:gd name="T35" fmla="*/ 642479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6" name="Freeform 363"/>
            <p:cNvSpPr>
              <a:spLocks/>
            </p:cNvSpPr>
            <p:nvPr/>
          </p:nvSpPr>
          <p:spPr bwMode="auto">
            <a:xfrm>
              <a:off x="4633377" y="3168077"/>
              <a:ext cx="71878" cy="74997"/>
            </a:xfrm>
            <a:custGeom>
              <a:avLst/>
              <a:gdLst>
                <a:gd name="T0" fmla="*/ 853877 w 10056"/>
                <a:gd name="T1" fmla="*/ 1901050 h 10000"/>
                <a:gd name="T2" fmla="*/ 1199163 w 10056"/>
                <a:gd name="T3" fmla="*/ 2661744 h 10000"/>
                <a:gd name="T4" fmla="*/ 1890040 w 10056"/>
                <a:gd name="T5" fmla="*/ 3041860 h 10000"/>
                <a:gd name="T6" fmla="*/ 2519852 w 10056"/>
                <a:gd name="T7" fmla="*/ 3533440 h 10000"/>
                <a:gd name="T8" fmla="*/ 3168589 w 10056"/>
                <a:gd name="T9" fmla="*/ 4158958 h 10000"/>
                <a:gd name="T10" fmla="*/ 3574230 w 10056"/>
                <a:gd name="T11" fmla="*/ 3130881 h 10000"/>
                <a:gd name="T12" fmla="*/ 3333712 w 10056"/>
                <a:gd name="T13" fmla="*/ 2370194 h 10000"/>
                <a:gd name="T14" fmla="*/ 3594263 w 10056"/>
                <a:gd name="T15" fmla="*/ 1365000 h 10000"/>
                <a:gd name="T16" fmla="*/ 3087789 w 10056"/>
                <a:gd name="T17" fmla="*/ 984817 h 10000"/>
                <a:gd name="T18" fmla="*/ 2580612 w 10056"/>
                <a:gd name="T19" fmla="*/ 760247 h 10000"/>
                <a:gd name="T20" fmla="*/ 1890040 w 10056"/>
                <a:gd name="T21" fmla="*/ 380123 h 10000"/>
                <a:gd name="T22" fmla="*/ 1199163 w 10056"/>
                <a:gd name="T23" fmla="*/ 380123 h 10000"/>
                <a:gd name="T24" fmla="*/ 853877 w 10056"/>
                <a:gd name="T25" fmla="*/ 0 h 10000"/>
                <a:gd name="T26" fmla="*/ 163355 w 10056"/>
                <a:gd name="T27" fmla="*/ 380123 h 10000"/>
                <a:gd name="T28" fmla="*/ 0 w 10056"/>
                <a:gd name="T29" fmla="*/ 403835 h 10000"/>
                <a:gd name="T30" fmla="*/ 325253 w 10056"/>
                <a:gd name="T31" fmla="*/ 1431913 h 10000"/>
                <a:gd name="T32" fmla="*/ 853877 w 10056"/>
                <a:gd name="T33" fmla="*/ 1901050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7" name="Freeform 252"/>
            <p:cNvSpPr>
              <a:spLocks/>
            </p:cNvSpPr>
            <p:nvPr/>
          </p:nvSpPr>
          <p:spPr bwMode="auto">
            <a:xfrm rot="21133526">
              <a:off x="4866201" y="3345153"/>
              <a:ext cx="89066" cy="47914"/>
            </a:xfrm>
            <a:custGeom>
              <a:avLst/>
              <a:gdLst>
                <a:gd name="T0" fmla="*/ 0 w 1912593"/>
                <a:gd name="T1" fmla="*/ 14 h 1229193"/>
                <a:gd name="T2" fmla="*/ 8 w 1912593"/>
                <a:gd name="T3" fmla="*/ 68 h 1229193"/>
                <a:gd name="T4" fmla="*/ 110 w 1912593"/>
                <a:gd name="T5" fmla="*/ 72 h 1229193"/>
                <a:gd name="T6" fmla="*/ 190 w 1912593"/>
                <a:gd name="T7" fmla="*/ 19 h 1229193"/>
                <a:gd name="T8" fmla="*/ 178 w 1912593"/>
                <a:gd name="T9" fmla="*/ 0 h 1229193"/>
                <a:gd name="T10" fmla="*/ 112 w 1912593"/>
                <a:gd name="T11" fmla="*/ 15 h 1229193"/>
                <a:gd name="T12" fmla="*/ 15 w 1912593"/>
                <a:gd name="T13" fmla="*/ 14 h 1229193"/>
                <a:gd name="T14" fmla="*/ 13 w 1912593"/>
                <a:gd name="T15" fmla="*/ 14 h 1229193"/>
                <a:gd name="T16" fmla="*/ 0 w 1912593"/>
                <a:gd name="T17" fmla="*/ 14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8" name="Freeform 253"/>
            <p:cNvSpPr>
              <a:spLocks/>
            </p:cNvSpPr>
            <p:nvPr/>
          </p:nvSpPr>
          <p:spPr bwMode="auto">
            <a:xfrm>
              <a:off x="4870888" y="3353486"/>
              <a:ext cx="142195" cy="149993"/>
            </a:xfrm>
            <a:custGeom>
              <a:avLst/>
              <a:gdLst>
                <a:gd name="T0" fmla="*/ 121 w 3644175"/>
                <a:gd name="T1" fmla="*/ 0 h 3780713"/>
                <a:gd name="T2" fmla="*/ 68 w 3644175"/>
                <a:gd name="T3" fmla="*/ 59 h 3780713"/>
                <a:gd name="T4" fmla="*/ 6 w 3644175"/>
                <a:gd name="T5" fmla="*/ 61 h 3780713"/>
                <a:gd name="T6" fmla="*/ 0 w 3644175"/>
                <a:gd name="T7" fmla="*/ 79 h 3780713"/>
                <a:gd name="T8" fmla="*/ 15 w 3644175"/>
                <a:gd name="T9" fmla="*/ 112 h 3780713"/>
                <a:gd name="T10" fmla="*/ 29 w 3644175"/>
                <a:gd name="T11" fmla="*/ 93 h 3780713"/>
                <a:gd name="T12" fmla="*/ 38 w 3644175"/>
                <a:gd name="T13" fmla="*/ 83 h 3780713"/>
                <a:gd name="T14" fmla="*/ 54 w 3644175"/>
                <a:gd name="T15" fmla="*/ 99 h 3780713"/>
                <a:gd name="T16" fmla="*/ 68 w 3644175"/>
                <a:gd name="T17" fmla="*/ 147 h 3780713"/>
                <a:gd name="T18" fmla="*/ 97 w 3644175"/>
                <a:gd name="T19" fmla="*/ 180 h 3780713"/>
                <a:gd name="T20" fmla="*/ 193 w 3644175"/>
                <a:gd name="T21" fmla="*/ 231 h 3780713"/>
                <a:gd name="T22" fmla="*/ 87 w 3644175"/>
                <a:gd name="T23" fmla="*/ 102 h 3780713"/>
                <a:gd name="T24" fmla="*/ 93 w 3644175"/>
                <a:gd name="T25" fmla="*/ 83 h 3780713"/>
                <a:gd name="T26" fmla="*/ 105 w 3644175"/>
                <a:gd name="T27" fmla="*/ 93 h 3780713"/>
                <a:gd name="T28" fmla="*/ 219 w 3644175"/>
                <a:gd name="T29" fmla="*/ 99 h 3780713"/>
                <a:gd name="T30" fmla="*/ 204 w 3644175"/>
                <a:gd name="T31" fmla="*/ 37 h 3780713"/>
                <a:gd name="T32" fmla="*/ 190 w 3644175"/>
                <a:gd name="T33" fmla="*/ 46 h 3780713"/>
                <a:gd name="T34" fmla="*/ 149 w 3644175"/>
                <a:gd name="T35" fmla="*/ 39 h 3780713"/>
                <a:gd name="T36" fmla="*/ 125 w 3644175"/>
                <a:gd name="T37" fmla="*/ 8 h 3780713"/>
                <a:gd name="T38" fmla="*/ 121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9" name="Freeform 254"/>
            <p:cNvSpPr>
              <a:spLocks/>
            </p:cNvSpPr>
            <p:nvPr/>
          </p:nvSpPr>
          <p:spPr bwMode="auto">
            <a:xfrm>
              <a:off x="4928704" y="3407651"/>
              <a:ext cx="98442" cy="97912"/>
            </a:xfrm>
            <a:custGeom>
              <a:avLst/>
              <a:gdLst>
                <a:gd name="T0" fmla="*/ 147 w 2398426"/>
                <a:gd name="T1" fmla="*/ 17 h 2488994"/>
                <a:gd name="T2" fmla="*/ 18 w 2398426"/>
                <a:gd name="T3" fmla="*/ 9 h 2488994"/>
                <a:gd name="T4" fmla="*/ 5 w 2398426"/>
                <a:gd name="T5" fmla="*/ 0 h 2488994"/>
                <a:gd name="T6" fmla="*/ 0 w 2398426"/>
                <a:gd name="T7" fmla="*/ 20 h 2488994"/>
                <a:gd name="T8" fmla="*/ 117 w 2398426"/>
                <a:gd name="T9" fmla="*/ 153 h 2488994"/>
                <a:gd name="T10" fmla="*/ 151 w 2398426"/>
                <a:gd name="T11" fmla="*/ 95 h 2488994"/>
                <a:gd name="T12" fmla="*/ 166 w 2398426"/>
                <a:gd name="T13" fmla="*/ 88 h 2488994"/>
                <a:gd name="T14" fmla="*/ 147 w 2398426"/>
                <a:gd name="T15" fmla="*/ 17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0" name="Freeform 255"/>
            <p:cNvSpPr>
              <a:spLocks/>
            </p:cNvSpPr>
            <p:nvPr/>
          </p:nvSpPr>
          <p:spPr bwMode="auto">
            <a:xfrm rot="286500">
              <a:off x="5000582" y="3468064"/>
              <a:ext cx="43752" cy="58331"/>
            </a:xfrm>
            <a:custGeom>
              <a:avLst/>
              <a:gdLst>
                <a:gd name="T0" fmla="*/ 20 w 1259245"/>
                <a:gd name="T1" fmla="*/ 0 h 1506961"/>
                <a:gd name="T2" fmla="*/ 0 w 1259245"/>
                <a:gd name="T3" fmla="*/ 58 h 1506961"/>
                <a:gd name="T4" fmla="*/ 27 w 1259245"/>
                <a:gd name="T5" fmla="*/ 90 h 1506961"/>
                <a:gd name="T6" fmla="*/ 56 w 1259245"/>
                <a:gd name="T7" fmla="*/ 34 h 1506961"/>
                <a:gd name="T8" fmla="*/ 2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1" name="Freeform 256"/>
            <p:cNvSpPr>
              <a:spLocks/>
            </p:cNvSpPr>
            <p:nvPr/>
          </p:nvSpPr>
          <p:spPr bwMode="auto">
            <a:xfrm>
              <a:off x="5002144" y="3365986"/>
              <a:ext cx="71878" cy="56247"/>
            </a:xfrm>
            <a:custGeom>
              <a:avLst/>
              <a:gdLst>
                <a:gd name="T0" fmla="*/ 16 w 1678899"/>
                <a:gd name="T1" fmla="*/ 108 h 1259174"/>
                <a:gd name="T2" fmla="*/ 127 w 1678899"/>
                <a:gd name="T3" fmla="*/ 118 h 1259174"/>
                <a:gd name="T4" fmla="*/ 126 w 1678899"/>
                <a:gd name="T5" fmla="*/ 84 h 1259174"/>
                <a:gd name="T6" fmla="*/ 65 w 1678899"/>
                <a:gd name="T7" fmla="*/ 0 h 1259174"/>
                <a:gd name="T8" fmla="*/ 0 w 1678899"/>
                <a:gd name="T9" fmla="*/ 25 h 1259174"/>
                <a:gd name="T10" fmla="*/ 16 w 1678899"/>
                <a:gd name="T11" fmla="*/ 108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2" name="Freeform 257"/>
            <p:cNvSpPr>
              <a:spLocks/>
            </p:cNvSpPr>
            <p:nvPr/>
          </p:nvSpPr>
          <p:spPr bwMode="auto">
            <a:xfrm>
              <a:off x="5014645" y="3418066"/>
              <a:ext cx="100005" cy="95829"/>
            </a:xfrm>
            <a:custGeom>
              <a:avLst/>
              <a:gdLst>
                <a:gd name="T0" fmla="*/ 0 w 2578308"/>
                <a:gd name="T1" fmla="*/ 0 h 2368446"/>
                <a:gd name="T2" fmla="*/ 15 w 2578308"/>
                <a:gd name="T3" fmla="*/ 78 h 2368446"/>
                <a:gd name="T4" fmla="*/ 6 w 2578308"/>
                <a:gd name="T5" fmla="*/ 86 h 2368446"/>
                <a:gd name="T6" fmla="*/ 50 w 2578308"/>
                <a:gd name="T7" fmla="*/ 127 h 2368446"/>
                <a:gd name="T8" fmla="*/ 65 w 2578308"/>
                <a:gd name="T9" fmla="*/ 104 h 2368446"/>
                <a:gd name="T10" fmla="*/ 101 w 2578308"/>
                <a:gd name="T11" fmla="*/ 138 h 2368446"/>
                <a:gd name="T12" fmla="*/ 95 w 2578308"/>
                <a:gd name="T13" fmla="*/ 161 h 2368446"/>
                <a:gd name="T14" fmla="*/ 136 w 2578308"/>
                <a:gd name="T15" fmla="*/ 154 h 2368446"/>
                <a:gd name="T16" fmla="*/ 150 w 2578308"/>
                <a:gd name="T17" fmla="*/ 103 h 2368446"/>
                <a:gd name="T18" fmla="*/ 123 w 2578308"/>
                <a:gd name="T19" fmla="*/ 15 h 2368446"/>
                <a:gd name="T20" fmla="*/ 84 w 2578308"/>
                <a:gd name="T21" fmla="*/ 1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3" name="Freeform 258"/>
            <p:cNvSpPr>
              <a:spLocks/>
            </p:cNvSpPr>
            <p:nvPr/>
          </p:nvSpPr>
          <p:spPr bwMode="auto">
            <a:xfrm>
              <a:off x="5041209" y="3478481"/>
              <a:ext cx="40627" cy="47914"/>
            </a:xfrm>
            <a:custGeom>
              <a:avLst/>
              <a:gdLst>
                <a:gd name="T0" fmla="*/ 22 w 1097536"/>
                <a:gd name="T1" fmla="*/ 0 h 1184223"/>
                <a:gd name="T2" fmla="*/ 0 w 1097536"/>
                <a:gd name="T3" fmla="*/ 30 h 1184223"/>
                <a:gd name="T4" fmla="*/ 21 w 1097536"/>
                <a:gd name="T5" fmla="*/ 86 h 1184223"/>
                <a:gd name="T6" fmla="*/ 50 w 1097536"/>
                <a:gd name="T7" fmla="*/ 60 h 1184223"/>
                <a:gd name="T8" fmla="*/ 51 w 1097536"/>
                <a:gd name="T9" fmla="*/ 37 h 1184223"/>
                <a:gd name="T10" fmla="*/ 22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4" name="Freeform 259"/>
            <p:cNvSpPr>
              <a:spLocks/>
            </p:cNvSpPr>
            <p:nvPr/>
          </p:nvSpPr>
          <p:spPr bwMode="auto">
            <a:xfrm>
              <a:off x="5059960" y="3505562"/>
              <a:ext cx="64065" cy="60415"/>
            </a:xfrm>
            <a:custGeom>
              <a:avLst/>
              <a:gdLst>
                <a:gd name="T0" fmla="*/ 0 w 1852882"/>
                <a:gd name="T1" fmla="*/ 31 h 1521018"/>
                <a:gd name="T2" fmla="*/ 0 w 1852882"/>
                <a:gd name="T3" fmla="*/ 75 h 1521018"/>
                <a:gd name="T4" fmla="*/ 19 w 1852882"/>
                <a:gd name="T5" fmla="*/ 94 h 1521018"/>
                <a:gd name="T6" fmla="*/ 37 w 1852882"/>
                <a:gd name="T7" fmla="*/ 86 h 1521018"/>
                <a:gd name="T8" fmla="*/ 77 w 1852882"/>
                <a:gd name="T9" fmla="*/ 59 h 1521018"/>
                <a:gd name="T10" fmla="*/ 81 w 1852882"/>
                <a:gd name="T11" fmla="*/ 46 h 1521018"/>
                <a:gd name="T12" fmla="*/ 77 w 1852882"/>
                <a:gd name="T13" fmla="*/ 23 h 1521018"/>
                <a:gd name="T14" fmla="*/ 68 w 1852882"/>
                <a:gd name="T15" fmla="*/ 19 h 1521018"/>
                <a:gd name="T16" fmla="*/ 60 w 1852882"/>
                <a:gd name="T17" fmla="*/ 0 h 1521018"/>
                <a:gd name="T18" fmla="*/ 28 w 1852882"/>
                <a:gd name="T19" fmla="*/ 11 h 1521018"/>
                <a:gd name="T20" fmla="*/ 0 w 1852882"/>
                <a:gd name="T21" fmla="*/ 31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5" name="Freeform 260"/>
            <p:cNvSpPr>
              <a:spLocks/>
            </p:cNvSpPr>
            <p:nvPr/>
          </p:nvSpPr>
          <p:spPr bwMode="auto">
            <a:xfrm>
              <a:off x="5019333" y="3495147"/>
              <a:ext cx="54690" cy="110411"/>
            </a:xfrm>
            <a:custGeom>
              <a:avLst/>
              <a:gdLst>
                <a:gd name="T0" fmla="*/ 0 w 444747"/>
                <a:gd name="T1" fmla="*/ 425 h 900169"/>
                <a:gd name="T2" fmla="*/ 177 w 444747"/>
                <a:gd name="T3" fmla="*/ 533 h 900169"/>
                <a:gd name="T4" fmla="*/ 177 w 444747"/>
                <a:gd name="T5" fmla="*/ 1275 h 900169"/>
                <a:gd name="T6" fmla="*/ 467 w 444747"/>
                <a:gd name="T7" fmla="*/ 1604 h 900169"/>
                <a:gd name="T8" fmla="*/ 580 w 444747"/>
                <a:gd name="T9" fmla="*/ 1490 h 900169"/>
                <a:gd name="T10" fmla="*/ 681 w 444747"/>
                <a:gd name="T11" fmla="*/ 1218 h 900169"/>
                <a:gd name="T12" fmla="*/ 643 w 444747"/>
                <a:gd name="T13" fmla="*/ 1084 h 900169"/>
                <a:gd name="T14" fmla="*/ 788 w 444747"/>
                <a:gd name="T15" fmla="*/ 1027 h 900169"/>
                <a:gd name="T16" fmla="*/ 580 w 444747"/>
                <a:gd name="T17" fmla="*/ 850 h 900169"/>
                <a:gd name="T18" fmla="*/ 580 w 444747"/>
                <a:gd name="T19" fmla="*/ 476 h 900169"/>
                <a:gd name="T20" fmla="*/ 328 w 444747"/>
                <a:gd name="T21" fmla="*/ 0 h 900169"/>
                <a:gd name="T22" fmla="*/ 0 w 444747"/>
                <a:gd name="T23" fmla="*/ 425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6" name="Freeform 257"/>
            <p:cNvSpPr>
              <a:spLocks/>
            </p:cNvSpPr>
            <p:nvPr/>
          </p:nvSpPr>
          <p:spPr bwMode="auto">
            <a:xfrm>
              <a:off x="4253671" y="3009751"/>
              <a:ext cx="109380" cy="164577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7" name="Freeform 258"/>
            <p:cNvSpPr>
              <a:spLocks/>
            </p:cNvSpPr>
            <p:nvPr/>
          </p:nvSpPr>
          <p:spPr bwMode="auto">
            <a:xfrm>
              <a:off x="5830310" y="1674394"/>
              <a:ext cx="437521" cy="558308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8" name="Freeform 259"/>
            <p:cNvSpPr>
              <a:spLocks/>
            </p:cNvSpPr>
            <p:nvPr/>
          </p:nvSpPr>
          <p:spPr bwMode="auto">
            <a:xfrm>
              <a:off x="5572485" y="4953415"/>
              <a:ext cx="165633" cy="345818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9" name="Freeform 266"/>
            <p:cNvSpPr>
              <a:spLocks/>
            </p:cNvSpPr>
            <p:nvPr/>
          </p:nvSpPr>
          <p:spPr bwMode="auto">
            <a:xfrm>
              <a:off x="8650759" y="5749213"/>
              <a:ext cx="179696" cy="206240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0" name="Freeform 267"/>
            <p:cNvSpPr>
              <a:spLocks/>
            </p:cNvSpPr>
            <p:nvPr/>
          </p:nvSpPr>
          <p:spPr bwMode="auto">
            <a:xfrm>
              <a:off x="8805454" y="5565888"/>
              <a:ext cx="126569" cy="202074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1" name="Freeform 268"/>
            <p:cNvSpPr>
              <a:spLocks/>
            </p:cNvSpPr>
            <p:nvPr/>
          </p:nvSpPr>
          <p:spPr bwMode="auto">
            <a:xfrm>
              <a:off x="7322570" y="4938832"/>
              <a:ext cx="989110" cy="749967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2" name="Freeform 269"/>
            <p:cNvSpPr>
              <a:spLocks/>
            </p:cNvSpPr>
            <p:nvPr/>
          </p:nvSpPr>
          <p:spPr bwMode="auto">
            <a:xfrm>
              <a:off x="8099169" y="5734630"/>
              <a:ext cx="87504" cy="118745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3" name="Freeform 270"/>
            <p:cNvSpPr>
              <a:spLocks/>
            </p:cNvSpPr>
            <p:nvPr/>
          </p:nvSpPr>
          <p:spPr bwMode="auto">
            <a:xfrm>
              <a:off x="6899111" y="4526350"/>
              <a:ext cx="242200" cy="264572"/>
            </a:xfrm>
            <a:custGeom>
              <a:avLst/>
              <a:gdLst>
                <a:gd name="T0" fmla="*/ 0 w 31"/>
                <a:gd name="T1" fmla="*/ 0 h 34"/>
                <a:gd name="T2" fmla="*/ 2147483647 w 31"/>
                <a:gd name="T3" fmla="*/ 0 h 34"/>
                <a:gd name="T4" fmla="*/ 2147483647 w 31"/>
                <a:gd name="T5" fmla="*/ 2147483647 h 34"/>
                <a:gd name="T6" fmla="*/ 2147483647 w 31"/>
                <a:gd name="T7" fmla="*/ 2147483647 h 34"/>
                <a:gd name="T8" fmla="*/ 2147483647 w 31"/>
                <a:gd name="T9" fmla="*/ 2147483647 h 34"/>
                <a:gd name="T10" fmla="*/ 2147483647 w 31"/>
                <a:gd name="T11" fmla="*/ 2147483647 h 34"/>
                <a:gd name="T12" fmla="*/ 2147483647 w 31"/>
                <a:gd name="T13" fmla="*/ 2147483647 h 34"/>
                <a:gd name="T14" fmla="*/ 2147483647 w 31"/>
                <a:gd name="T15" fmla="*/ 2147483647 h 34"/>
                <a:gd name="T16" fmla="*/ 2147483647 w 31"/>
                <a:gd name="T17" fmla="*/ 2147483647 h 34"/>
                <a:gd name="T18" fmla="*/ 2147483647 w 31"/>
                <a:gd name="T19" fmla="*/ 2147483647 h 34"/>
                <a:gd name="T20" fmla="*/ 2147483647 w 31"/>
                <a:gd name="T21" fmla="*/ 2147483647 h 34"/>
                <a:gd name="T22" fmla="*/ 2147483647 w 31"/>
                <a:gd name="T23" fmla="*/ 2147483647 h 34"/>
                <a:gd name="T24" fmla="*/ 2147483647 w 31"/>
                <a:gd name="T25" fmla="*/ 2147483647 h 34"/>
                <a:gd name="T26" fmla="*/ 2147483647 w 31"/>
                <a:gd name="T27" fmla="*/ 2147483647 h 34"/>
                <a:gd name="T28" fmla="*/ 2147483647 w 31"/>
                <a:gd name="T29" fmla="*/ 2147483647 h 34"/>
                <a:gd name="T30" fmla="*/ 2147483647 w 31"/>
                <a:gd name="T31" fmla="*/ 2147483647 h 34"/>
                <a:gd name="T32" fmla="*/ 0 w 31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4" name="Freeform 271"/>
            <p:cNvSpPr>
              <a:spLocks/>
            </p:cNvSpPr>
            <p:nvPr/>
          </p:nvSpPr>
          <p:spPr bwMode="auto">
            <a:xfrm>
              <a:off x="7283505" y="4490936"/>
              <a:ext cx="226574" cy="264571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5" name="Freeform 274"/>
            <p:cNvSpPr>
              <a:spLocks/>
            </p:cNvSpPr>
            <p:nvPr/>
          </p:nvSpPr>
          <p:spPr bwMode="auto">
            <a:xfrm>
              <a:off x="7456951" y="4618013"/>
              <a:ext cx="140632" cy="172910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6" name="Freeform 275"/>
            <p:cNvSpPr>
              <a:spLocks/>
            </p:cNvSpPr>
            <p:nvPr/>
          </p:nvSpPr>
          <p:spPr bwMode="auto">
            <a:xfrm>
              <a:off x="7135061" y="4815921"/>
              <a:ext cx="265638" cy="58331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7" name="Freeform 276"/>
            <p:cNvSpPr>
              <a:spLocks/>
            </p:cNvSpPr>
            <p:nvPr/>
          </p:nvSpPr>
          <p:spPr bwMode="auto">
            <a:xfrm>
              <a:off x="2928607" y="3178494"/>
              <a:ext cx="159383" cy="179159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8" name="Freeform 277"/>
            <p:cNvSpPr>
              <a:spLocks/>
            </p:cNvSpPr>
            <p:nvPr/>
          </p:nvSpPr>
          <p:spPr bwMode="auto">
            <a:xfrm>
              <a:off x="2277013" y="4084703"/>
              <a:ext cx="275013" cy="77081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9" name="Freeform 278"/>
            <p:cNvSpPr>
              <a:spLocks/>
            </p:cNvSpPr>
            <p:nvPr/>
          </p:nvSpPr>
          <p:spPr bwMode="auto">
            <a:xfrm>
              <a:off x="2552026" y="4170117"/>
              <a:ext cx="171883" cy="47914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0" name="Freeform 279"/>
            <p:cNvSpPr>
              <a:spLocks/>
            </p:cNvSpPr>
            <p:nvPr/>
          </p:nvSpPr>
          <p:spPr bwMode="auto">
            <a:xfrm>
              <a:off x="4814635" y="3643056"/>
              <a:ext cx="78129" cy="45831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1" name="Freeform 280"/>
            <p:cNvSpPr>
              <a:spLocks/>
            </p:cNvSpPr>
            <p:nvPr/>
          </p:nvSpPr>
          <p:spPr bwMode="auto">
            <a:xfrm>
              <a:off x="4727131" y="3553478"/>
              <a:ext cx="32815" cy="62497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2" name="Freeform 281"/>
            <p:cNvSpPr>
              <a:spLocks/>
            </p:cNvSpPr>
            <p:nvPr/>
          </p:nvSpPr>
          <p:spPr bwMode="auto">
            <a:xfrm>
              <a:off x="4719319" y="3490980"/>
              <a:ext cx="40627" cy="47914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3" name="Freeform 282"/>
            <p:cNvSpPr>
              <a:spLocks/>
            </p:cNvSpPr>
            <p:nvPr/>
          </p:nvSpPr>
          <p:spPr bwMode="auto">
            <a:xfrm>
              <a:off x="5517794" y="3668055"/>
              <a:ext cx="40627" cy="6250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4" name="Rectangle 283"/>
            <p:cNvSpPr>
              <a:spLocks noChangeArrowheads="1"/>
            </p:cNvSpPr>
            <p:nvPr/>
          </p:nvSpPr>
          <p:spPr bwMode="auto">
            <a:xfrm>
              <a:off x="5378726" y="3899295"/>
              <a:ext cx="0" cy="20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5" name="Freeform 284"/>
            <p:cNvSpPr>
              <a:spLocks/>
            </p:cNvSpPr>
            <p:nvPr/>
          </p:nvSpPr>
          <p:spPr bwMode="auto">
            <a:xfrm>
              <a:off x="5119338" y="3518062"/>
              <a:ext cx="492211" cy="179159"/>
            </a:xfrm>
            <a:custGeom>
              <a:avLst/>
              <a:gdLst>
                <a:gd name="T0" fmla="*/ 635446347 w 10616"/>
                <a:gd name="T1" fmla="*/ 50199597 h 10000"/>
                <a:gd name="T2" fmla="*/ 669215180 w 10616"/>
                <a:gd name="T3" fmla="*/ 52704822 h 10000"/>
                <a:gd name="T4" fmla="*/ 854898495 w 10616"/>
                <a:gd name="T5" fmla="*/ 50199597 h 10000"/>
                <a:gd name="T6" fmla="*/ 939372103 w 10616"/>
                <a:gd name="T7" fmla="*/ 47688273 h 10000"/>
                <a:gd name="T8" fmla="*/ 1023746879 w 10616"/>
                <a:gd name="T9" fmla="*/ 45177253 h 10000"/>
                <a:gd name="T10" fmla="*/ 1057515666 w 10616"/>
                <a:gd name="T11" fmla="*/ 47688273 h 10000"/>
                <a:gd name="T12" fmla="*/ 1040680689 w 10616"/>
                <a:gd name="T13" fmla="*/ 40160704 h 10000"/>
                <a:gd name="T14" fmla="*/ 1040680689 w 10616"/>
                <a:gd name="T15" fmla="*/ 22588788 h 10000"/>
                <a:gd name="T16" fmla="*/ 1057515666 w 10616"/>
                <a:gd name="T17" fmla="*/ 20077464 h 10000"/>
                <a:gd name="T18" fmla="*/ 989975913 w 10616"/>
                <a:gd name="T19" fmla="*/ 7527551 h 10000"/>
                <a:gd name="T20" fmla="*/ 956207080 w 10616"/>
                <a:gd name="T21" fmla="*/ 2511001 h 10000"/>
                <a:gd name="T22" fmla="*/ 905603316 w 10616"/>
                <a:gd name="T23" fmla="*/ 2511001 h 10000"/>
                <a:gd name="T24" fmla="*/ 888667328 w 10616"/>
                <a:gd name="T25" fmla="*/ 0 h 10000"/>
                <a:gd name="T26" fmla="*/ 888667328 w 10616"/>
                <a:gd name="T27" fmla="*/ 0 h 10000"/>
                <a:gd name="T28" fmla="*/ 821129708 w 10616"/>
                <a:gd name="T29" fmla="*/ 7527551 h 10000"/>
                <a:gd name="T30" fmla="*/ 736754932 w 10616"/>
                <a:gd name="T31" fmla="*/ 7527551 h 10000"/>
                <a:gd name="T32" fmla="*/ 719818944 w 10616"/>
                <a:gd name="T33" fmla="*/ 7527551 h 10000"/>
                <a:gd name="T34" fmla="*/ 719818944 w 10616"/>
                <a:gd name="T35" fmla="*/ 7527551 h 10000"/>
                <a:gd name="T36" fmla="*/ 652281324 w 10616"/>
                <a:gd name="T37" fmla="*/ 2511001 h 10000"/>
                <a:gd name="T38" fmla="*/ 601675381 w 10616"/>
                <a:gd name="T39" fmla="*/ 0 h 10000"/>
                <a:gd name="T40" fmla="*/ 466598009 w 10616"/>
                <a:gd name="T41" fmla="*/ 0 h 10000"/>
                <a:gd name="T42" fmla="*/ 432829176 w 10616"/>
                <a:gd name="T43" fmla="*/ 0 h 10000"/>
                <a:gd name="T44" fmla="*/ 382124400 w 10616"/>
                <a:gd name="T45" fmla="*/ 2511001 h 10000"/>
                <a:gd name="T46" fmla="*/ 348355567 w 10616"/>
                <a:gd name="T47" fmla="*/ 7527551 h 10000"/>
                <a:gd name="T48" fmla="*/ 263980838 w 10616"/>
                <a:gd name="T49" fmla="*/ 10038893 h 10000"/>
                <a:gd name="T50" fmla="*/ 247044849 w 10616"/>
                <a:gd name="T51" fmla="*/ 7527551 h 10000"/>
                <a:gd name="T52" fmla="*/ 230209872 w 10616"/>
                <a:gd name="T53" fmla="*/ 7527551 h 10000"/>
                <a:gd name="T54" fmla="*/ 196441039 w 10616"/>
                <a:gd name="T55" fmla="*/ 15060914 h 10000"/>
                <a:gd name="T56" fmla="*/ 128901287 w 10616"/>
                <a:gd name="T57" fmla="*/ 15060914 h 10000"/>
                <a:gd name="T58" fmla="*/ 76702938 w 10616"/>
                <a:gd name="T59" fmla="*/ 14304686 h 10000"/>
                <a:gd name="T60" fmla="*/ 20421611 w 10616"/>
                <a:gd name="T61" fmla="*/ 17993477 h 10000"/>
                <a:gd name="T62" fmla="*/ 0 w 10616"/>
                <a:gd name="T63" fmla="*/ 19667490 h 10000"/>
                <a:gd name="T64" fmla="*/ 69531848 w 10616"/>
                <a:gd name="T65" fmla="*/ 33181506 h 10000"/>
                <a:gd name="T66" fmla="*/ 128901287 w 10616"/>
                <a:gd name="T67" fmla="*/ 42666252 h 10000"/>
                <a:gd name="T68" fmla="*/ 162672253 w 10616"/>
                <a:gd name="T69" fmla="*/ 50199597 h 10000"/>
                <a:gd name="T70" fmla="*/ 314584602 w 10616"/>
                <a:gd name="T71" fmla="*/ 52704822 h 10000"/>
                <a:gd name="T72" fmla="*/ 331520590 w 10616"/>
                <a:gd name="T73" fmla="*/ 52704822 h 10000"/>
                <a:gd name="T74" fmla="*/ 449664153 w 10616"/>
                <a:gd name="T75" fmla="*/ 57727148 h 10000"/>
                <a:gd name="T76" fmla="*/ 517201773 w 10616"/>
                <a:gd name="T77" fmla="*/ 52704822 h 10000"/>
                <a:gd name="T78" fmla="*/ 584741571 w 10616"/>
                <a:gd name="T79" fmla="*/ 57727148 h 10000"/>
                <a:gd name="T80" fmla="*/ 584741571 w 10616"/>
                <a:gd name="T81" fmla="*/ 57727148 h 10000"/>
                <a:gd name="T82" fmla="*/ 584741571 w 10616"/>
                <a:gd name="T83" fmla="*/ 57727148 h 10000"/>
                <a:gd name="T84" fmla="*/ 635446347 w 10616"/>
                <a:gd name="T85" fmla="*/ 5019959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6" name="Freeform 285"/>
            <p:cNvSpPr>
              <a:spLocks/>
            </p:cNvSpPr>
            <p:nvPr/>
          </p:nvSpPr>
          <p:spPr bwMode="auto">
            <a:xfrm>
              <a:off x="5367787" y="3668055"/>
              <a:ext cx="181259" cy="145827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7" name="Freeform 286"/>
            <p:cNvSpPr>
              <a:spLocks/>
            </p:cNvSpPr>
            <p:nvPr/>
          </p:nvSpPr>
          <p:spPr bwMode="auto">
            <a:xfrm>
              <a:off x="5342786" y="3782634"/>
              <a:ext cx="128131" cy="116661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8" name="Freeform 287"/>
            <p:cNvSpPr>
              <a:spLocks/>
            </p:cNvSpPr>
            <p:nvPr/>
          </p:nvSpPr>
          <p:spPr bwMode="auto">
            <a:xfrm>
              <a:off x="5375601" y="3780550"/>
              <a:ext cx="90629" cy="116661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9" name="Freeform 288"/>
            <p:cNvSpPr>
              <a:spLocks/>
            </p:cNvSpPr>
            <p:nvPr/>
          </p:nvSpPr>
          <p:spPr bwMode="auto">
            <a:xfrm>
              <a:off x="5783432" y="4001374"/>
              <a:ext cx="118756" cy="79163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0" name="Freeform 289"/>
            <p:cNvSpPr>
              <a:spLocks/>
            </p:cNvSpPr>
            <p:nvPr/>
          </p:nvSpPr>
          <p:spPr bwMode="auto">
            <a:xfrm>
              <a:off x="5800621" y="4032623"/>
              <a:ext cx="187509" cy="216657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1" name="Freeform 290"/>
            <p:cNvSpPr>
              <a:spLocks/>
            </p:cNvSpPr>
            <p:nvPr/>
          </p:nvSpPr>
          <p:spPr bwMode="auto">
            <a:xfrm>
              <a:off x="5566235" y="4172199"/>
              <a:ext cx="264075" cy="164577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2" name="Freeform 291"/>
            <p:cNvSpPr>
              <a:spLocks/>
            </p:cNvSpPr>
            <p:nvPr/>
          </p:nvSpPr>
          <p:spPr bwMode="auto">
            <a:xfrm>
              <a:off x="5378726" y="3813882"/>
              <a:ext cx="492211" cy="420815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3" name="Freeform 292"/>
            <p:cNvSpPr>
              <a:spLocks/>
            </p:cNvSpPr>
            <p:nvPr/>
          </p:nvSpPr>
          <p:spPr bwMode="auto">
            <a:xfrm>
              <a:off x="5800621" y="4080537"/>
              <a:ext cx="78129" cy="91663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4" name="Freeform 293"/>
            <p:cNvSpPr>
              <a:spLocks/>
            </p:cNvSpPr>
            <p:nvPr/>
          </p:nvSpPr>
          <p:spPr bwMode="auto">
            <a:xfrm>
              <a:off x="5463105" y="3657640"/>
              <a:ext cx="248449" cy="249989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5" name="Freeform 294"/>
            <p:cNvSpPr>
              <a:spLocks/>
            </p:cNvSpPr>
            <p:nvPr/>
          </p:nvSpPr>
          <p:spPr bwMode="auto">
            <a:xfrm>
              <a:off x="5605299" y="3588892"/>
              <a:ext cx="470336" cy="427065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6" name="Freeform 299"/>
            <p:cNvSpPr>
              <a:spLocks/>
            </p:cNvSpPr>
            <p:nvPr/>
          </p:nvSpPr>
          <p:spPr bwMode="auto">
            <a:xfrm>
              <a:off x="5013083" y="2963920"/>
              <a:ext cx="159383" cy="108329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7" name="Freeform 300"/>
            <p:cNvSpPr>
              <a:spLocks/>
            </p:cNvSpPr>
            <p:nvPr/>
          </p:nvSpPr>
          <p:spPr bwMode="auto">
            <a:xfrm>
              <a:off x="5083398" y="2813926"/>
              <a:ext cx="118756" cy="102079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8" name="Freeform 301"/>
            <p:cNvSpPr>
              <a:spLocks/>
            </p:cNvSpPr>
            <p:nvPr/>
          </p:nvSpPr>
          <p:spPr bwMode="auto">
            <a:xfrm>
              <a:off x="5078711" y="2972253"/>
              <a:ext cx="232823" cy="210408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9" name="Freeform 302"/>
            <p:cNvSpPr>
              <a:spLocks/>
            </p:cNvSpPr>
            <p:nvPr/>
          </p:nvSpPr>
          <p:spPr bwMode="auto">
            <a:xfrm>
              <a:off x="5020895" y="2886841"/>
              <a:ext cx="190634" cy="106245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0" name="Freeform 303"/>
            <p:cNvSpPr>
              <a:spLocks/>
            </p:cNvSpPr>
            <p:nvPr/>
          </p:nvSpPr>
          <p:spPr bwMode="auto">
            <a:xfrm>
              <a:off x="4119290" y="4336776"/>
              <a:ext cx="189071" cy="141660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1" name="Freeform 304"/>
            <p:cNvSpPr>
              <a:spLocks/>
            </p:cNvSpPr>
            <p:nvPr/>
          </p:nvSpPr>
          <p:spPr bwMode="auto">
            <a:xfrm>
              <a:off x="4073975" y="4234697"/>
              <a:ext cx="146882" cy="112495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2" name="Freeform 305"/>
            <p:cNvSpPr>
              <a:spLocks/>
            </p:cNvSpPr>
            <p:nvPr/>
          </p:nvSpPr>
          <p:spPr bwMode="auto">
            <a:xfrm>
              <a:off x="4081788" y="3963875"/>
              <a:ext cx="298451" cy="318736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3" name="Freeform 306"/>
            <p:cNvSpPr>
              <a:spLocks/>
            </p:cNvSpPr>
            <p:nvPr/>
          </p:nvSpPr>
          <p:spPr bwMode="auto">
            <a:xfrm>
              <a:off x="5108400" y="3830548"/>
              <a:ext cx="282827" cy="272905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4" name="Freeform 307"/>
            <p:cNvSpPr>
              <a:spLocks/>
            </p:cNvSpPr>
            <p:nvPr/>
          </p:nvSpPr>
          <p:spPr bwMode="auto">
            <a:xfrm>
              <a:off x="4736507" y="3782634"/>
              <a:ext cx="409395" cy="389565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5" name="Freeform 308"/>
            <p:cNvSpPr>
              <a:spLocks/>
            </p:cNvSpPr>
            <p:nvPr/>
          </p:nvSpPr>
          <p:spPr bwMode="auto">
            <a:xfrm>
              <a:off x="4683379" y="3668055"/>
              <a:ext cx="103130" cy="193742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6" name="Freeform 309"/>
            <p:cNvSpPr>
              <a:spLocks/>
            </p:cNvSpPr>
            <p:nvPr/>
          </p:nvSpPr>
          <p:spPr bwMode="auto">
            <a:xfrm>
              <a:off x="4177105" y="3713886"/>
              <a:ext cx="296889" cy="227074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7" name="Freeform 310"/>
            <p:cNvSpPr>
              <a:spLocks/>
            </p:cNvSpPr>
            <p:nvPr/>
          </p:nvSpPr>
          <p:spPr bwMode="auto">
            <a:xfrm>
              <a:off x="4088038" y="3940960"/>
              <a:ext cx="204697" cy="177075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8" name="Freeform 311"/>
            <p:cNvSpPr>
              <a:spLocks/>
            </p:cNvSpPr>
            <p:nvPr/>
          </p:nvSpPr>
          <p:spPr bwMode="auto">
            <a:xfrm>
              <a:off x="4097414" y="4336776"/>
              <a:ext cx="62503" cy="47914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9" name="Freeform 312"/>
            <p:cNvSpPr>
              <a:spLocks/>
            </p:cNvSpPr>
            <p:nvPr/>
          </p:nvSpPr>
          <p:spPr bwMode="auto">
            <a:xfrm>
              <a:off x="5045897" y="4065955"/>
              <a:ext cx="407833" cy="497894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0" name="Freeform 313"/>
            <p:cNvSpPr>
              <a:spLocks/>
            </p:cNvSpPr>
            <p:nvPr/>
          </p:nvSpPr>
          <p:spPr bwMode="auto">
            <a:xfrm>
              <a:off x="4292735" y="4393023"/>
              <a:ext cx="148445" cy="147911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1" name="Freeform 314"/>
            <p:cNvSpPr>
              <a:spLocks/>
            </p:cNvSpPr>
            <p:nvPr/>
          </p:nvSpPr>
          <p:spPr bwMode="auto">
            <a:xfrm>
              <a:off x="4230232" y="4447187"/>
              <a:ext cx="106255" cy="93746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2" name="Freeform 315"/>
            <p:cNvSpPr>
              <a:spLocks/>
            </p:cNvSpPr>
            <p:nvPr/>
          </p:nvSpPr>
          <p:spPr bwMode="auto">
            <a:xfrm>
              <a:off x="4167729" y="4415939"/>
              <a:ext cx="78129" cy="70830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3" name="Rectangle 316"/>
            <p:cNvSpPr>
              <a:spLocks noChangeArrowheads="1"/>
            </p:cNvSpPr>
            <p:nvPr/>
          </p:nvSpPr>
          <p:spPr bwMode="auto">
            <a:xfrm>
              <a:off x="4283360" y="3940960"/>
              <a:ext cx="9375" cy="22915"/>
            </a:xfrm>
            <a:prstGeom prst="rect">
              <a:avLst/>
            </a:prstGeom>
            <a:solidFill>
              <a:srgbClr val="F4DD9E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4" name="Freeform 317"/>
            <p:cNvSpPr>
              <a:spLocks/>
            </p:cNvSpPr>
            <p:nvPr/>
          </p:nvSpPr>
          <p:spPr bwMode="auto">
            <a:xfrm>
              <a:off x="4283360" y="3668055"/>
              <a:ext cx="512525" cy="504144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5" name="Freeform 318"/>
            <p:cNvSpPr>
              <a:spLocks/>
            </p:cNvSpPr>
            <p:nvPr/>
          </p:nvSpPr>
          <p:spPr bwMode="auto">
            <a:xfrm>
              <a:off x="4283360" y="3668055"/>
              <a:ext cx="512525" cy="504144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6" name="Freeform 334"/>
            <p:cNvSpPr>
              <a:spLocks/>
            </p:cNvSpPr>
            <p:nvPr/>
          </p:nvSpPr>
          <p:spPr bwMode="auto">
            <a:xfrm>
              <a:off x="5013083" y="2205620"/>
              <a:ext cx="267200" cy="587474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7" name="Freeform 335"/>
            <p:cNvSpPr>
              <a:spLocks/>
            </p:cNvSpPr>
            <p:nvPr/>
          </p:nvSpPr>
          <p:spPr bwMode="auto">
            <a:xfrm>
              <a:off x="5288096" y="3134745"/>
              <a:ext cx="15626" cy="8333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8" name="Freeform 336"/>
            <p:cNvSpPr>
              <a:spLocks/>
            </p:cNvSpPr>
            <p:nvPr/>
          </p:nvSpPr>
          <p:spPr bwMode="auto">
            <a:xfrm>
              <a:off x="5186528" y="1549400"/>
              <a:ext cx="3792372" cy="2031159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9" name="Freeform 338"/>
            <p:cNvSpPr>
              <a:spLocks/>
            </p:cNvSpPr>
            <p:nvPr/>
          </p:nvSpPr>
          <p:spPr bwMode="auto">
            <a:xfrm>
              <a:off x="5659989" y="3009751"/>
              <a:ext cx="1010986" cy="710386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0" name="Rectangle 340"/>
            <p:cNvSpPr>
              <a:spLocks noChangeArrowheads="1"/>
            </p:cNvSpPr>
            <p:nvPr/>
          </p:nvSpPr>
          <p:spPr bwMode="auto">
            <a:xfrm>
              <a:off x="4903703" y="3274323"/>
              <a:ext cx="9375" cy="20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1" name="Freeform 347"/>
            <p:cNvSpPr>
              <a:spLocks/>
            </p:cNvSpPr>
            <p:nvPr/>
          </p:nvSpPr>
          <p:spPr bwMode="auto">
            <a:xfrm>
              <a:off x="4616189" y="2120208"/>
              <a:ext cx="650031" cy="766633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2" name="Freeform 348"/>
            <p:cNvSpPr>
              <a:spLocks/>
            </p:cNvSpPr>
            <p:nvPr/>
          </p:nvSpPr>
          <p:spPr bwMode="auto">
            <a:xfrm>
              <a:off x="4772446" y="2268117"/>
              <a:ext cx="320328" cy="733301"/>
            </a:xfrm>
            <a:custGeom>
              <a:avLst/>
              <a:gdLst>
                <a:gd name="T0" fmla="*/ 320675 w 10000"/>
                <a:gd name="T1" fmla="*/ 163881 h 9895"/>
                <a:gd name="T2" fmla="*/ 312851 w 10000"/>
                <a:gd name="T3" fmla="*/ 117037 h 9895"/>
                <a:gd name="T4" fmla="*/ 297202 w 10000"/>
                <a:gd name="T5" fmla="*/ 46844 h 9895"/>
                <a:gd name="T6" fmla="*/ 273760 w 10000"/>
                <a:gd name="T7" fmla="*/ 38988 h 9895"/>
                <a:gd name="T8" fmla="*/ 242462 w 10000"/>
                <a:gd name="T9" fmla="*/ 0 h 9895"/>
                <a:gd name="T10" fmla="*/ 226813 w 10000"/>
                <a:gd name="T11" fmla="*/ 23422 h 9895"/>
                <a:gd name="T12" fmla="*/ 211164 w 10000"/>
                <a:gd name="T13" fmla="*/ 38988 h 9895"/>
                <a:gd name="T14" fmla="*/ 172074 w 10000"/>
                <a:gd name="T15" fmla="*/ 70192 h 9895"/>
                <a:gd name="T16" fmla="*/ 140776 w 10000"/>
                <a:gd name="T17" fmla="*/ 85832 h 9895"/>
                <a:gd name="T18" fmla="*/ 140776 w 10000"/>
                <a:gd name="T19" fmla="*/ 124819 h 9895"/>
                <a:gd name="T20" fmla="*/ 109511 w 10000"/>
                <a:gd name="T21" fmla="*/ 187229 h 9895"/>
                <a:gd name="T22" fmla="*/ 86037 w 10000"/>
                <a:gd name="T23" fmla="*/ 241856 h 9895"/>
                <a:gd name="T24" fmla="*/ 78213 w 10000"/>
                <a:gd name="T25" fmla="*/ 288700 h 9895"/>
                <a:gd name="T26" fmla="*/ 46915 w 10000"/>
                <a:gd name="T27" fmla="*/ 319905 h 9895"/>
                <a:gd name="T28" fmla="*/ 31298 w 10000"/>
                <a:gd name="T29" fmla="*/ 358893 h 9895"/>
                <a:gd name="T30" fmla="*/ 31298 w 10000"/>
                <a:gd name="T31" fmla="*/ 436942 h 9895"/>
                <a:gd name="T32" fmla="*/ 31298 w 10000"/>
                <a:gd name="T33" fmla="*/ 475929 h 9895"/>
                <a:gd name="T34" fmla="*/ 31298 w 10000"/>
                <a:gd name="T35" fmla="*/ 522774 h 9895"/>
                <a:gd name="T36" fmla="*/ 7824 w 10000"/>
                <a:gd name="T37" fmla="*/ 569544 h 9895"/>
                <a:gd name="T38" fmla="*/ 15649 w 10000"/>
                <a:gd name="T39" fmla="*/ 616388 h 9895"/>
                <a:gd name="T40" fmla="*/ 55797 w 10000"/>
                <a:gd name="T41" fmla="*/ 669904 h 9895"/>
                <a:gd name="T42" fmla="*/ 61217 w 10000"/>
                <a:gd name="T43" fmla="*/ 718453 h 9895"/>
                <a:gd name="T44" fmla="*/ 78213 w 10000"/>
                <a:gd name="T45" fmla="*/ 733425 h 9895"/>
                <a:gd name="T46" fmla="*/ 101686 w 10000"/>
                <a:gd name="T47" fmla="*/ 702220 h 9895"/>
                <a:gd name="T48" fmla="*/ 140776 w 10000"/>
                <a:gd name="T49" fmla="*/ 671015 h 9895"/>
                <a:gd name="T50" fmla="*/ 148601 w 10000"/>
                <a:gd name="T51" fmla="*/ 585183 h 9895"/>
                <a:gd name="T52" fmla="*/ 187723 w 10000"/>
                <a:gd name="T53" fmla="*/ 569544 h 9895"/>
                <a:gd name="T54" fmla="*/ 179899 w 10000"/>
                <a:gd name="T55" fmla="*/ 507134 h 9895"/>
                <a:gd name="T56" fmla="*/ 164250 w 10000"/>
                <a:gd name="T57" fmla="*/ 436942 h 9895"/>
                <a:gd name="T58" fmla="*/ 187723 w 10000"/>
                <a:gd name="T59" fmla="*/ 358893 h 9895"/>
                <a:gd name="T60" fmla="*/ 258111 w 10000"/>
                <a:gd name="T61" fmla="*/ 312123 h 9895"/>
                <a:gd name="T62" fmla="*/ 258111 w 10000"/>
                <a:gd name="T63" fmla="*/ 265278 h 9895"/>
                <a:gd name="T64" fmla="*/ 297202 w 10000"/>
                <a:gd name="T65" fmla="*/ 210651 h 9895"/>
                <a:gd name="T66" fmla="*/ 320675 w 10000"/>
                <a:gd name="T67" fmla="*/ 210651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3" name="Freeform 349"/>
            <p:cNvSpPr>
              <a:spLocks/>
            </p:cNvSpPr>
            <p:nvPr/>
          </p:nvSpPr>
          <p:spPr bwMode="auto">
            <a:xfrm>
              <a:off x="5045897" y="3134745"/>
              <a:ext cx="446897" cy="287487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4" name="Freeform 350"/>
            <p:cNvSpPr>
              <a:spLocks/>
            </p:cNvSpPr>
            <p:nvPr/>
          </p:nvSpPr>
          <p:spPr bwMode="auto">
            <a:xfrm>
              <a:off x="5303722" y="3134745"/>
              <a:ext cx="56253" cy="31249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63A1C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5" name="Freeform 359"/>
            <p:cNvSpPr>
              <a:spLocks/>
            </p:cNvSpPr>
            <p:nvPr/>
          </p:nvSpPr>
          <p:spPr bwMode="auto">
            <a:xfrm>
              <a:off x="4991207" y="3009751"/>
              <a:ext cx="78129" cy="47915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6" name="Freeform 360"/>
            <p:cNvSpPr>
              <a:spLocks/>
            </p:cNvSpPr>
            <p:nvPr/>
          </p:nvSpPr>
          <p:spPr bwMode="auto">
            <a:xfrm>
              <a:off x="4850575" y="3034750"/>
              <a:ext cx="242199" cy="216657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7" name="Freeform 364"/>
            <p:cNvSpPr>
              <a:spLocks/>
            </p:cNvSpPr>
            <p:nvPr/>
          </p:nvSpPr>
          <p:spPr bwMode="auto">
            <a:xfrm>
              <a:off x="4503683" y="4055538"/>
              <a:ext cx="393769" cy="291654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8" name="Freeform 365"/>
            <p:cNvSpPr>
              <a:spLocks/>
            </p:cNvSpPr>
            <p:nvPr/>
          </p:nvSpPr>
          <p:spPr bwMode="auto">
            <a:xfrm>
              <a:off x="4503683" y="4055538"/>
              <a:ext cx="393769" cy="291654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9" name="Freeform 366"/>
            <p:cNvSpPr>
              <a:spLocks/>
            </p:cNvSpPr>
            <p:nvPr/>
          </p:nvSpPr>
          <p:spPr bwMode="auto">
            <a:xfrm>
              <a:off x="4198981" y="4015957"/>
              <a:ext cx="407833" cy="385399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0" name="Freeform 367"/>
            <p:cNvSpPr>
              <a:spLocks/>
            </p:cNvSpPr>
            <p:nvPr/>
          </p:nvSpPr>
          <p:spPr bwMode="auto">
            <a:xfrm>
              <a:off x="5525608" y="4370108"/>
              <a:ext cx="235948" cy="318735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1" name="Freeform 368"/>
            <p:cNvSpPr>
              <a:spLocks/>
            </p:cNvSpPr>
            <p:nvPr/>
          </p:nvSpPr>
          <p:spPr bwMode="auto">
            <a:xfrm>
              <a:off x="4850575" y="4347192"/>
              <a:ext cx="31252" cy="122912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2" name="Freeform 369"/>
            <p:cNvSpPr>
              <a:spLocks/>
            </p:cNvSpPr>
            <p:nvPr/>
          </p:nvSpPr>
          <p:spPr bwMode="auto">
            <a:xfrm>
              <a:off x="4850575" y="4347192"/>
              <a:ext cx="31252" cy="122912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3" name="Freeform 371"/>
            <p:cNvSpPr>
              <a:spLocks/>
            </p:cNvSpPr>
            <p:nvPr/>
          </p:nvSpPr>
          <p:spPr bwMode="auto">
            <a:xfrm>
              <a:off x="4838075" y="4070121"/>
              <a:ext cx="259388" cy="404149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4" name="Freeform 372"/>
            <p:cNvSpPr>
              <a:spLocks/>
            </p:cNvSpPr>
            <p:nvPr/>
          </p:nvSpPr>
          <p:spPr bwMode="auto">
            <a:xfrm>
              <a:off x="4913078" y="5211737"/>
              <a:ext cx="398456" cy="354151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5" name="Freeform 373"/>
            <p:cNvSpPr>
              <a:spLocks/>
            </p:cNvSpPr>
            <p:nvPr/>
          </p:nvSpPr>
          <p:spPr bwMode="auto">
            <a:xfrm>
              <a:off x="4999019" y="5095076"/>
              <a:ext cx="235949" cy="235406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6" name="Freeform 374"/>
            <p:cNvSpPr>
              <a:spLocks/>
            </p:cNvSpPr>
            <p:nvPr/>
          </p:nvSpPr>
          <p:spPr bwMode="auto">
            <a:xfrm>
              <a:off x="5241219" y="4915917"/>
              <a:ext cx="268763" cy="420815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7" name="Freeform 375"/>
            <p:cNvSpPr>
              <a:spLocks/>
            </p:cNvSpPr>
            <p:nvPr/>
          </p:nvSpPr>
          <p:spPr bwMode="auto">
            <a:xfrm>
              <a:off x="5241219" y="4674261"/>
              <a:ext cx="260950" cy="264571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8" name="Freeform 376"/>
            <p:cNvSpPr>
              <a:spLocks/>
            </p:cNvSpPr>
            <p:nvPr/>
          </p:nvSpPr>
          <p:spPr bwMode="auto">
            <a:xfrm>
              <a:off x="4802135" y="4797172"/>
              <a:ext cx="298452" cy="297904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9" name="Freeform 377"/>
            <p:cNvSpPr>
              <a:spLocks/>
            </p:cNvSpPr>
            <p:nvPr/>
          </p:nvSpPr>
          <p:spPr bwMode="auto">
            <a:xfrm>
              <a:off x="4816198" y="4511768"/>
              <a:ext cx="464084" cy="460396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0" name="Freeform 378"/>
            <p:cNvSpPr>
              <a:spLocks/>
            </p:cNvSpPr>
            <p:nvPr/>
          </p:nvSpPr>
          <p:spPr bwMode="auto">
            <a:xfrm>
              <a:off x="5319348" y="4203449"/>
              <a:ext cx="370330" cy="354151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1" name="Freeform 379"/>
            <p:cNvSpPr>
              <a:spLocks/>
            </p:cNvSpPr>
            <p:nvPr/>
          </p:nvSpPr>
          <p:spPr bwMode="auto">
            <a:xfrm>
              <a:off x="5342786" y="4532601"/>
              <a:ext cx="206260" cy="235406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2" name="Freeform 380"/>
            <p:cNvSpPr>
              <a:spLocks/>
            </p:cNvSpPr>
            <p:nvPr/>
          </p:nvSpPr>
          <p:spPr bwMode="auto">
            <a:xfrm>
              <a:off x="5122463" y="5040911"/>
              <a:ext cx="189071" cy="179159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3" name="Freeform 381"/>
            <p:cNvSpPr>
              <a:spLocks/>
            </p:cNvSpPr>
            <p:nvPr/>
          </p:nvSpPr>
          <p:spPr bwMode="auto">
            <a:xfrm>
              <a:off x="5053710" y="4557600"/>
              <a:ext cx="337516" cy="543725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4" name="Freeform 382"/>
            <p:cNvSpPr>
              <a:spLocks/>
            </p:cNvSpPr>
            <p:nvPr/>
          </p:nvSpPr>
          <p:spPr bwMode="auto">
            <a:xfrm>
              <a:off x="4380239" y="4274279"/>
              <a:ext cx="187509" cy="141660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5" name="Freeform 383"/>
            <p:cNvSpPr>
              <a:spLocks/>
            </p:cNvSpPr>
            <p:nvPr/>
          </p:nvSpPr>
          <p:spPr bwMode="auto">
            <a:xfrm>
              <a:off x="4380239" y="4274279"/>
              <a:ext cx="187509" cy="141660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6" name="Freeform 384"/>
            <p:cNvSpPr>
              <a:spLocks/>
            </p:cNvSpPr>
            <p:nvPr/>
          </p:nvSpPr>
          <p:spPr bwMode="auto">
            <a:xfrm>
              <a:off x="4503683" y="4378441"/>
              <a:ext cx="23438" cy="6249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7" name="Freeform 385"/>
            <p:cNvSpPr>
              <a:spLocks/>
            </p:cNvSpPr>
            <p:nvPr/>
          </p:nvSpPr>
          <p:spPr bwMode="auto">
            <a:xfrm>
              <a:off x="4503683" y="4378441"/>
              <a:ext cx="23438" cy="6249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8" name="Freeform 386"/>
            <p:cNvSpPr>
              <a:spLocks/>
            </p:cNvSpPr>
            <p:nvPr/>
          </p:nvSpPr>
          <p:spPr bwMode="auto">
            <a:xfrm>
              <a:off x="4425555" y="4384690"/>
              <a:ext cx="101567" cy="131245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9" name="Freeform 387"/>
            <p:cNvSpPr>
              <a:spLocks/>
            </p:cNvSpPr>
            <p:nvPr/>
          </p:nvSpPr>
          <p:spPr bwMode="auto">
            <a:xfrm>
              <a:off x="4572437" y="4072204"/>
              <a:ext cx="296889" cy="266655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0" name="Freeform 388"/>
            <p:cNvSpPr>
              <a:spLocks/>
            </p:cNvSpPr>
            <p:nvPr/>
          </p:nvSpPr>
          <p:spPr bwMode="auto">
            <a:xfrm>
              <a:off x="4852137" y="4384690"/>
              <a:ext cx="320329" cy="187492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1" name="Freeform 389"/>
            <p:cNvSpPr>
              <a:spLocks/>
            </p:cNvSpPr>
            <p:nvPr/>
          </p:nvSpPr>
          <p:spPr bwMode="auto">
            <a:xfrm>
              <a:off x="4772446" y="4557600"/>
              <a:ext cx="195321" cy="233323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2" name="Freeform 390"/>
            <p:cNvSpPr>
              <a:spLocks/>
            </p:cNvSpPr>
            <p:nvPr/>
          </p:nvSpPr>
          <p:spPr bwMode="auto">
            <a:xfrm>
              <a:off x="4731819" y="4605513"/>
              <a:ext cx="118756" cy="129161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3" name="Freeform 392"/>
            <p:cNvSpPr>
              <a:spLocks/>
            </p:cNvSpPr>
            <p:nvPr/>
          </p:nvSpPr>
          <p:spPr bwMode="auto">
            <a:xfrm>
              <a:off x="4709943" y="4340942"/>
              <a:ext cx="187509" cy="260404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4" name="Freeform 393"/>
            <p:cNvSpPr>
              <a:spLocks/>
            </p:cNvSpPr>
            <p:nvPr/>
          </p:nvSpPr>
          <p:spPr bwMode="auto">
            <a:xfrm>
              <a:off x="4527121" y="4336776"/>
              <a:ext cx="64066" cy="158326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5" name="Freeform 394"/>
            <p:cNvSpPr>
              <a:spLocks/>
            </p:cNvSpPr>
            <p:nvPr/>
          </p:nvSpPr>
          <p:spPr bwMode="auto">
            <a:xfrm>
              <a:off x="4503683" y="4378441"/>
              <a:ext cx="56253" cy="122911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6" name="Freeform 395"/>
            <p:cNvSpPr>
              <a:spLocks/>
            </p:cNvSpPr>
            <p:nvPr/>
          </p:nvSpPr>
          <p:spPr bwMode="auto">
            <a:xfrm>
              <a:off x="4795884" y="5074243"/>
              <a:ext cx="320329" cy="324986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7" name="Freeform 396"/>
            <p:cNvSpPr>
              <a:spLocks/>
            </p:cNvSpPr>
            <p:nvPr/>
          </p:nvSpPr>
          <p:spPr bwMode="auto">
            <a:xfrm>
              <a:off x="4527121" y="4180532"/>
              <a:ext cx="79692" cy="93746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8" name="Freeform 397"/>
            <p:cNvSpPr>
              <a:spLocks/>
            </p:cNvSpPr>
            <p:nvPr/>
          </p:nvSpPr>
          <p:spPr bwMode="auto">
            <a:xfrm>
              <a:off x="220663" y="2107708"/>
              <a:ext cx="676596" cy="922875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9" name="Freeform 398"/>
            <p:cNvSpPr>
              <a:spLocks/>
            </p:cNvSpPr>
            <p:nvPr/>
          </p:nvSpPr>
          <p:spPr bwMode="auto">
            <a:xfrm>
              <a:off x="897259" y="2070210"/>
              <a:ext cx="2118853" cy="1452018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0" name="Freeform 399"/>
            <p:cNvSpPr>
              <a:spLocks/>
            </p:cNvSpPr>
            <p:nvPr/>
          </p:nvSpPr>
          <p:spPr bwMode="auto">
            <a:xfrm>
              <a:off x="1297278" y="3280572"/>
              <a:ext cx="1434444" cy="739551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1" name="Freeform 400"/>
            <p:cNvSpPr>
              <a:spLocks/>
            </p:cNvSpPr>
            <p:nvPr/>
          </p:nvSpPr>
          <p:spPr bwMode="auto">
            <a:xfrm>
              <a:off x="2212947" y="4286778"/>
              <a:ext cx="110942" cy="11249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2" name="Freeform 401"/>
            <p:cNvSpPr>
              <a:spLocks/>
            </p:cNvSpPr>
            <p:nvPr/>
          </p:nvSpPr>
          <p:spPr bwMode="auto">
            <a:xfrm>
              <a:off x="2252011" y="4388856"/>
              <a:ext cx="95318" cy="7083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3" name="Freeform 402"/>
            <p:cNvSpPr>
              <a:spLocks/>
            </p:cNvSpPr>
            <p:nvPr/>
          </p:nvSpPr>
          <p:spPr bwMode="auto">
            <a:xfrm>
              <a:off x="2339516" y="4428439"/>
              <a:ext cx="142195" cy="60413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4" name="Freeform 403"/>
            <p:cNvSpPr>
              <a:spLocks/>
            </p:cNvSpPr>
            <p:nvPr/>
          </p:nvSpPr>
          <p:spPr bwMode="auto">
            <a:xfrm>
              <a:off x="2433270" y="4359691"/>
              <a:ext cx="290639" cy="318736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5" name="Freeform 422"/>
            <p:cNvSpPr>
              <a:spLocks/>
            </p:cNvSpPr>
            <p:nvPr/>
          </p:nvSpPr>
          <p:spPr bwMode="auto">
            <a:xfrm>
              <a:off x="2173883" y="4263862"/>
              <a:ext cx="150007" cy="70830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6" name="Freeform 423"/>
            <p:cNvSpPr>
              <a:spLocks/>
            </p:cNvSpPr>
            <p:nvPr/>
          </p:nvSpPr>
          <p:spPr bwMode="auto">
            <a:xfrm>
              <a:off x="2094192" y="4222197"/>
              <a:ext cx="118756" cy="99996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7" name="Freeform 424"/>
            <p:cNvSpPr>
              <a:spLocks/>
            </p:cNvSpPr>
            <p:nvPr/>
          </p:nvSpPr>
          <p:spPr bwMode="auto">
            <a:xfrm>
              <a:off x="1484787" y="3809715"/>
              <a:ext cx="753161" cy="493729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8" name="Freeform 425"/>
            <p:cNvSpPr>
              <a:spLocks/>
            </p:cNvSpPr>
            <p:nvPr/>
          </p:nvSpPr>
          <p:spPr bwMode="auto">
            <a:xfrm rot="20747712">
              <a:off x="2717659" y="1832721"/>
              <a:ext cx="812539" cy="895793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9" name="Freeform 426"/>
            <p:cNvSpPr>
              <a:spLocks/>
            </p:cNvSpPr>
            <p:nvPr/>
          </p:nvSpPr>
          <p:spPr bwMode="auto">
            <a:xfrm>
              <a:off x="1750425" y="2072293"/>
              <a:ext cx="42189" cy="37498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0" name="Freeform 427"/>
            <p:cNvSpPr>
              <a:spLocks/>
            </p:cNvSpPr>
            <p:nvPr/>
          </p:nvSpPr>
          <p:spPr bwMode="auto">
            <a:xfrm>
              <a:off x="2103567" y="2368113"/>
              <a:ext cx="0" cy="4166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1" name="Freeform 428"/>
            <p:cNvSpPr>
              <a:spLocks/>
            </p:cNvSpPr>
            <p:nvPr/>
          </p:nvSpPr>
          <p:spPr bwMode="auto">
            <a:xfrm>
              <a:off x="2461396" y="2401445"/>
              <a:ext cx="3125" cy="625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2" name="Freeform 429"/>
            <p:cNvSpPr>
              <a:spLocks/>
            </p:cNvSpPr>
            <p:nvPr/>
          </p:nvSpPr>
          <p:spPr bwMode="auto">
            <a:xfrm>
              <a:off x="2109817" y="1984797"/>
              <a:ext cx="14063" cy="14583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3" name="Freeform 430"/>
            <p:cNvSpPr>
              <a:spLocks/>
            </p:cNvSpPr>
            <p:nvPr/>
          </p:nvSpPr>
          <p:spPr bwMode="auto">
            <a:xfrm>
              <a:off x="2297327" y="2453526"/>
              <a:ext cx="143757" cy="120828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4" name="Freeform 431"/>
            <p:cNvSpPr>
              <a:spLocks/>
            </p:cNvSpPr>
            <p:nvPr/>
          </p:nvSpPr>
          <p:spPr bwMode="auto">
            <a:xfrm>
              <a:off x="2181696" y="2091043"/>
              <a:ext cx="598466" cy="399982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5" name="Freeform 432"/>
            <p:cNvSpPr>
              <a:spLocks/>
            </p:cNvSpPr>
            <p:nvPr/>
          </p:nvSpPr>
          <p:spPr bwMode="auto">
            <a:xfrm>
              <a:off x="1662921" y="2024379"/>
              <a:ext cx="159383" cy="145827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6" name="Freeform 433"/>
            <p:cNvSpPr>
              <a:spLocks/>
            </p:cNvSpPr>
            <p:nvPr/>
          </p:nvSpPr>
          <p:spPr bwMode="auto">
            <a:xfrm>
              <a:off x="1831679" y="1970215"/>
              <a:ext cx="145319" cy="93745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7" name="Freeform 434"/>
            <p:cNvSpPr>
              <a:spLocks/>
            </p:cNvSpPr>
            <p:nvPr/>
          </p:nvSpPr>
          <p:spPr bwMode="auto">
            <a:xfrm>
              <a:off x="1772301" y="1920217"/>
              <a:ext cx="109380" cy="62497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8" name="Freeform 435"/>
            <p:cNvSpPr>
              <a:spLocks/>
            </p:cNvSpPr>
            <p:nvPr/>
          </p:nvSpPr>
          <p:spPr bwMode="auto">
            <a:xfrm>
              <a:off x="1987937" y="1982714"/>
              <a:ext cx="92191" cy="81246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9" name="Freeform 436"/>
            <p:cNvSpPr>
              <a:spLocks/>
            </p:cNvSpPr>
            <p:nvPr/>
          </p:nvSpPr>
          <p:spPr bwMode="auto">
            <a:xfrm>
              <a:off x="2081691" y="2032712"/>
              <a:ext cx="35939" cy="45831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0" name="Freeform 437"/>
            <p:cNvSpPr>
              <a:spLocks/>
            </p:cNvSpPr>
            <p:nvPr/>
          </p:nvSpPr>
          <p:spPr bwMode="auto">
            <a:xfrm>
              <a:off x="2072316" y="1968131"/>
              <a:ext cx="215635" cy="104162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1" name="Freeform 438"/>
            <p:cNvSpPr>
              <a:spLocks/>
            </p:cNvSpPr>
            <p:nvPr/>
          </p:nvSpPr>
          <p:spPr bwMode="auto">
            <a:xfrm>
              <a:off x="1901994" y="1903551"/>
              <a:ext cx="43752" cy="37498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2" name="Freeform 439"/>
            <p:cNvSpPr>
              <a:spLocks/>
            </p:cNvSpPr>
            <p:nvPr/>
          </p:nvSpPr>
          <p:spPr bwMode="auto">
            <a:xfrm flipV="1">
              <a:off x="2072316" y="1661895"/>
              <a:ext cx="215635" cy="324986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3" name="Freeform 440"/>
            <p:cNvSpPr>
              <a:spLocks/>
            </p:cNvSpPr>
            <p:nvPr/>
          </p:nvSpPr>
          <p:spPr bwMode="auto">
            <a:xfrm>
              <a:off x="2077003" y="1930632"/>
              <a:ext cx="35940" cy="16666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4" name="Freeform 441"/>
            <p:cNvSpPr>
              <a:spLocks/>
            </p:cNvSpPr>
            <p:nvPr/>
          </p:nvSpPr>
          <p:spPr bwMode="auto">
            <a:xfrm>
              <a:off x="2056690" y="1884801"/>
              <a:ext cx="34377" cy="4791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5" name="Freeform 442"/>
            <p:cNvSpPr>
              <a:spLocks/>
            </p:cNvSpPr>
            <p:nvPr/>
          </p:nvSpPr>
          <p:spPr bwMode="auto">
            <a:xfrm>
              <a:off x="1991062" y="1861886"/>
              <a:ext cx="59378" cy="68746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6" name="Freeform 443"/>
            <p:cNvSpPr>
              <a:spLocks/>
            </p:cNvSpPr>
            <p:nvPr/>
          </p:nvSpPr>
          <p:spPr bwMode="auto">
            <a:xfrm>
              <a:off x="1747300" y="2109791"/>
              <a:ext cx="270325" cy="235407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7" name="Freeform 445"/>
            <p:cNvSpPr>
              <a:spLocks/>
            </p:cNvSpPr>
            <p:nvPr/>
          </p:nvSpPr>
          <p:spPr bwMode="auto">
            <a:xfrm>
              <a:off x="2777037" y="4245113"/>
              <a:ext cx="35940" cy="18749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8" name="Freeform 450"/>
            <p:cNvSpPr>
              <a:spLocks/>
            </p:cNvSpPr>
            <p:nvPr/>
          </p:nvSpPr>
          <p:spPr bwMode="auto">
            <a:xfrm>
              <a:off x="3819275" y="2472275"/>
              <a:ext cx="131256" cy="49998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9" name="Freeform 451"/>
            <p:cNvSpPr>
              <a:spLocks/>
            </p:cNvSpPr>
            <p:nvPr/>
          </p:nvSpPr>
          <p:spPr bwMode="auto">
            <a:xfrm>
              <a:off x="7814781" y="4605513"/>
              <a:ext cx="215635" cy="185409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0" name="Freeform 452"/>
            <p:cNvSpPr>
              <a:spLocks/>
            </p:cNvSpPr>
            <p:nvPr/>
          </p:nvSpPr>
          <p:spPr bwMode="auto">
            <a:xfrm>
              <a:off x="8030416" y="4649262"/>
              <a:ext cx="175008" cy="170826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561" name="Group 453"/>
            <p:cNvGrpSpPr>
              <a:grpSpLocks/>
            </p:cNvGrpSpPr>
            <p:nvPr/>
          </p:nvGrpSpPr>
          <p:grpSpPr bwMode="auto">
            <a:xfrm>
              <a:off x="4292602" y="2860675"/>
              <a:ext cx="250825" cy="368300"/>
              <a:chOff x="2201" y="1250"/>
              <a:chExt cx="133" cy="193"/>
            </a:xfrm>
            <a:solidFill>
              <a:srgbClr val="990099"/>
            </a:solidFill>
          </p:grpSpPr>
          <p:sp>
            <p:nvSpPr>
              <p:cNvPr id="606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31321 w 24"/>
                  <a:gd name="T1" fmla="*/ 168050 h 47"/>
                  <a:gd name="T2" fmla="*/ 21408 w 24"/>
                  <a:gd name="T3" fmla="*/ 158642 h 47"/>
                  <a:gd name="T4" fmla="*/ 52742 w 24"/>
                  <a:gd name="T5" fmla="*/ 139046 h 47"/>
                  <a:gd name="T6" fmla="*/ 47604 w 24"/>
                  <a:gd name="T7" fmla="*/ 120280 h 47"/>
                  <a:gd name="T8" fmla="*/ 41596 w 24"/>
                  <a:gd name="T9" fmla="*/ 105189 h 47"/>
                  <a:gd name="T10" fmla="*/ 16283 w 24"/>
                  <a:gd name="T11" fmla="*/ 105189 h 47"/>
                  <a:gd name="T12" fmla="*/ 21408 w 24"/>
                  <a:gd name="T13" fmla="*/ 77060 h 47"/>
                  <a:gd name="T14" fmla="*/ 5138 w 24"/>
                  <a:gd name="T15" fmla="*/ 86419 h 47"/>
                  <a:gd name="T16" fmla="*/ 0 w 24"/>
                  <a:gd name="T17" fmla="*/ 61969 h 47"/>
                  <a:gd name="T18" fmla="*/ 0 w 24"/>
                  <a:gd name="T19" fmla="*/ 38633 h 47"/>
                  <a:gd name="T20" fmla="*/ 5138 w 24"/>
                  <a:gd name="T21" fmla="*/ 18766 h 47"/>
                  <a:gd name="T22" fmla="*/ 26546 w 24"/>
                  <a:gd name="T23" fmla="*/ 0 h 47"/>
                  <a:gd name="T24" fmla="*/ 41596 w 24"/>
                  <a:gd name="T25" fmla="*/ 4570 h 47"/>
                  <a:gd name="T26" fmla="*/ 36458 w 24"/>
                  <a:gd name="T27" fmla="*/ 29291 h 47"/>
                  <a:gd name="T28" fmla="*/ 67846 w 24"/>
                  <a:gd name="T29" fmla="*/ 29291 h 47"/>
                  <a:gd name="T30" fmla="*/ 57867 w 24"/>
                  <a:gd name="T31" fmla="*/ 52627 h 47"/>
                  <a:gd name="T32" fmla="*/ 47604 w 24"/>
                  <a:gd name="T33" fmla="*/ 72490 h 47"/>
                  <a:gd name="T34" fmla="*/ 67846 w 24"/>
                  <a:gd name="T35" fmla="*/ 81631 h 47"/>
                  <a:gd name="T36" fmla="*/ 89200 w 24"/>
                  <a:gd name="T37" fmla="*/ 115710 h 47"/>
                  <a:gd name="T38" fmla="*/ 99183 w 24"/>
                  <a:gd name="T39" fmla="*/ 139046 h 47"/>
                  <a:gd name="T40" fmla="*/ 99183 w 24"/>
                  <a:gd name="T41" fmla="*/ 152959 h 47"/>
                  <a:gd name="T42" fmla="*/ 120592 w 24"/>
                  <a:gd name="T43" fmla="*/ 152959 h 47"/>
                  <a:gd name="T44" fmla="*/ 115450 w 24"/>
                  <a:gd name="T45" fmla="*/ 186820 h 47"/>
                  <a:gd name="T46" fmla="*/ 125729 w 24"/>
                  <a:gd name="T47" fmla="*/ 191386 h 47"/>
                  <a:gd name="T48" fmla="*/ 89200 w 24"/>
                  <a:gd name="T49" fmla="*/ 206699 h 47"/>
                  <a:gd name="T50" fmla="*/ 57867 w 24"/>
                  <a:gd name="T51" fmla="*/ 211269 h 47"/>
                  <a:gd name="T52" fmla="*/ 41596 w 24"/>
                  <a:gd name="T53" fmla="*/ 216107 h 47"/>
                  <a:gd name="T54" fmla="*/ 21408 w 24"/>
                  <a:gd name="T55" fmla="*/ 216107 h 47"/>
                  <a:gd name="T56" fmla="*/ 5138 w 24"/>
                  <a:gd name="T57" fmla="*/ 220677 h 47"/>
                  <a:gd name="T58" fmla="*/ 26546 w 24"/>
                  <a:gd name="T59" fmla="*/ 200728 h 47"/>
                  <a:gd name="T60" fmla="*/ 31321 w 24"/>
                  <a:gd name="T61" fmla="*/ 182249 h 47"/>
                  <a:gd name="T62" fmla="*/ 16283 w 24"/>
                  <a:gd name="T63" fmla="*/ 177408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rgbClr val="AAE2CA">
                    <a:lumMod val="9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sp>
            <p:nvSpPr>
              <p:cNvPr id="607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>
                <a:solidFill>
                  <a:srgbClr val="AAE2CA">
                    <a:lumMod val="9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p:grpSp>
        <p:sp>
          <p:nvSpPr>
            <p:cNvPr id="562" name="Freeform 458"/>
            <p:cNvSpPr>
              <a:spLocks/>
            </p:cNvSpPr>
            <p:nvPr/>
          </p:nvSpPr>
          <p:spPr bwMode="auto">
            <a:xfrm>
              <a:off x="5275596" y="3709720"/>
              <a:ext cx="73441" cy="43749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3" name="Freeform 507"/>
            <p:cNvSpPr>
              <a:spLocks/>
            </p:cNvSpPr>
            <p:nvPr/>
          </p:nvSpPr>
          <p:spPr bwMode="auto">
            <a:xfrm>
              <a:off x="6342834" y="3095165"/>
              <a:ext cx="1507886" cy="1047869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4" name="Freeform 260"/>
            <p:cNvSpPr>
              <a:spLocks/>
            </p:cNvSpPr>
            <p:nvPr/>
          </p:nvSpPr>
          <p:spPr bwMode="auto">
            <a:xfrm>
              <a:off x="6481904" y="4426355"/>
              <a:ext cx="56253" cy="68748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3A1C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5" name="Freeform 261"/>
            <p:cNvSpPr>
              <a:spLocks/>
            </p:cNvSpPr>
            <p:nvPr/>
          </p:nvSpPr>
          <p:spPr bwMode="auto">
            <a:xfrm>
              <a:off x="7205376" y="4143034"/>
              <a:ext cx="54691" cy="54164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63A1CF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6" name="Freeform 262"/>
            <p:cNvSpPr>
              <a:spLocks/>
            </p:cNvSpPr>
            <p:nvPr/>
          </p:nvSpPr>
          <p:spPr bwMode="auto">
            <a:xfrm>
              <a:off x="7496015" y="4009707"/>
              <a:ext cx="31252" cy="93746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7" name="Freeform 263"/>
            <p:cNvSpPr>
              <a:spLocks/>
            </p:cNvSpPr>
            <p:nvPr/>
          </p:nvSpPr>
          <p:spPr bwMode="auto">
            <a:xfrm>
              <a:off x="7730402" y="3768051"/>
              <a:ext cx="46877" cy="68748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8" name="Freeform 264"/>
            <p:cNvSpPr>
              <a:spLocks/>
            </p:cNvSpPr>
            <p:nvPr/>
          </p:nvSpPr>
          <p:spPr bwMode="auto">
            <a:xfrm>
              <a:off x="7786654" y="3407651"/>
              <a:ext cx="343767" cy="374983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9" name="Freeform 265"/>
            <p:cNvSpPr>
              <a:spLocks/>
            </p:cNvSpPr>
            <p:nvPr/>
          </p:nvSpPr>
          <p:spPr bwMode="auto">
            <a:xfrm>
              <a:off x="8028854" y="3063915"/>
              <a:ext cx="62503" cy="306237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0" name="Freeform 272"/>
            <p:cNvSpPr>
              <a:spLocks/>
            </p:cNvSpPr>
            <p:nvPr/>
          </p:nvSpPr>
          <p:spPr bwMode="auto">
            <a:xfrm>
              <a:off x="7478827" y="4188865"/>
              <a:ext cx="140632" cy="195825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1" name="Freeform 273"/>
            <p:cNvSpPr>
              <a:spLocks/>
            </p:cNvSpPr>
            <p:nvPr/>
          </p:nvSpPr>
          <p:spPr bwMode="auto">
            <a:xfrm>
              <a:off x="7536642" y="4415939"/>
              <a:ext cx="115631" cy="91663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2" name="Freeform 333"/>
            <p:cNvSpPr>
              <a:spLocks/>
            </p:cNvSpPr>
            <p:nvPr/>
          </p:nvSpPr>
          <p:spPr bwMode="auto">
            <a:xfrm>
              <a:off x="6692851" y="3143078"/>
              <a:ext cx="778163" cy="391649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3" name="Line 449"/>
            <p:cNvSpPr>
              <a:spLocks noChangeShapeType="1"/>
            </p:cNvSpPr>
            <p:nvPr/>
          </p:nvSpPr>
          <p:spPr bwMode="auto">
            <a:xfrm>
              <a:off x="7441326" y="4207615"/>
              <a:ext cx="0" cy="0"/>
            </a:xfrm>
            <a:prstGeom prst="line">
              <a:avLst/>
            </a:prstGeom>
            <a:noFill/>
            <a:ln w="0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4" name="Freeform 506"/>
            <p:cNvSpPr>
              <a:spLocks/>
            </p:cNvSpPr>
            <p:nvPr/>
          </p:nvSpPr>
          <p:spPr bwMode="auto">
            <a:xfrm>
              <a:off x="7589770" y="3493063"/>
              <a:ext cx="123444" cy="154160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5" name="Freeform 517"/>
            <p:cNvSpPr>
              <a:spLocks/>
            </p:cNvSpPr>
            <p:nvPr/>
          </p:nvSpPr>
          <p:spPr bwMode="auto">
            <a:xfrm>
              <a:off x="7638210" y="3632641"/>
              <a:ext cx="84379" cy="104162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 cap="flat" cmpd="sng">
              <a:solidFill>
                <a:srgbClr val="AAE2CA">
                  <a:lumMod val="9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6" name="Freeform 411"/>
            <p:cNvSpPr>
              <a:spLocks/>
            </p:cNvSpPr>
            <p:nvPr/>
          </p:nvSpPr>
          <p:spPr bwMode="auto">
            <a:xfrm>
              <a:off x="2919232" y="5365897"/>
              <a:ext cx="126568" cy="166659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7" name="Freeform 420"/>
            <p:cNvSpPr>
              <a:spLocks/>
            </p:cNvSpPr>
            <p:nvPr/>
          </p:nvSpPr>
          <p:spPr bwMode="auto">
            <a:xfrm>
              <a:off x="2372330" y="4674261"/>
              <a:ext cx="320328" cy="393732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8" name="Freeform 413"/>
            <p:cNvSpPr>
              <a:spLocks/>
            </p:cNvSpPr>
            <p:nvPr/>
          </p:nvSpPr>
          <p:spPr bwMode="auto">
            <a:xfrm>
              <a:off x="2577027" y="4551349"/>
              <a:ext cx="884418" cy="910377"/>
            </a:xfrm>
            <a:custGeom>
              <a:avLst/>
              <a:gdLst>
                <a:gd name="T0" fmla="*/ 449369 w 10000"/>
                <a:gd name="T1" fmla="*/ 714947 h 10000"/>
                <a:gd name="T2" fmla="*/ 413116 w 10000"/>
                <a:gd name="T3" fmla="*/ 771079 h 10000"/>
                <a:gd name="T4" fmla="*/ 369611 w 10000"/>
                <a:gd name="T5" fmla="*/ 820103 h 10000"/>
                <a:gd name="T6" fmla="*/ 384113 w 10000"/>
                <a:gd name="T7" fmla="*/ 827119 h 10000"/>
                <a:gd name="T8" fmla="*/ 442119 w 10000"/>
                <a:gd name="T9" fmla="*/ 869126 h 10000"/>
                <a:gd name="T10" fmla="*/ 471121 w 10000"/>
                <a:gd name="T11" fmla="*/ 890176 h 10000"/>
                <a:gd name="T12" fmla="*/ 536378 w 10000"/>
                <a:gd name="T13" fmla="*/ 827119 h 10000"/>
                <a:gd name="T14" fmla="*/ 587045 w 10000"/>
                <a:gd name="T15" fmla="*/ 693898 h 10000"/>
                <a:gd name="T16" fmla="*/ 717558 w 10000"/>
                <a:gd name="T17" fmla="*/ 637858 h 10000"/>
                <a:gd name="T18" fmla="*/ 746561 w 10000"/>
                <a:gd name="T19" fmla="*/ 602775 h 10000"/>
                <a:gd name="T20" fmla="*/ 775476 w 10000"/>
                <a:gd name="T21" fmla="*/ 539719 h 10000"/>
                <a:gd name="T22" fmla="*/ 789977 w 10000"/>
                <a:gd name="T23" fmla="*/ 406589 h 10000"/>
                <a:gd name="T24" fmla="*/ 884237 w 10000"/>
                <a:gd name="T25" fmla="*/ 308450 h 10000"/>
                <a:gd name="T26" fmla="*/ 869736 w 10000"/>
                <a:gd name="T27" fmla="*/ 238285 h 10000"/>
                <a:gd name="T28" fmla="*/ 761063 w 10000"/>
                <a:gd name="T29" fmla="*/ 189261 h 10000"/>
                <a:gd name="T30" fmla="*/ 666803 w 10000"/>
                <a:gd name="T31" fmla="*/ 175229 h 10000"/>
                <a:gd name="T32" fmla="*/ 594296 w 10000"/>
                <a:gd name="T33" fmla="*/ 133221 h 10000"/>
                <a:gd name="T34" fmla="*/ 536378 w 10000"/>
                <a:gd name="T35" fmla="*/ 77090 h 10000"/>
                <a:gd name="T36" fmla="*/ 507375 w 10000"/>
                <a:gd name="T37" fmla="*/ 21049 h 10000"/>
                <a:gd name="T38" fmla="*/ 449369 w 10000"/>
                <a:gd name="T39" fmla="*/ 77090 h 10000"/>
                <a:gd name="T40" fmla="*/ 405865 w 10000"/>
                <a:gd name="T41" fmla="*/ 70073 h 10000"/>
                <a:gd name="T42" fmla="*/ 384113 w 10000"/>
                <a:gd name="T43" fmla="*/ 77090 h 10000"/>
                <a:gd name="T44" fmla="*/ 326195 w 10000"/>
                <a:gd name="T45" fmla="*/ 91123 h 10000"/>
                <a:gd name="T46" fmla="*/ 311694 w 10000"/>
                <a:gd name="T47" fmla="*/ 28066 h 10000"/>
                <a:gd name="T48" fmla="*/ 282691 w 10000"/>
                <a:gd name="T49" fmla="*/ 0 h 10000"/>
                <a:gd name="T50" fmla="*/ 253688 w 10000"/>
                <a:gd name="T51" fmla="*/ 28066 h 10000"/>
                <a:gd name="T52" fmla="*/ 217434 w 10000"/>
                <a:gd name="T53" fmla="*/ 63057 h 10000"/>
                <a:gd name="T54" fmla="*/ 159428 w 10000"/>
                <a:gd name="T55" fmla="*/ 105155 h 10000"/>
                <a:gd name="T56" fmla="*/ 79758 w 10000"/>
                <a:gd name="T57" fmla="*/ 98139 h 10000"/>
                <a:gd name="T58" fmla="*/ 72507 w 10000"/>
                <a:gd name="T59" fmla="*/ 210311 h 10000"/>
                <a:gd name="T60" fmla="*/ 50755 w 10000"/>
                <a:gd name="T61" fmla="*/ 217327 h 10000"/>
                <a:gd name="T62" fmla="*/ 0 w 10000"/>
                <a:gd name="T63" fmla="*/ 273368 h 10000"/>
                <a:gd name="T64" fmla="*/ 29003 w 10000"/>
                <a:gd name="T65" fmla="*/ 336424 h 10000"/>
                <a:gd name="T66" fmla="*/ 72507 w 10000"/>
                <a:gd name="T67" fmla="*/ 364490 h 10000"/>
                <a:gd name="T68" fmla="*/ 87009 w 10000"/>
                <a:gd name="T69" fmla="*/ 371506 h 10000"/>
                <a:gd name="T70" fmla="*/ 124766 w 10000"/>
                <a:gd name="T71" fmla="*/ 375516 h 10000"/>
                <a:gd name="T72" fmla="*/ 165264 w 10000"/>
                <a:gd name="T73" fmla="*/ 354102 h 10000"/>
                <a:gd name="T74" fmla="*/ 195682 w 10000"/>
                <a:gd name="T75" fmla="*/ 392556 h 10000"/>
                <a:gd name="T76" fmla="*/ 289941 w 10000"/>
                <a:gd name="T77" fmla="*/ 434563 h 10000"/>
                <a:gd name="T78" fmla="*/ 304443 w 10000"/>
                <a:gd name="T79" fmla="*/ 483678 h 10000"/>
                <a:gd name="T80" fmla="*/ 347859 w 10000"/>
                <a:gd name="T81" fmla="*/ 518669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9" name="Freeform 409"/>
            <p:cNvSpPr>
              <a:spLocks/>
            </p:cNvSpPr>
            <p:nvPr/>
          </p:nvSpPr>
          <p:spPr bwMode="auto">
            <a:xfrm>
              <a:off x="2564526" y="5153406"/>
              <a:ext cx="471898" cy="947874"/>
            </a:xfrm>
            <a:custGeom>
              <a:avLst/>
              <a:gdLst>
                <a:gd name="T0" fmla="*/ 16966267 w 10000"/>
                <a:gd name="T1" fmla="*/ 26491840 h 10001"/>
                <a:gd name="T2" fmla="*/ 17326608 w 10000"/>
                <a:gd name="T3" fmla="*/ 22917709 h 10001"/>
                <a:gd name="T4" fmla="*/ 18049467 w 10000"/>
                <a:gd name="T5" fmla="*/ 20762389 h 10001"/>
                <a:gd name="T6" fmla="*/ 20576161 w 10000"/>
                <a:gd name="T7" fmla="*/ 15751442 h 10001"/>
                <a:gd name="T8" fmla="*/ 21657137 w 10000"/>
                <a:gd name="T9" fmla="*/ 14323533 h 10001"/>
                <a:gd name="T10" fmla="*/ 22379996 w 10000"/>
                <a:gd name="T11" fmla="*/ 10021991 h 10001"/>
                <a:gd name="T12" fmla="*/ 22019654 w 10000"/>
                <a:gd name="T13" fmla="*/ 9312585 h 10001"/>
                <a:gd name="T14" fmla="*/ 20936502 w 10000"/>
                <a:gd name="T15" fmla="*/ 10749402 h 10001"/>
                <a:gd name="T16" fmla="*/ 18770102 w 10000"/>
                <a:gd name="T17" fmla="*/ 12886716 h 10001"/>
                <a:gd name="T18" fmla="*/ 16966267 w 10000"/>
                <a:gd name="T19" fmla="*/ 12177216 h 10001"/>
                <a:gd name="T20" fmla="*/ 17326608 w 10000"/>
                <a:gd name="T21" fmla="*/ 7157265 h 10001"/>
                <a:gd name="T22" fmla="*/ 16243409 w 10000"/>
                <a:gd name="T23" fmla="*/ 5729451 h 10001"/>
                <a:gd name="T24" fmla="*/ 14077009 w 10000"/>
                <a:gd name="T25" fmla="*/ 4301542 h 10001"/>
                <a:gd name="T26" fmla="*/ 12993809 w 10000"/>
                <a:gd name="T27" fmla="*/ 2864726 h 10001"/>
                <a:gd name="T28" fmla="*/ 11912880 w 10000"/>
                <a:gd name="T29" fmla="*/ 0 h 10001"/>
                <a:gd name="T30" fmla="*/ 10467116 w 10000"/>
                <a:gd name="T31" fmla="*/ 727411 h 10001"/>
                <a:gd name="T32" fmla="*/ 10106822 w 10000"/>
                <a:gd name="T33" fmla="*/ 1427909 h 10001"/>
                <a:gd name="T34" fmla="*/ 8302987 w 10000"/>
                <a:gd name="T35" fmla="*/ 727411 h 10001"/>
                <a:gd name="T36" fmla="*/ 7580128 w 10000"/>
                <a:gd name="T37" fmla="*/ 727411 h 10001"/>
                <a:gd name="T38" fmla="*/ 7112351 w 10000"/>
                <a:gd name="T39" fmla="*/ 1176404 h 10001"/>
                <a:gd name="T40" fmla="*/ 7219787 w 10000"/>
                <a:gd name="T41" fmla="*/ 2155225 h 10001"/>
                <a:gd name="T42" fmla="*/ 6859446 w 10000"/>
                <a:gd name="T43" fmla="*/ 5010948 h 10001"/>
                <a:gd name="T44" fmla="*/ 5776293 w 10000"/>
                <a:gd name="T45" fmla="*/ 7157265 h 10001"/>
                <a:gd name="T46" fmla="*/ 5776293 w 10000"/>
                <a:gd name="T47" fmla="*/ 11449899 h 10001"/>
                <a:gd name="T48" fmla="*/ 5053387 w 10000"/>
                <a:gd name="T49" fmla="*/ 14323533 h 10001"/>
                <a:gd name="T50" fmla="*/ 3970235 w 10000"/>
                <a:gd name="T51" fmla="*/ 23627115 h 10001"/>
                <a:gd name="T52" fmla="*/ 4330529 w 10000"/>
                <a:gd name="T53" fmla="*/ 30784380 h 10001"/>
                <a:gd name="T54" fmla="*/ 2166400 w 10000"/>
                <a:gd name="T55" fmla="*/ 40105873 h 10001"/>
                <a:gd name="T56" fmla="*/ 1803835 w 10000"/>
                <a:gd name="T57" fmla="*/ 50127863 h 10001"/>
                <a:gd name="T58" fmla="*/ 1803835 w 10000"/>
                <a:gd name="T59" fmla="*/ 55147909 h 10001"/>
                <a:gd name="T60" fmla="*/ 1443494 w 10000"/>
                <a:gd name="T61" fmla="*/ 60158856 h 10001"/>
                <a:gd name="T62" fmla="*/ 2166400 w 10000"/>
                <a:gd name="T63" fmla="*/ 63032585 h 10001"/>
                <a:gd name="T64" fmla="*/ 1083200 w 10000"/>
                <a:gd name="T65" fmla="*/ 74482389 h 10001"/>
                <a:gd name="T66" fmla="*/ 0 w 10000"/>
                <a:gd name="T67" fmla="*/ 79493432 h 10001"/>
                <a:gd name="T68" fmla="*/ 360341 w 10000"/>
                <a:gd name="T69" fmla="*/ 83076566 h 10001"/>
                <a:gd name="T70" fmla="*/ 1533047 w 10000"/>
                <a:gd name="T71" fmla="*/ 88437763 h 10001"/>
                <a:gd name="T72" fmla="*/ 5315234 w 10000"/>
                <a:gd name="T73" fmla="*/ 89802748 h 10001"/>
                <a:gd name="T74" fmla="*/ 4883317 w 10000"/>
                <a:gd name="T75" fmla="*/ 87854014 h 10001"/>
                <a:gd name="T76" fmla="*/ 5053387 w 10000"/>
                <a:gd name="T77" fmla="*/ 84504380 h 10001"/>
                <a:gd name="T78" fmla="*/ 6044858 w 10000"/>
                <a:gd name="T79" fmla="*/ 81558915 h 10001"/>
                <a:gd name="T80" fmla="*/ 7083257 w 10000"/>
                <a:gd name="T81" fmla="*/ 77086702 h 10001"/>
                <a:gd name="T82" fmla="*/ 8208987 w 10000"/>
                <a:gd name="T83" fmla="*/ 74931477 h 10001"/>
                <a:gd name="T84" fmla="*/ 8663281 w 10000"/>
                <a:gd name="T85" fmla="*/ 70899255 h 10001"/>
                <a:gd name="T86" fmla="*/ 7580128 w 10000"/>
                <a:gd name="T87" fmla="*/ 69471441 h 10001"/>
                <a:gd name="T88" fmla="*/ 6859446 w 10000"/>
                <a:gd name="T89" fmla="*/ 66597713 h 10001"/>
                <a:gd name="T90" fmla="*/ 8457398 w 10000"/>
                <a:gd name="T91" fmla="*/ 65196812 h 10001"/>
                <a:gd name="T92" fmla="*/ 8887092 w 10000"/>
                <a:gd name="T93" fmla="*/ 62574589 h 10001"/>
                <a:gd name="T94" fmla="*/ 9746480 w 10000"/>
                <a:gd name="T95" fmla="*/ 59449451 h 10001"/>
                <a:gd name="T96" fmla="*/ 10697645 w 10000"/>
                <a:gd name="T97" fmla="*/ 58281954 h 10001"/>
                <a:gd name="T98" fmla="*/ 10829680 w 10000"/>
                <a:gd name="T99" fmla="*/ 55147909 h 10001"/>
                <a:gd name="T100" fmla="*/ 12168009 w 10000"/>
                <a:gd name="T101" fmla="*/ 53172262 h 10001"/>
                <a:gd name="T102" fmla="*/ 12031480 w 10000"/>
                <a:gd name="T103" fmla="*/ 51744353 h 10001"/>
                <a:gd name="T104" fmla="*/ 12273174 w 10000"/>
                <a:gd name="T105" fmla="*/ 50127863 h 10001"/>
                <a:gd name="T106" fmla="*/ 12993809 w 10000"/>
                <a:gd name="T107" fmla="*/ 47272140 h 10001"/>
                <a:gd name="T108" fmla="*/ 14743950 w 10000"/>
                <a:gd name="T109" fmla="*/ 47173396 h 10001"/>
                <a:gd name="T110" fmla="*/ 17324338 w 10000"/>
                <a:gd name="T111" fmla="*/ 45305496 h 10001"/>
                <a:gd name="T112" fmla="*/ 18409761 w 10000"/>
                <a:gd name="T113" fmla="*/ 40105873 h 10001"/>
                <a:gd name="T114" fmla="*/ 19130443 w 10000"/>
                <a:gd name="T115" fmla="*/ 36513831 h 10001"/>
                <a:gd name="T116" fmla="*/ 18409761 w 10000"/>
                <a:gd name="T117" fmla="*/ 33658108 h 10001"/>
                <a:gd name="T118" fmla="*/ 17326608 w 10000"/>
                <a:gd name="T119" fmla="*/ 31511791 h 10001"/>
                <a:gd name="T120" fmla="*/ 17290797 w 10000"/>
                <a:gd name="T121" fmla="*/ 31053795 h 10001"/>
                <a:gd name="T122" fmla="*/ 16966267 w 10000"/>
                <a:gd name="T123" fmla="*/ 30083882 h 10001"/>
                <a:gd name="T124" fmla="*/ 16966267 w 10000"/>
                <a:gd name="T125" fmla="*/ 26491840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0" name="Freeform 444"/>
            <p:cNvSpPr>
              <a:spLocks/>
            </p:cNvSpPr>
            <p:nvPr/>
          </p:nvSpPr>
          <p:spPr bwMode="auto">
            <a:xfrm>
              <a:off x="2500461" y="5053411"/>
              <a:ext cx="242199" cy="1179114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1981509999 w 14463"/>
                <a:gd name="T47" fmla="*/ 2147483647 h 11339"/>
                <a:gd name="T48" fmla="*/ 2004313902 w 14463"/>
                <a:gd name="T49" fmla="*/ 2147483647 h 11339"/>
                <a:gd name="T50" fmla="*/ 2084943939 w 14463"/>
                <a:gd name="T51" fmla="*/ 2147483647 h 11339"/>
                <a:gd name="T52" fmla="*/ 2039060011 w 14463"/>
                <a:gd name="T53" fmla="*/ 2147483647 h 11339"/>
                <a:gd name="T54" fmla="*/ 1901151566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1000663624 w 14463"/>
                <a:gd name="T63" fmla="*/ 2147483647 h 11339"/>
                <a:gd name="T64" fmla="*/ 0 w 14463"/>
                <a:gd name="T65" fmla="*/ 2147483647 h 11339"/>
                <a:gd name="T66" fmla="*/ 405041421 w 14463"/>
                <a:gd name="T67" fmla="*/ 2147483647 h 11339"/>
                <a:gd name="T68" fmla="*/ 564400887 w 14463"/>
                <a:gd name="T69" fmla="*/ 2147483647 h 11339"/>
                <a:gd name="T70" fmla="*/ 1260736588 w 14463"/>
                <a:gd name="T71" fmla="*/ 2147483647 h 11339"/>
                <a:gd name="T72" fmla="*/ 719682527 w 14463"/>
                <a:gd name="T73" fmla="*/ 2147483647 h 11339"/>
                <a:gd name="T74" fmla="*/ 1112781475 w 14463"/>
                <a:gd name="T75" fmla="*/ 2147483647 h 11339"/>
                <a:gd name="T76" fmla="*/ 1563706825 w 14463"/>
                <a:gd name="T77" fmla="*/ 2147483647 h 11339"/>
                <a:gd name="T78" fmla="*/ 1651120182 w 14463"/>
                <a:gd name="T79" fmla="*/ 2147483647 h 11339"/>
                <a:gd name="T80" fmla="*/ 21422223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1" name="Freeform 410"/>
            <p:cNvSpPr>
              <a:spLocks/>
            </p:cNvSpPr>
            <p:nvPr/>
          </p:nvSpPr>
          <p:spPr bwMode="auto">
            <a:xfrm>
              <a:off x="2820789" y="5105491"/>
              <a:ext cx="200010" cy="187492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2" name="Freeform 412"/>
            <p:cNvSpPr>
              <a:spLocks/>
            </p:cNvSpPr>
            <p:nvPr/>
          </p:nvSpPr>
          <p:spPr bwMode="auto">
            <a:xfrm>
              <a:off x="2667656" y="4897167"/>
              <a:ext cx="265638" cy="287487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559694835 h 10000"/>
                <a:gd name="T26" fmla="*/ 2147483647 w 10141"/>
                <a:gd name="T27" fmla="*/ 0 h 10000"/>
                <a:gd name="T28" fmla="*/ 2147483647 w 10141"/>
                <a:gd name="T29" fmla="*/ 1679062236 h 10000"/>
                <a:gd name="T30" fmla="*/ 660320876 w 10141"/>
                <a:gd name="T31" fmla="*/ 2147483647 h 10000"/>
                <a:gd name="T32" fmla="*/ 1529502540 w 10141"/>
                <a:gd name="T33" fmla="*/ 2147483647 h 10000"/>
                <a:gd name="T34" fmla="*/ 928639091 w 10141"/>
                <a:gd name="T35" fmla="*/ 2147483647 h 10000"/>
                <a:gd name="T36" fmla="*/ 437003296 w 10141"/>
                <a:gd name="T37" fmla="*/ 2147483647 h 10000"/>
                <a:gd name="T38" fmla="*/ 3210630 w 10141"/>
                <a:gd name="T39" fmla="*/ 2147483647 h 10000"/>
                <a:gd name="T40" fmla="*/ 716548999 w 10141"/>
                <a:gd name="T41" fmla="*/ 2147483647 h 10000"/>
                <a:gd name="T42" fmla="*/ 1963295205 w 10141"/>
                <a:gd name="T43" fmla="*/ 2147483647 h 10000"/>
                <a:gd name="T44" fmla="*/ 1529502540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3" name="Freeform 405"/>
            <p:cNvSpPr>
              <a:spLocks/>
            </p:cNvSpPr>
            <p:nvPr/>
          </p:nvSpPr>
          <p:spPr bwMode="auto">
            <a:xfrm>
              <a:off x="2531713" y="4628430"/>
              <a:ext cx="195321" cy="139576"/>
            </a:xfrm>
            <a:custGeom>
              <a:avLst/>
              <a:gdLst>
                <a:gd name="T0" fmla="*/ 0 w 10000"/>
                <a:gd name="T1" fmla="*/ 10602895 h 10000"/>
                <a:gd name="T2" fmla="*/ 0 w 10000"/>
                <a:gd name="T3" fmla="*/ 10602895 h 10000"/>
                <a:gd name="T4" fmla="*/ 14889450 w 10000"/>
                <a:gd name="T5" fmla="*/ 15147797 h 10000"/>
                <a:gd name="T6" fmla="*/ 23823428 w 10000"/>
                <a:gd name="T7" fmla="*/ 19689975 h 10000"/>
                <a:gd name="T8" fmla="*/ 35735152 w 10000"/>
                <a:gd name="T9" fmla="*/ 19689975 h 10000"/>
                <a:gd name="T10" fmla="*/ 41690995 w 10000"/>
                <a:gd name="T11" fmla="*/ 24234891 h 10000"/>
                <a:gd name="T12" fmla="*/ 39219212 w 10000"/>
                <a:gd name="T13" fmla="*/ 22255565 h 10000"/>
                <a:gd name="T14" fmla="*/ 41690995 w 10000"/>
                <a:gd name="T15" fmla="*/ 24234891 h 10000"/>
                <a:gd name="T16" fmla="*/ 47646857 w 10000"/>
                <a:gd name="T17" fmla="*/ 27263978 h 10000"/>
                <a:gd name="T18" fmla="*/ 53602719 w 10000"/>
                <a:gd name="T19" fmla="*/ 10602895 h 10000"/>
                <a:gd name="T20" fmla="*/ 50624602 w 10000"/>
                <a:gd name="T21" fmla="*/ 3029087 h 10000"/>
                <a:gd name="T22" fmla="*/ 74448031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4" name="Freeform 407"/>
            <p:cNvSpPr>
              <a:spLocks/>
            </p:cNvSpPr>
            <p:nvPr/>
          </p:nvSpPr>
          <p:spPr bwMode="auto">
            <a:xfrm>
              <a:off x="2853603" y="4461770"/>
              <a:ext cx="118756" cy="179159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5" name="Freeform 408"/>
            <p:cNvSpPr>
              <a:spLocks/>
            </p:cNvSpPr>
            <p:nvPr/>
          </p:nvSpPr>
          <p:spPr bwMode="auto">
            <a:xfrm>
              <a:off x="3036424" y="4526350"/>
              <a:ext cx="76567" cy="93746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6" name="Freeform 417"/>
            <p:cNvSpPr>
              <a:spLocks/>
            </p:cNvSpPr>
            <p:nvPr/>
          </p:nvSpPr>
          <p:spPr bwMode="auto">
            <a:xfrm>
              <a:off x="2942670" y="4522184"/>
              <a:ext cx="96880" cy="110412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7" name="Freeform 418"/>
            <p:cNvSpPr>
              <a:spLocks/>
            </p:cNvSpPr>
            <p:nvPr/>
          </p:nvSpPr>
          <p:spPr bwMode="auto">
            <a:xfrm>
              <a:off x="2580152" y="4378441"/>
              <a:ext cx="332829" cy="281237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8" name="Freeform 421"/>
            <p:cNvSpPr>
              <a:spLocks/>
            </p:cNvSpPr>
            <p:nvPr/>
          </p:nvSpPr>
          <p:spPr bwMode="auto">
            <a:xfrm>
              <a:off x="2391081" y="4628430"/>
              <a:ext cx="134382" cy="147909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9" name="Freeform 263"/>
            <p:cNvSpPr>
              <a:spLocks/>
            </p:cNvSpPr>
            <p:nvPr/>
          </p:nvSpPr>
          <p:spPr bwMode="auto">
            <a:xfrm>
              <a:off x="4758383" y="2966004"/>
              <a:ext cx="48440" cy="97912"/>
            </a:xfrm>
            <a:custGeom>
              <a:avLst/>
              <a:gdLst>
                <a:gd name="T0" fmla="*/ 80 w 429209"/>
                <a:gd name="T1" fmla="*/ 1219 h 839755"/>
                <a:gd name="T2" fmla="*/ 85 w 429209"/>
                <a:gd name="T3" fmla="*/ 856 h 839755"/>
                <a:gd name="T4" fmla="*/ 0 w 429209"/>
                <a:gd name="T5" fmla="*/ 799 h 839755"/>
                <a:gd name="T6" fmla="*/ 169 w 429209"/>
                <a:gd name="T7" fmla="*/ 200 h 839755"/>
                <a:gd name="T8" fmla="*/ 395 w 429209"/>
                <a:gd name="T9" fmla="*/ 200 h 839755"/>
                <a:gd name="T10" fmla="*/ 592 w 429209"/>
                <a:gd name="T11" fmla="*/ 0 h 839755"/>
                <a:gd name="T12" fmla="*/ 621 w 429209"/>
                <a:gd name="T13" fmla="*/ 399 h 839755"/>
                <a:gd name="T14" fmla="*/ 649 w 429209"/>
                <a:gd name="T15" fmla="*/ 628 h 839755"/>
                <a:gd name="T16" fmla="*/ 339 w 429209"/>
                <a:gd name="T17" fmla="*/ 970 h 839755"/>
                <a:gd name="T18" fmla="*/ 339 w 429209"/>
                <a:gd name="T19" fmla="*/ 1284 h 839755"/>
                <a:gd name="T20" fmla="*/ 169 w 429209"/>
                <a:gd name="T21" fmla="*/ 1198 h 839755"/>
                <a:gd name="T22" fmla="*/ 80 w 429209"/>
                <a:gd name="T23" fmla="*/ 1219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0" name="Freeform 295"/>
            <p:cNvSpPr>
              <a:spLocks/>
            </p:cNvSpPr>
            <p:nvPr/>
          </p:nvSpPr>
          <p:spPr bwMode="auto">
            <a:xfrm>
              <a:off x="6028757" y="3640974"/>
              <a:ext cx="432833" cy="416648"/>
            </a:xfrm>
            <a:custGeom>
              <a:avLst/>
              <a:gdLst>
                <a:gd name="T0" fmla="*/ 44689712 w 10795"/>
                <a:gd name="T1" fmla="*/ 61087282 h 10652"/>
                <a:gd name="T2" fmla="*/ 49674775 w 10795"/>
                <a:gd name="T3" fmla="*/ 58179781 h 10652"/>
                <a:gd name="T4" fmla="*/ 44313003 w 10795"/>
                <a:gd name="T5" fmla="*/ 48718447 h 10652"/>
                <a:gd name="T6" fmla="*/ 45342665 w 10795"/>
                <a:gd name="T7" fmla="*/ 45054057 h 10652"/>
                <a:gd name="T8" fmla="*/ 47276421 w 10795"/>
                <a:gd name="T9" fmla="*/ 42747274 h 10652"/>
                <a:gd name="T10" fmla="*/ 52267731 w 10795"/>
                <a:gd name="T11" fmla="*/ 42284711 h 10652"/>
                <a:gd name="T12" fmla="*/ 58508490 w 10795"/>
                <a:gd name="T13" fmla="*/ 30504608 h 10652"/>
                <a:gd name="T14" fmla="*/ 61955327 w 10795"/>
                <a:gd name="T15" fmla="*/ 22923492 h 10652"/>
                <a:gd name="T16" fmla="*/ 64077436 w 10795"/>
                <a:gd name="T17" fmla="*/ 15180211 h 10652"/>
                <a:gd name="T18" fmla="*/ 60046677 w 10795"/>
                <a:gd name="T19" fmla="*/ 12464958 h 10652"/>
                <a:gd name="T20" fmla="*/ 60523850 w 10795"/>
                <a:gd name="T21" fmla="*/ 6782118 h 10652"/>
                <a:gd name="T22" fmla="*/ 67480308 w 10795"/>
                <a:gd name="T23" fmla="*/ 5088116 h 10652"/>
                <a:gd name="T24" fmla="*/ 66193260 w 10795"/>
                <a:gd name="T25" fmla="*/ 2805383 h 10652"/>
                <a:gd name="T26" fmla="*/ 63317732 w 10795"/>
                <a:gd name="T27" fmla="*/ 1075306 h 10652"/>
                <a:gd name="T28" fmla="*/ 59626043 w 10795"/>
                <a:gd name="T29" fmla="*/ 5993 h 10652"/>
                <a:gd name="T30" fmla="*/ 51778026 w 10795"/>
                <a:gd name="T31" fmla="*/ 1423726 h 10652"/>
                <a:gd name="T32" fmla="*/ 47960767 w 10795"/>
                <a:gd name="T33" fmla="*/ 1579899 h 10652"/>
                <a:gd name="T34" fmla="*/ 43553299 w 10795"/>
                <a:gd name="T35" fmla="*/ 3442137 h 10652"/>
                <a:gd name="T36" fmla="*/ 42592708 w 10795"/>
                <a:gd name="T37" fmla="*/ 9749706 h 10652"/>
                <a:gd name="T38" fmla="*/ 42592708 w 10795"/>
                <a:gd name="T39" fmla="*/ 12464958 h 10652"/>
                <a:gd name="T40" fmla="*/ 41242875 w 10795"/>
                <a:gd name="T41" fmla="*/ 13822565 h 10652"/>
                <a:gd name="T42" fmla="*/ 39717221 w 10795"/>
                <a:gd name="T43" fmla="*/ 18526224 h 10652"/>
                <a:gd name="T44" fmla="*/ 31844097 w 10795"/>
                <a:gd name="T45" fmla="*/ 21992372 h 10652"/>
                <a:gd name="T46" fmla="*/ 27819625 w 10795"/>
                <a:gd name="T47" fmla="*/ 24707625 h 10652"/>
                <a:gd name="T48" fmla="*/ 23782619 w 10795"/>
                <a:gd name="T49" fmla="*/ 30108125 h 10652"/>
                <a:gd name="T50" fmla="*/ 15733674 w 10795"/>
                <a:gd name="T51" fmla="*/ 31507800 h 10652"/>
                <a:gd name="T52" fmla="*/ 7973587 w 10795"/>
                <a:gd name="T53" fmla="*/ 37605103 h 10652"/>
                <a:gd name="T54" fmla="*/ 125570 w 10795"/>
                <a:gd name="T55" fmla="*/ 37232670 h 10652"/>
                <a:gd name="T56" fmla="*/ 3465696 w 10795"/>
                <a:gd name="T57" fmla="*/ 42098495 h 10652"/>
                <a:gd name="T58" fmla="*/ 7421097 w 10795"/>
                <a:gd name="T59" fmla="*/ 43996770 h 10652"/>
                <a:gd name="T60" fmla="*/ 7527807 w 10795"/>
                <a:gd name="T61" fmla="*/ 45949101 h 10652"/>
                <a:gd name="T62" fmla="*/ 7678483 w 10795"/>
                <a:gd name="T63" fmla="*/ 47829358 h 10652"/>
                <a:gd name="T64" fmla="*/ 6918819 w 10795"/>
                <a:gd name="T65" fmla="*/ 51782120 h 10652"/>
                <a:gd name="T66" fmla="*/ 2950845 w 10795"/>
                <a:gd name="T67" fmla="*/ 58534195 h 10652"/>
                <a:gd name="T68" fmla="*/ 20674813 w 10795"/>
                <a:gd name="T69" fmla="*/ 58071671 h 10652"/>
                <a:gd name="T70" fmla="*/ 37488361 w 10795"/>
                <a:gd name="T71" fmla="*/ 63988750 h 10652"/>
                <a:gd name="T72" fmla="*/ 39127052 w 10795"/>
                <a:gd name="T73" fmla="*/ 63099700 h 10652"/>
                <a:gd name="T74" fmla="*/ 44689712 w 10795"/>
                <a:gd name="T75" fmla="*/ 61087282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95" h="10652">
                  <a:moveTo>
                    <a:pt x="7118" y="10169"/>
                  </a:moveTo>
                  <a:cubicBezTo>
                    <a:pt x="7403" y="10018"/>
                    <a:pt x="7922" y="10028"/>
                    <a:pt x="7912" y="9685"/>
                  </a:cubicBezTo>
                  <a:cubicBezTo>
                    <a:pt x="7902" y="9342"/>
                    <a:pt x="7173" y="8474"/>
                    <a:pt x="7058" y="8110"/>
                  </a:cubicBezTo>
                  <a:cubicBezTo>
                    <a:pt x="6943" y="7746"/>
                    <a:pt x="7143" y="7666"/>
                    <a:pt x="7222" y="7500"/>
                  </a:cubicBezTo>
                  <a:cubicBezTo>
                    <a:pt x="7301" y="7334"/>
                    <a:pt x="7346" y="7193"/>
                    <a:pt x="7530" y="7116"/>
                  </a:cubicBezTo>
                  <a:cubicBezTo>
                    <a:pt x="7714" y="7039"/>
                    <a:pt x="8027" y="7379"/>
                    <a:pt x="8325" y="7039"/>
                  </a:cubicBezTo>
                  <a:cubicBezTo>
                    <a:pt x="8623" y="6699"/>
                    <a:pt x="9062" y="5615"/>
                    <a:pt x="9319" y="5078"/>
                  </a:cubicBezTo>
                  <a:cubicBezTo>
                    <a:pt x="9576" y="4541"/>
                    <a:pt x="9720" y="4241"/>
                    <a:pt x="9868" y="3816"/>
                  </a:cubicBezTo>
                  <a:cubicBezTo>
                    <a:pt x="10016" y="3391"/>
                    <a:pt x="10257" y="2817"/>
                    <a:pt x="10206" y="2527"/>
                  </a:cubicBezTo>
                  <a:cubicBezTo>
                    <a:pt x="10155" y="2237"/>
                    <a:pt x="9538" y="2325"/>
                    <a:pt x="9564" y="2075"/>
                  </a:cubicBezTo>
                  <a:cubicBezTo>
                    <a:pt x="9591" y="1811"/>
                    <a:pt x="9500" y="1164"/>
                    <a:pt x="9640" y="1129"/>
                  </a:cubicBezTo>
                  <a:cubicBezTo>
                    <a:pt x="10141" y="1004"/>
                    <a:pt x="10598" y="957"/>
                    <a:pt x="10748" y="847"/>
                  </a:cubicBezTo>
                  <a:cubicBezTo>
                    <a:pt x="10898" y="737"/>
                    <a:pt x="10653" y="578"/>
                    <a:pt x="10543" y="467"/>
                  </a:cubicBezTo>
                  <a:cubicBezTo>
                    <a:pt x="10433" y="356"/>
                    <a:pt x="10260" y="257"/>
                    <a:pt x="10085" y="179"/>
                  </a:cubicBezTo>
                  <a:cubicBezTo>
                    <a:pt x="9911" y="102"/>
                    <a:pt x="9805" y="-9"/>
                    <a:pt x="9497" y="1"/>
                  </a:cubicBezTo>
                  <a:cubicBezTo>
                    <a:pt x="9192" y="11"/>
                    <a:pt x="8556" y="193"/>
                    <a:pt x="8247" y="237"/>
                  </a:cubicBezTo>
                  <a:cubicBezTo>
                    <a:pt x="7938" y="279"/>
                    <a:pt x="7858" y="208"/>
                    <a:pt x="7639" y="263"/>
                  </a:cubicBezTo>
                  <a:cubicBezTo>
                    <a:pt x="7421" y="320"/>
                    <a:pt x="7152" y="573"/>
                    <a:pt x="6937" y="573"/>
                  </a:cubicBezTo>
                  <a:cubicBezTo>
                    <a:pt x="6886" y="922"/>
                    <a:pt x="6810" y="1372"/>
                    <a:pt x="6784" y="1623"/>
                  </a:cubicBezTo>
                  <a:cubicBezTo>
                    <a:pt x="6758" y="1873"/>
                    <a:pt x="6784" y="1924"/>
                    <a:pt x="6784" y="2075"/>
                  </a:cubicBezTo>
                  <a:cubicBezTo>
                    <a:pt x="6712" y="2150"/>
                    <a:pt x="6645" y="2133"/>
                    <a:pt x="6569" y="2301"/>
                  </a:cubicBezTo>
                  <a:cubicBezTo>
                    <a:pt x="6493" y="2469"/>
                    <a:pt x="6407" y="2823"/>
                    <a:pt x="6326" y="3084"/>
                  </a:cubicBezTo>
                  <a:cubicBezTo>
                    <a:pt x="6326" y="3084"/>
                    <a:pt x="5388" y="3490"/>
                    <a:pt x="5072" y="3661"/>
                  </a:cubicBezTo>
                  <a:cubicBezTo>
                    <a:pt x="4756" y="3832"/>
                    <a:pt x="4644" y="3888"/>
                    <a:pt x="4431" y="4113"/>
                  </a:cubicBezTo>
                  <a:cubicBezTo>
                    <a:pt x="4217" y="4338"/>
                    <a:pt x="3788" y="5012"/>
                    <a:pt x="3788" y="5012"/>
                  </a:cubicBezTo>
                  <a:cubicBezTo>
                    <a:pt x="3788" y="5012"/>
                    <a:pt x="2925" y="5037"/>
                    <a:pt x="2506" y="5245"/>
                  </a:cubicBezTo>
                  <a:cubicBezTo>
                    <a:pt x="2087" y="5453"/>
                    <a:pt x="1684" y="6101"/>
                    <a:pt x="1270" y="6260"/>
                  </a:cubicBezTo>
                  <a:cubicBezTo>
                    <a:pt x="856" y="6419"/>
                    <a:pt x="140" y="6073"/>
                    <a:pt x="20" y="6198"/>
                  </a:cubicBezTo>
                  <a:cubicBezTo>
                    <a:pt x="-100" y="6323"/>
                    <a:pt x="358" y="6820"/>
                    <a:pt x="552" y="7008"/>
                  </a:cubicBezTo>
                  <a:cubicBezTo>
                    <a:pt x="746" y="7196"/>
                    <a:pt x="1074" y="7217"/>
                    <a:pt x="1182" y="7324"/>
                  </a:cubicBezTo>
                  <a:cubicBezTo>
                    <a:pt x="1290" y="7431"/>
                    <a:pt x="1192" y="7543"/>
                    <a:pt x="1199" y="7649"/>
                  </a:cubicBezTo>
                  <a:cubicBezTo>
                    <a:pt x="1206" y="7755"/>
                    <a:pt x="1239" y="7800"/>
                    <a:pt x="1223" y="7962"/>
                  </a:cubicBezTo>
                  <a:cubicBezTo>
                    <a:pt x="1207" y="8124"/>
                    <a:pt x="1334" y="8396"/>
                    <a:pt x="1102" y="8620"/>
                  </a:cubicBezTo>
                  <a:cubicBezTo>
                    <a:pt x="795" y="8917"/>
                    <a:pt x="443" y="9228"/>
                    <a:pt x="470" y="9744"/>
                  </a:cubicBezTo>
                  <a:cubicBezTo>
                    <a:pt x="479" y="9915"/>
                    <a:pt x="2376" y="9516"/>
                    <a:pt x="3293" y="9667"/>
                  </a:cubicBezTo>
                  <a:cubicBezTo>
                    <a:pt x="4210" y="9818"/>
                    <a:pt x="5529" y="9982"/>
                    <a:pt x="5971" y="10652"/>
                  </a:cubicBezTo>
                  <a:lnTo>
                    <a:pt x="6232" y="10504"/>
                  </a:lnTo>
                  <a:lnTo>
                    <a:pt x="7118" y="1016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1" name="Freeform 296"/>
            <p:cNvSpPr>
              <a:spLocks/>
            </p:cNvSpPr>
            <p:nvPr/>
          </p:nvSpPr>
          <p:spPr bwMode="auto">
            <a:xfrm>
              <a:off x="6281894" y="3645140"/>
              <a:ext cx="729722" cy="889543"/>
            </a:xfrm>
            <a:custGeom>
              <a:avLst/>
              <a:gdLst/>
              <a:ahLst/>
              <a:cxnLst/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9054" y="3526"/>
                    <a:pt x="9034" y="3598"/>
                  </a:cubicBezTo>
                  <a:lnTo>
                    <a:pt x="8672" y="3668"/>
                  </a:lnTo>
                  <a:lnTo>
                    <a:pt x="8472" y="3566"/>
                  </a:lnTo>
                  <a:cubicBezTo>
                    <a:pt x="8338" y="3543"/>
                    <a:pt x="7904" y="3596"/>
                    <a:pt x="7869" y="3527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2" name="Freeform 297"/>
            <p:cNvSpPr>
              <a:spLocks/>
            </p:cNvSpPr>
            <p:nvPr/>
          </p:nvSpPr>
          <p:spPr bwMode="auto">
            <a:xfrm>
              <a:off x="6017819" y="3611808"/>
              <a:ext cx="342205" cy="274988"/>
            </a:xfrm>
            <a:custGeom>
              <a:avLst/>
              <a:gdLst>
                <a:gd name="T0" fmla="*/ 42194905 w 10000"/>
                <a:gd name="T1" fmla="*/ 804452 h 11017"/>
                <a:gd name="T2" fmla="*/ 37781525 w 10000"/>
                <a:gd name="T3" fmla="*/ 2875510 h 11017"/>
                <a:gd name="T4" fmla="*/ 34799598 w 10000"/>
                <a:gd name="T5" fmla="*/ 2875510 h 11017"/>
                <a:gd name="T6" fmla="*/ 33802569 w 10000"/>
                <a:gd name="T7" fmla="*/ 718884 h 11017"/>
                <a:gd name="T8" fmla="*/ 32810154 w 10000"/>
                <a:gd name="T9" fmla="*/ 0 h 11017"/>
                <a:gd name="T10" fmla="*/ 29828227 w 10000"/>
                <a:gd name="T11" fmla="*/ 2156626 h 11017"/>
                <a:gd name="T12" fmla="*/ 27838783 w 10000"/>
                <a:gd name="T13" fmla="*/ 3596842 h 11017"/>
                <a:gd name="T14" fmla="*/ 24038190 w 10000"/>
                <a:gd name="T15" fmla="*/ 2836399 h 11017"/>
                <a:gd name="T16" fmla="*/ 21874963 w 10000"/>
                <a:gd name="T17" fmla="*/ 2875510 h 11017"/>
                <a:gd name="T18" fmla="*/ 18888455 w 10000"/>
                <a:gd name="T19" fmla="*/ 2875510 h 11017"/>
                <a:gd name="T20" fmla="*/ 14914113 w 10000"/>
                <a:gd name="T21" fmla="*/ 2156626 h 11017"/>
                <a:gd name="T22" fmla="*/ 13917084 w 10000"/>
                <a:gd name="T23" fmla="*/ 5753468 h 11017"/>
                <a:gd name="T24" fmla="*/ 8950293 w 10000"/>
                <a:gd name="T25" fmla="*/ 7191211 h 11017"/>
                <a:gd name="T26" fmla="*/ 6960849 w 10000"/>
                <a:gd name="T27" fmla="*/ 8628978 h 11017"/>
                <a:gd name="T28" fmla="*/ 3978922 w 10000"/>
                <a:gd name="T29" fmla="*/ 7910095 h 11017"/>
                <a:gd name="T30" fmla="*/ 1989478 w 10000"/>
                <a:gd name="T31" fmla="*/ 7191211 h 11017"/>
                <a:gd name="T32" fmla="*/ 992449 w 10000"/>
                <a:gd name="T33" fmla="*/ 11506937 h 11017"/>
                <a:gd name="T34" fmla="*/ 0 w 10000"/>
                <a:gd name="T35" fmla="*/ 14382447 h 11017"/>
                <a:gd name="T36" fmla="*/ 0 w 10000"/>
                <a:gd name="T37" fmla="*/ 17979264 h 11017"/>
                <a:gd name="T38" fmla="*/ 3978922 w 10000"/>
                <a:gd name="T39" fmla="*/ 19417031 h 11017"/>
                <a:gd name="T40" fmla="*/ 1989478 w 10000"/>
                <a:gd name="T41" fmla="*/ 23732733 h 11017"/>
                <a:gd name="T42" fmla="*/ 567119 w 10000"/>
                <a:gd name="T43" fmla="*/ 25970054 h 11017"/>
                <a:gd name="T44" fmla="*/ 4651220 w 10000"/>
                <a:gd name="T45" fmla="*/ 26608242 h 11017"/>
                <a:gd name="T46" fmla="*/ 6677273 w 10000"/>
                <a:gd name="T47" fmla="*/ 26635157 h 11017"/>
                <a:gd name="T48" fmla="*/ 12238631 w 10000"/>
                <a:gd name="T49" fmla="*/ 26847879 h 11017"/>
                <a:gd name="T50" fmla="*/ 20278820 w 10000"/>
                <a:gd name="T51" fmla="*/ 25089805 h 11017"/>
                <a:gd name="T52" fmla="*/ 21509076 w 10000"/>
                <a:gd name="T53" fmla="*/ 21813294 h 11017"/>
                <a:gd name="T54" fmla="*/ 25373658 w 10000"/>
                <a:gd name="T55" fmla="*/ 21016164 h 11017"/>
                <a:gd name="T56" fmla="*/ 31552416 w 10000"/>
                <a:gd name="T57" fmla="*/ 19018479 h 11017"/>
                <a:gd name="T58" fmla="*/ 31781096 w 10000"/>
                <a:gd name="T59" fmla="*/ 16539073 h 11017"/>
                <a:gd name="T60" fmla="*/ 33107403 w 10000"/>
                <a:gd name="T61" fmla="*/ 15900884 h 11017"/>
                <a:gd name="T62" fmla="*/ 34854495 w 10000"/>
                <a:gd name="T63" fmla="*/ 14861694 h 11017"/>
                <a:gd name="T64" fmla="*/ 37827261 w 10000"/>
                <a:gd name="T65" fmla="*/ 12066880 h 11017"/>
                <a:gd name="T66" fmla="*/ 38394346 w 10000"/>
                <a:gd name="T67" fmla="*/ 10387052 h 11017"/>
                <a:gd name="T68" fmla="*/ 40360956 w 10000"/>
                <a:gd name="T69" fmla="*/ 7831849 h 11017"/>
                <a:gd name="T70" fmla="*/ 38773940 w 10000"/>
                <a:gd name="T71" fmla="*/ 5034585 h 11017"/>
                <a:gd name="T72" fmla="*/ 45734789 w 10000"/>
                <a:gd name="T73" fmla="*/ 4315701 h 11017"/>
                <a:gd name="T74" fmla="*/ 43745311 w 10000"/>
                <a:gd name="T75" fmla="*/ 2156626 h 11017"/>
                <a:gd name="T76" fmla="*/ 42194905 w 10000"/>
                <a:gd name="T77" fmla="*/ 804452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00" h="11017">
                  <a:moveTo>
                    <a:pt x="9226" y="329"/>
                  </a:moveTo>
                  <a:cubicBezTo>
                    <a:pt x="8904" y="611"/>
                    <a:pt x="8531" y="1035"/>
                    <a:pt x="8261" y="1176"/>
                  </a:cubicBezTo>
                  <a:cubicBezTo>
                    <a:pt x="7992" y="1317"/>
                    <a:pt x="7826" y="1176"/>
                    <a:pt x="7609" y="1176"/>
                  </a:cubicBezTo>
                  <a:cubicBezTo>
                    <a:pt x="7536" y="882"/>
                    <a:pt x="7464" y="588"/>
                    <a:pt x="7391" y="294"/>
                  </a:cubicBezTo>
                  <a:lnTo>
                    <a:pt x="7174" y="0"/>
                  </a:lnTo>
                  <a:lnTo>
                    <a:pt x="6522" y="882"/>
                  </a:lnTo>
                  <a:cubicBezTo>
                    <a:pt x="6377" y="1078"/>
                    <a:pt x="6298" y="1425"/>
                    <a:pt x="6087" y="1471"/>
                  </a:cubicBezTo>
                  <a:cubicBezTo>
                    <a:pt x="5876" y="1517"/>
                    <a:pt x="5533" y="1264"/>
                    <a:pt x="5256" y="1160"/>
                  </a:cubicBezTo>
                  <a:cubicBezTo>
                    <a:pt x="5098" y="1165"/>
                    <a:pt x="4971" y="1173"/>
                    <a:pt x="4783" y="1176"/>
                  </a:cubicBezTo>
                  <a:cubicBezTo>
                    <a:pt x="4595" y="1179"/>
                    <a:pt x="4348" y="1176"/>
                    <a:pt x="4130" y="1176"/>
                  </a:cubicBezTo>
                  <a:lnTo>
                    <a:pt x="3261" y="882"/>
                  </a:lnTo>
                  <a:cubicBezTo>
                    <a:pt x="3188" y="1372"/>
                    <a:pt x="3116" y="1863"/>
                    <a:pt x="3043" y="2353"/>
                  </a:cubicBezTo>
                  <a:lnTo>
                    <a:pt x="1957" y="2941"/>
                  </a:lnTo>
                  <a:lnTo>
                    <a:pt x="1522" y="3529"/>
                  </a:lnTo>
                  <a:lnTo>
                    <a:pt x="870" y="3235"/>
                  </a:lnTo>
                  <a:lnTo>
                    <a:pt x="435" y="2941"/>
                  </a:lnTo>
                  <a:cubicBezTo>
                    <a:pt x="362" y="3529"/>
                    <a:pt x="290" y="4118"/>
                    <a:pt x="217" y="4706"/>
                  </a:cubicBezTo>
                  <a:cubicBezTo>
                    <a:pt x="145" y="5098"/>
                    <a:pt x="72" y="5490"/>
                    <a:pt x="0" y="5882"/>
                  </a:cubicBezTo>
                  <a:lnTo>
                    <a:pt x="0" y="7353"/>
                  </a:lnTo>
                  <a:lnTo>
                    <a:pt x="870" y="7941"/>
                  </a:lnTo>
                  <a:cubicBezTo>
                    <a:pt x="435" y="9706"/>
                    <a:pt x="559" y="9259"/>
                    <a:pt x="435" y="9706"/>
                  </a:cubicBezTo>
                  <a:cubicBezTo>
                    <a:pt x="311" y="10153"/>
                    <a:pt x="27" y="10425"/>
                    <a:pt x="124" y="10621"/>
                  </a:cubicBezTo>
                  <a:cubicBezTo>
                    <a:pt x="221" y="10817"/>
                    <a:pt x="794" y="10837"/>
                    <a:pt x="1017" y="10882"/>
                  </a:cubicBezTo>
                  <a:cubicBezTo>
                    <a:pt x="1240" y="10927"/>
                    <a:pt x="1315" y="10844"/>
                    <a:pt x="1460" y="10893"/>
                  </a:cubicBezTo>
                  <a:cubicBezTo>
                    <a:pt x="1605" y="10942"/>
                    <a:pt x="2180" y="11085"/>
                    <a:pt x="2676" y="10980"/>
                  </a:cubicBezTo>
                  <a:cubicBezTo>
                    <a:pt x="3172" y="10875"/>
                    <a:pt x="4096" y="10604"/>
                    <a:pt x="4434" y="10261"/>
                  </a:cubicBezTo>
                  <a:cubicBezTo>
                    <a:pt x="4772" y="9918"/>
                    <a:pt x="4517" y="9199"/>
                    <a:pt x="4703" y="8921"/>
                  </a:cubicBezTo>
                  <a:cubicBezTo>
                    <a:pt x="4889" y="8643"/>
                    <a:pt x="5182" y="8785"/>
                    <a:pt x="5548" y="8595"/>
                  </a:cubicBezTo>
                  <a:cubicBezTo>
                    <a:pt x="5914" y="8405"/>
                    <a:pt x="6666" y="8083"/>
                    <a:pt x="6899" y="7778"/>
                  </a:cubicBezTo>
                  <a:cubicBezTo>
                    <a:pt x="7133" y="7473"/>
                    <a:pt x="6892" y="6977"/>
                    <a:pt x="6949" y="6764"/>
                  </a:cubicBezTo>
                  <a:cubicBezTo>
                    <a:pt x="7006" y="6552"/>
                    <a:pt x="7127" y="6617"/>
                    <a:pt x="7239" y="6503"/>
                  </a:cubicBezTo>
                  <a:cubicBezTo>
                    <a:pt x="7351" y="6389"/>
                    <a:pt x="7449" y="6339"/>
                    <a:pt x="7621" y="6078"/>
                  </a:cubicBezTo>
                  <a:cubicBezTo>
                    <a:pt x="7793" y="5817"/>
                    <a:pt x="8142" y="5240"/>
                    <a:pt x="8271" y="4935"/>
                  </a:cubicBezTo>
                  <a:cubicBezTo>
                    <a:pt x="8400" y="4630"/>
                    <a:pt x="8303" y="4537"/>
                    <a:pt x="8395" y="4248"/>
                  </a:cubicBezTo>
                  <a:cubicBezTo>
                    <a:pt x="8487" y="3959"/>
                    <a:pt x="8811" y="3568"/>
                    <a:pt x="8825" y="3203"/>
                  </a:cubicBezTo>
                  <a:cubicBezTo>
                    <a:pt x="8839" y="2838"/>
                    <a:pt x="8282" y="2299"/>
                    <a:pt x="8478" y="2059"/>
                  </a:cubicBezTo>
                  <a:cubicBezTo>
                    <a:pt x="8674" y="1819"/>
                    <a:pt x="9493" y="1863"/>
                    <a:pt x="10000" y="1765"/>
                  </a:cubicBezTo>
                  <a:lnTo>
                    <a:pt x="9565" y="882"/>
                  </a:lnTo>
                  <a:lnTo>
                    <a:pt x="9226" y="32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3" name="Freeform 298"/>
            <p:cNvSpPr>
              <a:spLocks/>
            </p:cNvSpPr>
            <p:nvPr/>
          </p:nvSpPr>
          <p:spPr bwMode="auto">
            <a:xfrm>
              <a:off x="6800670" y="4020123"/>
              <a:ext cx="112505" cy="14166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4" name="Freeform 331"/>
            <p:cNvSpPr>
              <a:spLocks/>
            </p:cNvSpPr>
            <p:nvPr/>
          </p:nvSpPr>
          <p:spPr bwMode="auto">
            <a:xfrm>
              <a:off x="6558470" y="3840965"/>
              <a:ext cx="214073" cy="120828"/>
            </a:xfrm>
            <a:custGeom>
              <a:avLst/>
              <a:gdLst>
                <a:gd name="T0" fmla="*/ 13780995 w 10000"/>
                <a:gd name="T1" fmla="*/ 2262059 h 11631"/>
                <a:gd name="T2" fmla="*/ 9857897 w 10000"/>
                <a:gd name="T3" fmla="*/ 1876450 h 11631"/>
                <a:gd name="T4" fmla="*/ 3736600 w 10000"/>
                <a:gd name="T5" fmla="*/ 488415 h 11631"/>
                <a:gd name="T6" fmla="*/ 1588606 w 10000"/>
                <a:gd name="T7" fmla="*/ 0 h 11631"/>
                <a:gd name="T8" fmla="*/ 0 w 10000"/>
                <a:gd name="T9" fmla="*/ 2015330 h 11631"/>
                <a:gd name="T10" fmla="*/ 6201990 w 10000"/>
                <a:gd name="T11" fmla="*/ 3895548 h 11631"/>
                <a:gd name="T12" fmla="*/ 10584065 w 10000"/>
                <a:gd name="T13" fmla="*/ 4304661 h 11631"/>
                <a:gd name="T14" fmla="*/ 14372668 w 10000"/>
                <a:gd name="T15" fmla="*/ 4880351 h 11631"/>
                <a:gd name="T16" fmla="*/ 15556057 w 10000"/>
                <a:gd name="T17" fmla="*/ 3654701 h 11631"/>
                <a:gd name="T18" fmla="*/ 17929985 w 10000"/>
                <a:gd name="T19" fmla="*/ 3410498 h 11631"/>
                <a:gd name="T20" fmla="*/ 15984590 w 10000"/>
                <a:gd name="T21" fmla="*/ 2836071 h 11631"/>
                <a:gd name="T22" fmla="*/ 14899813 w 10000"/>
                <a:gd name="T23" fmla="*/ 2778585 h 11631"/>
                <a:gd name="T24" fmla="*/ 13780995 w 10000"/>
                <a:gd name="T25" fmla="*/ 2262059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5" name="Freeform 447"/>
            <p:cNvSpPr>
              <a:spLocks/>
            </p:cNvSpPr>
            <p:nvPr/>
          </p:nvSpPr>
          <p:spPr bwMode="auto">
            <a:xfrm>
              <a:off x="6905362" y="3974292"/>
              <a:ext cx="234386" cy="491645"/>
            </a:xfrm>
            <a:custGeom>
              <a:avLst/>
              <a:gdLst>
                <a:gd name="T0" fmla="*/ 140102 w 11115"/>
                <a:gd name="T1" fmla="*/ 0 h 10000"/>
                <a:gd name="T2" fmla="*/ 109599 w 11115"/>
                <a:gd name="T3" fmla="*/ 30737 h 10000"/>
                <a:gd name="T4" fmla="*/ 94725 w 11115"/>
                <a:gd name="T5" fmla="*/ 38973 h 10000"/>
                <a:gd name="T6" fmla="*/ 90019 w 11115"/>
                <a:gd name="T7" fmla="*/ 29511 h 10000"/>
                <a:gd name="T8" fmla="*/ 38865 w 11115"/>
                <a:gd name="T9" fmla="*/ 74073 h 10000"/>
                <a:gd name="T10" fmla="*/ 7584 w 11115"/>
                <a:gd name="T11" fmla="*/ 132360 h 10000"/>
                <a:gd name="T12" fmla="*/ 0 w 11115"/>
                <a:gd name="T13" fmla="*/ 172902 h 10000"/>
                <a:gd name="T14" fmla="*/ 51806 w 11115"/>
                <a:gd name="T15" fmla="*/ 264769 h 10000"/>
                <a:gd name="T16" fmla="*/ 40167 w 11115"/>
                <a:gd name="T17" fmla="*/ 314527 h 10000"/>
                <a:gd name="T18" fmla="*/ 99809 w 11115"/>
                <a:gd name="T19" fmla="*/ 324135 h 10000"/>
                <a:gd name="T20" fmla="*/ 134031 w 11115"/>
                <a:gd name="T21" fmla="*/ 322469 h 10000"/>
                <a:gd name="T22" fmla="*/ 114977 w 11115"/>
                <a:gd name="T23" fmla="*/ 283888 h 10000"/>
                <a:gd name="T24" fmla="*/ 127561 w 11115"/>
                <a:gd name="T25" fmla="*/ 294379 h 10000"/>
                <a:gd name="T26" fmla="*/ 140397 w 11115"/>
                <a:gd name="T27" fmla="*/ 350657 h 10000"/>
                <a:gd name="T28" fmla="*/ 155207 w 11115"/>
                <a:gd name="T29" fmla="*/ 392914 h 10000"/>
                <a:gd name="T30" fmla="*/ 158737 w 11115"/>
                <a:gd name="T31" fmla="*/ 490223 h 10000"/>
                <a:gd name="T32" fmla="*/ 189219 w 11115"/>
                <a:gd name="T33" fmla="*/ 435514 h 10000"/>
                <a:gd name="T34" fmla="*/ 176005 w 11115"/>
                <a:gd name="T35" fmla="*/ 339970 h 10000"/>
                <a:gd name="T36" fmla="*/ 154472 w 11115"/>
                <a:gd name="T37" fmla="*/ 312811 h 10000"/>
                <a:gd name="T38" fmla="*/ 165228 w 11115"/>
                <a:gd name="T39" fmla="*/ 291094 h 10000"/>
                <a:gd name="T40" fmla="*/ 163421 w 11115"/>
                <a:gd name="T41" fmla="*/ 273054 h 10000"/>
                <a:gd name="T42" fmla="*/ 134724 w 11115"/>
                <a:gd name="T43" fmla="*/ 235062 h 10000"/>
                <a:gd name="T44" fmla="*/ 149073 w 11115"/>
                <a:gd name="T45" fmla="*/ 206139 h 10000"/>
                <a:gd name="T46" fmla="*/ 166299 w 11115"/>
                <a:gd name="T47" fmla="*/ 205698 h 10000"/>
                <a:gd name="T48" fmla="*/ 203463 w 11115"/>
                <a:gd name="T49" fmla="*/ 187314 h 10000"/>
                <a:gd name="T50" fmla="*/ 216950 w 11115"/>
                <a:gd name="T51" fmla="*/ 171578 h 10000"/>
                <a:gd name="T52" fmla="*/ 233504 w 11115"/>
                <a:gd name="T53" fmla="*/ 147165 h 10000"/>
                <a:gd name="T54" fmla="*/ 202874 w 11115"/>
                <a:gd name="T55" fmla="*/ 150597 h 10000"/>
                <a:gd name="T56" fmla="*/ 201215 w 11115"/>
                <a:gd name="T57" fmla="*/ 141822 h 10000"/>
                <a:gd name="T58" fmla="*/ 186761 w 11115"/>
                <a:gd name="T59" fmla="*/ 132017 h 10000"/>
                <a:gd name="T60" fmla="*/ 185480 w 11115"/>
                <a:gd name="T61" fmla="*/ 110643 h 10000"/>
                <a:gd name="T62" fmla="*/ 163400 w 11115"/>
                <a:gd name="T63" fmla="*/ 83877 h 10000"/>
                <a:gd name="T64" fmla="*/ 156089 w 11115"/>
                <a:gd name="T65" fmla="*/ 86426 h 10000"/>
                <a:gd name="T66" fmla="*/ 149073 w 11115"/>
                <a:gd name="T67" fmla="*/ 75985 h 10000"/>
                <a:gd name="T68" fmla="*/ 165228 w 11115"/>
                <a:gd name="T69" fmla="*/ 61474 h 10000"/>
                <a:gd name="T70" fmla="*/ 165228 w 11115"/>
                <a:gd name="T71" fmla="*/ 23531 h 10000"/>
                <a:gd name="T72" fmla="*/ 140102 w 11115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115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lnTo>
                    <a:pt x="9657" y="3072"/>
                  </a:lnTo>
                  <a:cubicBezTo>
                    <a:pt x="9631" y="3012"/>
                    <a:pt x="9604" y="2953"/>
                    <a:pt x="9578" y="2893"/>
                  </a:cubicBezTo>
                  <a:lnTo>
                    <a:pt x="8890" y="2693"/>
                  </a:lnTo>
                  <a:cubicBezTo>
                    <a:pt x="8870" y="2548"/>
                    <a:pt x="8849" y="2402"/>
                    <a:pt x="8829" y="2257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rgbClr val="F4DD9E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6" name="Freeform 233"/>
            <p:cNvSpPr>
              <a:spLocks/>
            </p:cNvSpPr>
            <p:nvPr/>
          </p:nvSpPr>
          <p:spPr bwMode="auto">
            <a:xfrm>
              <a:off x="6797544" y="3926377"/>
              <a:ext cx="89066" cy="47915"/>
            </a:xfrm>
            <a:custGeom>
              <a:avLst/>
              <a:gdLst>
                <a:gd name="T0" fmla="*/ 0 w 348468"/>
                <a:gd name="T1" fmla="*/ 34950 h 191264"/>
                <a:gd name="T2" fmla="*/ 26039 w 348468"/>
                <a:gd name="T3" fmla="*/ 49064 h 191264"/>
                <a:gd name="T4" fmla="*/ 41396 w 348468"/>
                <a:gd name="T5" fmla="*/ 41671 h 191264"/>
                <a:gd name="T6" fmla="*/ 55417 w 348468"/>
                <a:gd name="T7" fmla="*/ 48392 h 191264"/>
                <a:gd name="T8" fmla="*/ 82792 w 348468"/>
                <a:gd name="T9" fmla="*/ 43015 h 191264"/>
                <a:gd name="T10" fmla="*/ 88801 w 348468"/>
                <a:gd name="T11" fmla="*/ 26884 h 191264"/>
                <a:gd name="T12" fmla="*/ 64764 w 348468"/>
                <a:gd name="T13" fmla="*/ 1344 h 191264"/>
                <a:gd name="T14" fmla="*/ 42731 w 348468"/>
                <a:gd name="T15" fmla="*/ 5377 h 191264"/>
                <a:gd name="T16" fmla="*/ 29378 w 348468"/>
                <a:gd name="T17" fmla="*/ 0 h 191264"/>
                <a:gd name="T18" fmla="*/ 7345 w 348468"/>
                <a:gd name="T19" fmla="*/ 18819 h 191264"/>
                <a:gd name="T20" fmla="*/ 0 w 348468"/>
                <a:gd name="T21" fmla="*/ 34950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7" name="Freeform 448"/>
            <p:cNvSpPr>
              <a:spLocks/>
            </p:cNvSpPr>
            <p:nvPr/>
          </p:nvSpPr>
          <p:spPr bwMode="auto">
            <a:xfrm>
              <a:off x="7131936" y="4551349"/>
              <a:ext cx="129693" cy="147911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8" name="Freeform 330"/>
            <p:cNvSpPr>
              <a:spLocks/>
            </p:cNvSpPr>
            <p:nvPr/>
          </p:nvSpPr>
          <p:spPr bwMode="auto">
            <a:xfrm>
              <a:off x="7167874" y="4095120"/>
              <a:ext cx="200010" cy="393732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9" name="Freeform 329"/>
            <p:cNvSpPr>
              <a:spLocks/>
            </p:cNvSpPr>
            <p:nvPr/>
          </p:nvSpPr>
          <p:spPr bwMode="auto">
            <a:xfrm>
              <a:off x="7105371" y="4120119"/>
              <a:ext cx="210948" cy="229156"/>
            </a:xfrm>
            <a:custGeom>
              <a:avLst/>
              <a:gdLst>
                <a:gd name="T0" fmla="*/ 3492879 w 10000"/>
                <a:gd name="T1" fmla="*/ 4713787 h 10000"/>
                <a:gd name="T2" fmla="*/ 4027778 w 10000"/>
                <a:gd name="T3" fmla="*/ 4795308 h 10000"/>
                <a:gd name="T4" fmla="*/ 4027778 w 10000"/>
                <a:gd name="T5" fmla="*/ 3811312 h 10000"/>
                <a:gd name="T6" fmla="*/ 3502561 w 10000"/>
                <a:gd name="T7" fmla="*/ 3238759 h 10000"/>
                <a:gd name="T8" fmla="*/ 2802125 w 10000"/>
                <a:gd name="T9" fmla="*/ 2286884 h 10000"/>
                <a:gd name="T10" fmla="*/ 2276508 w 10000"/>
                <a:gd name="T11" fmla="*/ 1522981 h 10000"/>
                <a:gd name="T12" fmla="*/ 2451706 w 10000"/>
                <a:gd name="T13" fmla="*/ 1143201 h 10000"/>
                <a:gd name="T14" fmla="*/ 2276508 w 10000"/>
                <a:gd name="T15" fmla="*/ 762455 h 10000"/>
                <a:gd name="T16" fmla="*/ 1751270 w 10000"/>
                <a:gd name="T17" fmla="*/ 571129 h 10000"/>
                <a:gd name="T18" fmla="*/ 1400852 w 10000"/>
                <a:gd name="T19" fmla="*/ 0 h 10000"/>
                <a:gd name="T20" fmla="*/ 1225653 w 10000"/>
                <a:gd name="T21" fmla="*/ 0 h 10000"/>
                <a:gd name="T22" fmla="*/ 350418 w 10000"/>
                <a:gd name="T23" fmla="*/ 189902 h 10000"/>
                <a:gd name="T24" fmla="*/ 0 w 10000"/>
                <a:gd name="T25" fmla="*/ 762455 h 10000"/>
                <a:gd name="T26" fmla="*/ 175199 w 10000"/>
                <a:gd name="T27" fmla="*/ 1143201 h 10000"/>
                <a:gd name="T28" fmla="*/ 350418 w 10000"/>
                <a:gd name="T29" fmla="*/ 2286884 h 10000"/>
                <a:gd name="T30" fmla="*/ 1576071 w 10000"/>
                <a:gd name="T31" fmla="*/ 2286884 h 10000"/>
                <a:gd name="T32" fmla="*/ 2101288 w 10000"/>
                <a:gd name="T33" fmla="*/ 2476786 h 10000"/>
                <a:gd name="T34" fmla="*/ 2976923 w 10000"/>
                <a:gd name="T35" fmla="*/ 4001214 h 10000"/>
                <a:gd name="T36" fmla="*/ 2802125 w 10000"/>
                <a:gd name="T37" fmla="*/ 4604465 h 10000"/>
                <a:gd name="T38" fmla="*/ 3492879 w 10000"/>
                <a:gd name="T39" fmla="*/ 4713787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0" name="Freeform 447"/>
            <p:cNvSpPr>
              <a:spLocks/>
            </p:cNvSpPr>
            <p:nvPr/>
          </p:nvSpPr>
          <p:spPr bwMode="auto">
            <a:xfrm>
              <a:off x="6906925" y="3980541"/>
              <a:ext cx="270325" cy="491645"/>
            </a:xfrm>
            <a:custGeom>
              <a:avLst/>
              <a:gdLst>
                <a:gd name="T0" fmla="*/ 140102 w 12864"/>
                <a:gd name="T1" fmla="*/ 0 h 10000"/>
                <a:gd name="T2" fmla="*/ 109599 w 12864"/>
                <a:gd name="T3" fmla="*/ 30737 h 10000"/>
                <a:gd name="T4" fmla="*/ 94725 w 12864"/>
                <a:gd name="T5" fmla="*/ 38973 h 10000"/>
                <a:gd name="T6" fmla="*/ 90019 w 12864"/>
                <a:gd name="T7" fmla="*/ 29511 h 10000"/>
                <a:gd name="T8" fmla="*/ 38865 w 12864"/>
                <a:gd name="T9" fmla="*/ 74073 h 10000"/>
                <a:gd name="T10" fmla="*/ 7584 w 12864"/>
                <a:gd name="T11" fmla="*/ 132360 h 10000"/>
                <a:gd name="T12" fmla="*/ 0 w 12864"/>
                <a:gd name="T13" fmla="*/ 172902 h 10000"/>
                <a:gd name="T14" fmla="*/ 51806 w 12864"/>
                <a:gd name="T15" fmla="*/ 264769 h 10000"/>
                <a:gd name="T16" fmla="*/ 40167 w 12864"/>
                <a:gd name="T17" fmla="*/ 314527 h 10000"/>
                <a:gd name="T18" fmla="*/ 99809 w 12864"/>
                <a:gd name="T19" fmla="*/ 324135 h 10000"/>
                <a:gd name="T20" fmla="*/ 134031 w 12864"/>
                <a:gd name="T21" fmla="*/ 322469 h 10000"/>
                <a:gd name="T22" fmla="*/ 114977 w 12864"/>
                <a:gd name="T23" fmla="*/ 283888 h 10000"/>
                <a:gd name="T24" fmla="*/ 127561 w 12864"/>
                <a:gd name="T25" fmla="*/ 294379 h 10000"/>
                <a:gd name="T26" fmla="*/ 140397 w 12864"/>
                <a:gd name="T27" fmla="*/ 350657 h 10000"/>
                <a:gd name="T28" fmla="*/ 155207 w 12864"/>
                <a:gd name="T29" fmla="*/ 392914 h 10000"/>
                <a:gd name="T30" fmla="*/ 158736 w 12864"/>
                <a:gd name="T31" fmla="*/ 490223 h 10000"/>
                <a:gd name="T32" fmla="*/ 189219 w 12864"/>
                <a:gd name="T33" fmla="*/ 435514 h 10000"/>
                <a:gd name="T34" fmla="*/ 176005 w 12864"/>
                <a:gd name="T35" fmla="*/ 339970 h 10000"/>
                <a:gd name="T36" fmla="*/ 154472 w 12864"/>
                <a:gd name="T37" fmla="*/ 312811 h 10000"/>
                <a:gd name="T38" fmla="*/ 165228 w 12864"/>
                <a:gd name="T39" fmla="*/ 291094 h 10000"/>
                <a:gd name="T40" fmla="*/ 163421 w 12864"/>
                <a:gd name="T41" fmla="*/ 273054 h 10000"/>
                <a:gd name="T42" fmla="*/ 134724 w 12864"/>
                <a:gd name="T43" fmla="*/ 235062 h 10000"/>
                <a:gd name="T44" fmla="*/ 149073 w 12864"/>
                <a:gd name="T45" fmla="*/ 206139 h 10000"/>
                <a:gd name="T46" fmla="*/ 166299 w 12864"/>
                <a:gd name="T47" fmla="*/ 205698 h 10000"/>
                <a:gd name="T48" fmla="*/ 203463 w 12864"/>
                <a:gd name="T49" fmla="*/ 187314 h 10000"/>
                <a:gd name="T50" fmla="*/ 216950 w 12864"/>
                <a:gd name="T51" fmla="*/ 171578 h 10000"/>
                <a:gd name="T52" fmla="*/ 233504 w 12864"/>
                <a:gd name="T53" fmla="*/ 147165 h 10000"/>
                <a:gd name="T54" fmla="*/ 270247 w 12864"/>
                <a:gd name="T55" fmla="*/ 142704 h 10000"/>
                <a:gd name="T56" fmla="*/ 257642 w 12864"/>
                <a:gd name="T57" fmla="*/ 100594 h 10000"/>
                <a:gd name="T58" fmla="*/ 232180 w 12864"/>
                <a:gd name="T59" fmla="*/ 84662 h 10000"/>
                <a:gd name="T60" fmla="*/ 199765 w 12864"/>
                <a:gd name="T61" fmla="*/ 79661 h 10000"/>
                <a:gd name="T62" fmla="*/ 163400 w 12864"/>
                <a:gd name="T63" fmla="*/ 83877 h 10000"/>
                <a:gd name="T64" fmla="*/ 156089 w 12864"/>
                <a:gd name="T65" fmla="*/ 86426 h 10000"/>
                <a:gd name="T66" fmla="*/ 149073 w 12864"/>
                <a:gd name="T67" fmla="*/ 75985 h 10000"/>
                <a:gd name="T68" fmla="*/ 165228 w 12864"/>
                <a:gd name="T69" fmla="*/ 61474 h 10000"/>
                <a:gd name="T70" fmla="*/ 165228 w 12864"/>
                <a:gd name="T71" fmla="*/ 23531 h 10000"/>
                <a:gd name="T72" fmla="*/ 140102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1" name="Freeform 329"/>
            <p:cNvSpPr>
              <a:spLocks/>
            </p:cNvSpPr>
            <p:nvPr/>
          </p:nvSpPr>
          <p:spPr bwMode="auto">
            <a:xfrm>
              <a:off x="7169437" y="4334692"/>
              <a:ext cx="146882" cy="118745"/>
            </a:xfrm>
            <a:custGeom>
              <a:avLst/>
              <a:gdLst>
                <a:gd name="T0" fmla="*/ 1600556 w 10000"/>
                <a:gd name="T1" fmla="*/ 81975 h 6448"/>
                <a:gd name="T2" fmla="*/ 1445592 w 10000"/>
                <a:gd name="T3" fmla="*/ 45416 h 6448"/>
                <a:gd name="T4" fmla="*/ 1103517 w 10000"/>
                <a:gd name="T5" fmla="*/ 0 h 6448"/>
                <a:gd name="T6" fmla="*/ 367770 w 10000"/>
                <a:gd name="T7" fmla="*/ 151157 h 6448"/>
                <a:gd name="T8" fmla="*/ 0 w 10000"/>
                <a:gd name="T9" fmla="*/ 453763 h 6448"/>
                <a:gd name="T10" fmla="*/ 0 w 10000"/>
                <a:gd name="T11" fmla="*/ 1058391 h 6448"/>
                <a:gd name="T12" fmla="*/ 612960 w 10000"/>
                <a:gd name="T13" fmla="*/ 1813557 h 6448"/>
                <a:gd name="T14" fmla="*/ 858135 w 10000"/>
                <a:gd name="T15" fmla="*/ 1965024 h 6448"/>
                <a:gd name="T16" fmla="*/ 1103517 w 10000"/>
                <a:gd name="T17" fmla="*/ 1813557 h 6448"/>
                <a:gd name="T18" fmla="*/ 1225714 w 10000"/>
                <a:gd name="T19" fmla="*/ 1511261 h 6448"/>
                <a:gd name="T20" fmla="*/ 1593882 w 10000"/>
                <a:gd name="T21" fmla="*/ 1361016 h 6448"/>
                <a:gd name="T22" fmla="*/ 1961460 w 10000"/>
                <a:gd name="T23" fmla="*/ 1058391 h 6448"/>
                <a:gd name="T24" fmla="*/ 1961460 w 10000"/>
                <a:gd name="T25" fmla="*/ 151157 h 6448"/>
                <a:gd name="T26" fmla="*/ 1600556 w 10000"/>
                <a:gd name="T27" fmla="*/ 81975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2" name="Freeform 397"/>
            <p:cNvSpPr>
              <a:spLocks/>
            </p:cNvSpPr>
            <p:nvPr/>
          </p:nvSpPr>
          <p:spPr bwMode="auto">
            <a:xfrm>
              <a:off x="220663" y="2118124"/>
              <a:ext cx="676596" cy="922876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3" name="Freeform 387"/>
            <p:cNvSpPr>
              <a:spLocks/>
            </p:cNvSpPr>
            <p:nvPr/>
          </p:nvSpPr>
          <p:spPr bwMode="auto">
            <a:xfrm>
              <a:off x="4577124" y="4282612"/>
              <a:ext cx="296889" cy="266655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4" name="Freeform 260"/>
            <p:cNvSpPr>
              <a:spLocks/>
            </p:cNvSpPr>
            <p:nvPr/>
          </p:nvSpPr>
          <p:spPr bwMode="auto">
            <a:xfrm rot="1680000">
              <a:off x="5375601" y="3730552"/>
              <a:ext cx="35939" cy="70830"/>
            </a:xfrm>
            <a:custGeom>
              <a:avLst/>
              <a:gdLst>
                <a:gd name="T0" fmla="*/ 0 w 444747"/>
                <a:gd name="T1" fmla="*/ 425 h 900169"/>
                <a:gd name="T2" fmla="*/ 177 w 444747"/>
                <a:gd name="T3" fmla="*/ 533 h 900169"/>
                <a:gd name="T4" fmla="*/ 177 w 444747"/>
                <a:gd name="T5" fmla="*/ 1275 h 900169"/>
                <a:gd name="T6" fmla="*/ 467 w 444747"/>
                <a:gd name="T7" fmla="*/ 1604 h 900169"/>
                <a:gd name="T8" fmla="*/ 580 w 444747"/>
                <a:gd name="T9" fmla="*/ 1490 h 900169"/>
                <a:gd name="T10" fmla="*/ 681 w 444747"/>
                <a:gd name="T11" fmla="*/ 1218 h 900169"/>
                <a:gd name="T12" fmla="*/ 643 w 444747"/>
                <a:gd name="T13" fmla="*/ 1084 h 900169"/>
                <a:gd name="T14" fmla="*/ 788 w 444747"/>
                <a:gd name="T15" fmla="*/ 1027 h 900169"/>
                <a:gd name="T16" fmla="*/ 580 w 444747"/>
                <a:gd name="T17" fmla="*/ 850 h 900169"/>
                <a:gd name="T18" fmla="*/ 580 w 444747"/>
                <a:gd name="T19" fmla="*/ 476 h 900169"/>
                <a:gd name="T20" fmla="*/ 328 w 444747"/>
                <a:gd name="T21" fmla="*/ 0 h 900169"/>
                <a:gd name="T22" fmla="*/ 0 w 444747"/>
                <a:gd name="T23" fmla="*/ 425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5" name="Freeform 351"/>
            <p:cNvSpPr>
              <a:spLocks/>
            </p:cNvSpPr>
            <p:nvPr/>
          </p:nvSpPr>
          <p:spPr bwMode="auto">
            <a:xfrm rot="11653779">
              <a:off x="5513107" y="3480563"/>
              <a:ext cx="118756" cy="45831"/>
            </a:xfrm>
            <a:custGeom>
              <a:avLst/>
              <a:gdLst>
                <a:gd name="T0" fmla="*/ 76535066 w 10000"/>
                <a:gd name="T1" fmla="*/ 22574748 h 10000"/>
                <a:gd name="T2" fmla="*/ 83691327 w 10000"/>
                <a:gd name="T3" fmla="*/ 19197435 h 10000"/>
                <a:gd name="T4" fmla="*/ 82314503 w 10000"/>
                <a:gd name="T5" fmla="*/ 11073437 h 10000"/>
                <a:gd name="T6" fmla="*/ 61804450 w 10000"/>
                <a:gd name="T7" fmla="*/ 0 h 10000"/>
                <a:gd name="T8" fmla="*/ 47671854 w 10000"/>
                <a:gd name="T9" fmla="*/ 3400804 h 10000"/>
                <a:gd name="T10" fmla="*/ 21707381 w 10000"/>
                <a:gd name="T11" fmla="*/ 5317827 h 10000"/>
                <a:gd name="T12" fmla="*/ 18817447 w 10000"/>
                <a:gd name="T13" fmla="*/ 3400804 h 10000"/>
                <a:gd name="T14" fmla="*/ 10156903 w 10000"/>
                <a:gd name="T15" fmla="*/ 12985361 h 10000"/>
                <a:gd name="T16" fmla="*/ 4385841 w 10000"/>
                <a:gd name="T17" fmla="*/ 20657725 h 10000"/>
                <a:gd name="T18" fmla="*/ 4120806 w 10000"/>
                <a:gd name="T19" fmla="*/ 21894580 h 10000"/>
                <a:gd name="T20" fmla="*/ 3607896 w 10000"/>
                <a:gd name="T21" fmla="*/ 22912274 h 10000"/>
                <a:gd name="T22" fmla="*/ 17202 w 10000"/>
                <a:gd name="T23" fmla="*/ 24567662 h 10000"/>
                <a:gd name="T24" fmla="*/ 15295111 w 10000"/>
                <a:gd name="T25" fmla="*/ 39146671 h 10000"/>
                <a:gd name="T26" fmla="*/ 24579703 w 10000"/>
                <a:gd name="T27" fmla="*/ 41743575 h 10000"/>
                <a:gd name="T28" fmla="*/ 27136223 w 10000"/>
                <a:gd name="T29" fmla="*/ 45372897 h 10000"/>
                <a:gd name="T30" fmla="*/ 47774616 w 10000"/>
                <a:gd name="T31" fmla="*/ 47532320 h 10000"/>
                <a:gd name="T32" fmla="*/ 73653959 w 10000"/>
                <a:gd name="T33" fmla="*/ 43660615 h 10000"/>
                <a:gd name="T34" fmla="*/ 76535066 w 10000"/>
                <a:gd name="T35" fmla="*/ 32159304 h 10000"/>
                <a:gd name="T36" fmla="*/ 82314503 w 10000"/>
                <a:gd name="T37" fmla="*/ 30242282 h 10000"/>
                <a:gd name="T38" fmla="*/ 81374265 w 10000"/>
                <a:gd name="T39" fmla="*/ 27526155 h 10000"/>
                <a:gd name="T40" fmla="*/ 76535066 w 10000"/>
                <a:gd name="T41" fmla="*/ 22574748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rgbClr val="2C6648"/>
            </a:solidFill>
            <a:ln w="9525">
              <a:solidFill>
                <a:srgbClr val="AAE2CA">
                  <a:lumMod val="9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32"/>
                <a:gridCol w="4720268"/>
              </a:tblGrid>
              <a:tr h="3298162">
                <a:tc>
                  <a:txBody>
                    <a:bodyPr/>
                    <a:lstStyle/>
                    <a:p>
                      <a:pPr marL="446088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500" b="0" kern="1200" dirty="0" smtClean="0">
                        <a:solidFill>
                          <a:srgbClr val="8400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08" marR="92908" marT="34840" marB="3484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4988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500" b="0" kern="1200" dirty="0" smtClean="0">
                        <a:solidFill>
                          <a:srgbClr val="8400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08" marR="92908" marT="34840" marB="3484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9838">
                <a:tc gridSpan="2">
                  <a:txBody>
                    <a:bodyPr/>
                    <a:lstStyle/>
                    <a:p>
                      <a:pPr marL="185738" marR="0" lvl="1" indent="-185738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92908" marR="92908" marT="34840" marB="3484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Clr>
                          <a:srgbClr val="7030A0"/>
                        </a:buClr>
                        <a:buSzPct val="90000"/>
                      </a:pPr>
                      <a:endParaRPr lang="es-ES" altLang="fr-FR" sz="2000" b="0" dirty="0" smtClean="0">
                        <a:solidFill>
                          <a:srgbClr val="840065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25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0" r="7343"/>
          <a:stretch>
            <a:fillRect/>
          </a:stretch>
        </p:blipFill>
        <p:spPr bwMode="auto">
          <a:xfrm>
            <a:off x="26988" y="3155950"/>
            <a:ext cx="9086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ZoneTexte 2"/>
          <p:cNvSpPr txBox="1">
            <a:spLocks noChangeArrowheads="1"/>
          </p:cNvSpPr>
          <p:nvPr/>
        </p:nvSpPr>
        <p:spPr bwMode="auto">
          <a:xfrm>
            <a:off x="26988" y="127000"/>
            <a:ext cx="91170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 b="1">
                <a:solidFill>
                  <a:srgbClr val="800080"/>
                </a:solidFill>
              </a:rPr>
              <a:t>EDITH STEIN TRAINING SCHOOL </a:t>
            </a:r>
            <a:r>
              <a:rPr lang="en-GB" altLang="en-US" sz="4000" b="1">
                <a:solidFill>
                  <a:srgbClr val="800080"/>
                </a:solidFill>
              </a:rPr>
              <a:t>Engendering Research about Cities, Transport, Energy &amp; Climate Change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rgbClr val="719885"/>
                </a:solidFill>
              </a:rPr>
              <a:t>2015, Istanbul, 2</a:t>
            </a:r>
            <a:r>
              <a:rPr lang="en-US" altLang="en-US" sz="3200" baseline="30000">
                <a:solidFill>
                  <a:srgbClr val="719885"/>
                </a:solidFill>
              </a:rPr>
              <a:t>nd</a:t>
            </a:r>
            <a:r>
              <a:rPr lang="en-US" altLang="en-US" sz="3200">
                <a:solidFill>
                  <a:srgbClr val="719885"/>
                </a:solidFill>
              </a:rPr>
              <a:t>-6</a:t>
            </a:r>
            <a:r>
              <a:rPr lang="en-US" altLang="en-US" sz="3200" baseline="30000">
                <a:solidFill>
                  <a:srgbClr val="719885"/>
                </a:solidFill>
              </a:rPr>
              <a:t>th</a:t>
            </a:r>
            <a:r>
              <a:rPr lang="en-US" altLang="en-US" sz="3200">
                <a:solidFill>
                  <a:srgbClr val="719885"/>
                </a:solidFill>
              </a:rPr>
              <a:t> of November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rgbClr val="719885"/>
                </a:solidFill>
              </a:rPr>
              <a:t>Target group: young researcher</a:t>
            </a:r>
          </a:p>
        </p:txBody>
      </p:sp>
    </p:spTree>
  </p:cSld>
  <p:clrMapOvr>
    <a:masterClrMapping/>
  </p:clrMapOvr>
  <p:transition spd="med" advTm="1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/>
          <p:cNvSpPr txBox="1">
            <a:spLocks noChangeArrowheads="1"/>
          </p:cNvSpPr>
          <p:nvPr/>
        </p:nvSpPr>
        <p:spPr bwMode="auto">
          <a:xfrm>
            <a:off x="0" y="5572125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6600" dirty="0" smtClean="0">
                <a:solidFill>
                  <a:srgbClr val="A8C0B5"/>
                </a:solidFill>
                <a:latin typeface="+mj-lt"/>
              </a:rPr>
              <a:t>www.</a:t>
            </a:r>
            <a:r>
              <a:rPr lang="fr-FR" altLang="fr-FR" sz="6600" b="1" i="1" dirty="0" smtClean="0">
                <a:solidFill>
                  <a:srgbClr val="81AB97"/>
                </a:solidFill>
                <a:latin typeface="+mn-lt"/>
              </a:rPr>
              <a:t>gender</a:t>
            </a:r>
            <a:r>
              <a:rPr lang="fr-FR" altLang="fr-FR" sz="6600" b="1" dirty="0" smtClean="0">
                <a:solidFill>
                  <a:srgbClr val="840065"/>
                </a:solidFill>
                <a:latin typeface="+mn-lt"/>
              </a:rPr>
              <a:t>STE</a:t>
            </a:r>
            <a:r>
              <a:rPr lang="fr-FR" altLang="fr-FR" sz="6600" dirty="0" smtClean="0">
                <a:solidFill>
                  <a:srgbClr val="A8C0B5"/>
                </a:solidFill>
                <a:latin typeface="+mj-lt"/>
              </a:rPr>
              <a:t>.eu</a:t>
            </a:r>
            <a:endParaRPr lang="fr-FR" altLang="fr-FR" sz="6600" dirty="0">
              <a:solidFill>
                <a:srgbClr val="A8C0B5"/>
              </a:solidFill>
              <a:latin typeface="+mj-lt"/>
            </a:endParaRPr>
          </a:p>
        </p:txBody>
      </p:sp>
      <p:pic>
        <p:nvPicPr>
          <p:cNvPr id="54275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0"/>
            <a:ext cx="8923337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6664325"/>
            <a:ext cx="178435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</a:rPr>
              <a:t>Design: Sofia Morgado, April 2014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8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9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94" tmFilter="0, 0; 0.125,0.2665; 0.25,0.4; 0.375,0.465; 0.5,0.5;  0.625,0.535; 0.75,0.6; 0.875,0.7335; 1,1">
                                          <p:stCondLst>
                                            <p:cond delay="13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97" tmFilter="0, 0; 0.125,0.2665; 0.25,0.4; 0.375,0.465; 0.5,0.5;  0.625,0.535; 0.75,0.6; 0.875,0.7335; 1,1">
                                          <p:stCondLst>
                                            <p:cond delay="27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44" tmFilter="0, 0; 0.125,0.2665; 0.25,0.4; 0.375,0.465; 0.5,0.5;  0.625,0.535; 0.75,0.6; 0.875,0.7335; 1,1">
                                          <p:stCondLst>
                                            <p:cond delay="34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5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49" decel="50000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5">
                                          <p:stCondLst>
                                            <p:cond delay="27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49" decel="50000">
                                          <p:stCondLst>
                                            <p:cond delay="28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5">
                                          <p:stCondLst>
                                            <p:cond delay="34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49" decel="50000">
                                          <p:stCondLst>
                                            <p:cond delay="35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5">
                                          <p:stCondLst>
                                            <p:cond delay="37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49" decel="50000">
                                          <p:stCondLst>
                                            <p:cond delay="38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227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  <a:t>What is necessary to turn a City (e.g. Vienna) into a fair-shared City?</a:t>
            </a:r>
            <a:br>
              <a:rPr lang="en-IE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IE" altLang="en-US" b="1" smtClean="0">
              <a:solidFill>
                <a:srgbClr val="C0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IE" b="1" dirty="0" smtClean="0">
              <a:cs typeface="ＭＳ Ｐゴシック" charset="0"/>
            </a:endParaRPr>
          </a:p>
          <a:p>
            <a:pPr>
              <a:defRPr/>
            </a:pPr>
            <a:endParaRPr lang="en-IE" b="1" dirty="0" smtClean="0"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smtClean="0">
                <a:solidFill>
                  <a:srgbClr val="C00000"/>
                </a:solidFill>
              </a:rPr>
              <a:t>Facts of Vienna</a:t>
            </a:r>
            <a:endParaRPr lang="en-GB" altLang="en-US" smtClean="0">
              <a:solidFill>
                <a:srgbClr val="C00000"/>
              </a:solidFill>
            </a:endParaRPr>
          </a:p>
        </p:txBody>
      </p:sp>
      <p:sp>
        <p:nvSpPr>
          <p:cNvPr id="19459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69627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</a:pPr>
            <a:r>
              <a:rPr lang="en-GB" altLang="en-US" sz="2000" b="1" smtClean="0">
                <a:solidFill>
                  <a:srgbClr val="C00000"/>
                </a:solidFill>
              </a:rPr>
              <a:t>Capital of Austria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</a:pPr>
            <a:r>
              <a:rPr lang="en-GB" altLang="en-US" sz="2000" b="1" smtClean="0">
                <a:solidFill>
                  <a:srgbClr val="C00000"/>
                </a:solidFill>
              </a:rPr>
              <a:t>1.7 million inhabitants</a:t>
            </a:r>
            <a:r>
              <a:rPr lang="en-GB" altLang="en-US" sz="2000" smtClean="0">
                <a:solidFill>
                  <a:schemeClr val="bg2"/>
                </a:solidFill>
              </a:rPr>
              <a:t> </a:t>
            </a:r>
            <a:r>
              <a:rPr lang="en-GB" altLang="en-US" sz="2000" smtClean="0"/>
              <a:t>- 23 districts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Clr>
                <a:schemeClr val="tx1"/>
              </a:buClr>
              <a:buFontTx/>
              <a:buChar char="•"/>
            </a:pPr>
            <a:r>
              <a:rPr lang="en-GB" altLang="en-US" sz="2000" b="1" smtClean="0">
                <a:solidFill>
                  <a:srgbClr val="C00000"/>
                </a:solidFill>
              </a:rPr>
              <a:t>increasing population</a:t>
            </a:r>
            <a:r>
              <a:rPr lang="en-GB" altLang="en-US" sz="2000" smtClean="0">
                <a:solidFill>
                  <a:srgbClr val="C00000"/>
                </a:solidFill>
              </a:rPr>
              <a:t> </a:t>
            </a:r>
            <a:r>
              <a:rPr lang="en-GB" altLang="en-US" sz="2000" smtClean="0"/>
              <a:t>after decades of stagnation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altLang="en-US" sz="2000" smtClean="0"/>
              <a:t>High percentage of historical districts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altLang="en-US" sz="2000" smtClean="0"/>
              <a:t>„Green city</a:t>
            </a:r>
            <a:r>
              <a:rPr lang="en-GB" altLang="de-DE" sz="2000" smtClean="0"/>
              <a:t>“</a:t>
            </a:r>
            <a:r>
              <a:rPr lang="en-GB" altLang="en-US" sz="2000" smtClean="0"/>
              <a:t>, but </a:t>
            </a:r>
            <a:r>
              <a:rPr lang="en-GB" altLang="en-US" sz="2000" b="1" smtClean="0">
                <a:solidFill>
                  <a:srgbClr val="C00000"/>
                </a:solidFill>
              </a:rPr>
              <a:t>lack of open space</a:t>
            </a:r>
            <a:r>
              <a:rPr lang="en-GB" altLang="en-US" sz="2000" smtClean="0">
                <a:solidFill>
                  <a:srgbClr val="C00000"/>
                </a:solidFill>
              </a:rPr>
              <a:t> </a:t>
            </a:r>
            <a:r>
              <a:rPr lang="en-GB" altLang="en-US" sz="2000" smtClean="0"/>
              <a:t>in districts close to the city center </a:t>
            </a:r>
            <a:endParaRPr lang="en-GB" altLang="en-US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000" smtClean="0"/>
              <a:t>Intensive </a:t>
            </a:r>
            <a:r>
              <a:rPr lang="en-GB" altLang="en-US" sz="2000" b="1" smtClean="0">
                <a:solidFill>
                  <a:srgbClr val="C00000"/>
                </a:solidFill>
              </a:rPr>
              <a:t>public transport</a:t>
            </a:r>
            <a:r>
              <a:rPr lang="en-GB" altLang="en-US" sz="2000" smtClean="0">
                <a:solidFill>
                  <a:srgbClr val="C00000"/>
                </a:solidFill>
              </a:rPr>
              <a:t> </a:t>
            </a:r>
            <a:r>
              <a:rPr lang="en-GB" altLang="en-US" sz="2000" smtClean="0"/>
              <a:t>system (Modal Split, 39% public transport, 27% car traffic)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000" b="1" smtClean="0">
                <a:solidFill>
                  <a:srgbClr val="C00000"/>
                </a:solidFill>
              </a:rPr>
              <a:t>80%</a:t>
            </a:r>
            <a:r>
              <a:rPr lang="en-GB" altLang="en-US" sz="2000" smtClean="0">
                <a:solidFill>
                  <a:srgbClr val="C00000"/>
                </a:solidFill>
              </a:rPr>
              <a:t> </a:t>
            </a:r>
            <a:r>
              <a:rPr lang="en-GB" altLang="en-US" sz="2000" smtClean="0"/>
              <a:t>of new </a:t>
            </a:r>
            <a:r>
              <a:rPr lang="en-GB" altLang="en-US" sz="2000" b="1" smtClean="0">
                <a:solidFill>
                  <a:srgbClr val="C00000"/>
                </a:solidFill>
              </a:rPr>
              <a:t>housing projects</a:t>
            </a:r>
            <a:r>
              <a:rPr lang="en-GB" altLang="en-US" sz="2000" smtClean="0">
                <a:solidFill>
                  <a:srgbClr val="C00000"/>
                </a:solidFill>
              </a:rPr>
              <a:t> </a:t>
            </a:r>
            <a:r>
              <a:rPr lang="en-GB" altLang="en-US" sz="2000" smtClean="0"/>
              <a:t>are subsidised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355600" y="169863"/>
            <a:ext cx="74787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de-DE" altLang="en-US" sz="4000" smtClean="0">
                <a:solidFill>
                  <a:srgbClr val="C00000"/>
                </a:solidFill>
              </a:rPr>
              <a:t>Vienna becomes a fair-shared City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sz="half" idx="4294967295"/>
          </p:nvPr>
        </p:nvSpPr>
        <p:spPr>
          <a:xfrm>
            <a:off x="298450" y="1581150"/>
            <a:ext cx="4572000" cy="4525963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buFontTx/>
              <a:buChar char="•"/>
            </a:pPr>
            <a:r>
              <a:rPr lang="en-GB" altLang="en-US" sz="2400" smtClean="0"/>
              <a:t>20 years of experience</a:t>
            </a:r>
          </a:p>
          <a:p>
            <a:pPr marL="457200" indent="-457200">
              <a:spcBef>
                <a:spcPts val="300"/>
              </a:spcBef>
              <a:buFontTx/>
              <a:buChar char="•"/>
            </a:pPr>
            <a:r>
              <a:rPr lang="en-GB" altLang="en-US" sz="2400" smtClean="0"/>
              <a:t>60 Pilot projects</a:t>
            </a:r>
          </a:p>
          <a:p>
            <a:pPr marL="457200" indent="-457200">
              <a:spcBef>
                <a:spcPts val="300"/>
              </a:spcBef>
              <a:buFontTx/>
              <a:buChar char="•"/>
            </a:pPr>
            <a:r>
              <a:rPr lang="en-GB" altLang="en-US" sz="2400" smtClean="0"/>
              <a:t>Advising experts</a:t>
            </a:r>
          </a:p>
          <a:p>
            <a:pPr marL="457200" indent="-457200">
              <a:spcBef>
                <a:spcPts val="300"/>
              </a:spcBef>
              <a:buFontTx/>
              <a:buChar char="•"/>
            </a:pPr>
            <a:r>
              <a:rPr lang="en-GB" altLang="en-US" sz="2400" smtClean="0"/>
              <a:t>Raising awareness of a higher number of planners, across all departments</a:t>
            </a:r>
          </a:p>
          <a:p>
            <a:pPr marL="457200" indent="-457200">
              <a:spcBef>
                <a:spcPts val="300"/>
              </a:spcBef>
            </a:pPr>
            <a:endParaRPr lang="en-GB" altLang="en-US" sz="100" smtClean="0"/>
          </a:p>
          <a:p>
            <a:pPr marL="457200" indent="-457200">
              <a:spcBef>
                <a:spcPts val="300"/>
              </a:spcBef>
              <a:buFont typeface="Lucida Grande" pitchFamily="-84" charset="0"/>
              <a:buChar char="➔"/>
            </a:pPr>
            <a:r>
              <a:rPr lang="en-GB" altLang="en-US" sz="2400" smtClean="0"/>
              <a:t>Developing a manual with the a networked autonomous discourse apporach</a:t>
            </a:r>
            <a:br>
              <a:rPr lang="en-GB" altLang="en-US" sz="2400" smtClean="0"/>
            </a:br>
            <a:r>
              <a:rPr lang="en-GB" altLang="en-US" sz="1200" smtClean="0"/>
              <a:t>(Böcher &amp; Krott 2007)</a:t>
            </a:r>
          </a:p>
        </p:txBody>
      </p:sp>
      <p:sp>
        <p:nvSpPr>
          <p:cNvPr id="20484" name="Rechteck 1"/>
          <p:cNvSpPr>
            <a:spLocks noChangeArrowheads="1"/>
          </p:cNvSpPr>
          <p:nvPr/>
        </p:nvSpPr>
        <p:spPr bwMode="auto">
          <a:xfrm>
            <a:off x="4448175" y="59817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000"/>
              <a:t>DAMYANOVIC, D.; REINWALD, F. and WEIKMANN, A. (2013), </a:t>
            </a:r>
            <a:r>
              <a:rPr lang="en-GB" altLang="en-US" sz="1000" i="1"/>
              <a:t>Gender Mainstreaming in Urban Planning and Urban Development</a:t>
            </a:r>
            <a:r>
              <a:rPr lang="en-GB" altLang="en-US" sz="1000"/>
              <a:t>. Wien: Werkstattbericht der Stadt Wien.</a:t>
            </a:r>
          </a:p>
        </p:txBody>
      </p:sp>
      <p:pic>
        <p:nvPicPr>
          <p:cNvPr id="20485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525" y="1600200"/>
            <a:ext cx="30353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3"/>
          <p:cNvSpPr>
            <a:spLocks noGrp="1"/>
          </p:cNvSpPr>
          <p:nvPr>
            <p:ph type="title"/>
          </p:nvPr>
        </p:nvSpPr>
        <p:spPr bwMode="auto">
          <a:xfrm>
            <a:off x="76200" y="2889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sz="4000" smtClean="0">
                <a:solidFill>
                  <a:srgbClr val="C00000"/>
                </a:solidFill>
                <a:cs typeface="Arial" panose="020B0604020202020204" pitchFamily="34" charset="0"/>
              </a:rPr>
              <a:t>20 Years Women´s Interests </a:t>
            </a:r>
            <a:br>
              <a:rPr lang="de-AT" altLang="en-US" sz="400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de-AT" altLang="en-US" sz="4000" smtClean="0">
                <a:solidFill>
                  <a:srgbClr val="C00000"/>
                </a:solidFill>
                <a:cs typeface="Arial" panose="020B0604020202020204" pitchFamily="34" charset="0"/>
              </a:rPr>
              <a:t>in the Field of Planning</a:t>
            </a:r>
            <a:endParaRPr lang="en-GB" altLang="en-US" sz="4000" b="1" smtClean="0">
              <a:solidFill>
                <a:srgbClr val="C00000"/>
              </a:solidFill>
            </a:endParaRPr>
          </a:p>
        </p:txBody>
      </p:sp>
      <p:sp>
        <p:nvSpPr>
          <p:cNvPr id="21507" name="Inhaltsplatzhalter 2"/>
          <p:cNvSpPr>
            <a:spLocks noGrp="1"/>
          </p:cNvSpPr>
          <p:nvPr>
            <p:ph idx="4294967295"/>
          </p:nvPr>
        </p:nvSpPr>
        <p:spPr>
          <a:xfrm>
            <a:off x="423863" y="1752600"/>
            <a:ext cx="79581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US" altLang="en-US" sz="2000" smtClean="0"/>
              <a:t>1991: </a:t>
            </a:r>
            <a:r>
              <a:rPr lang="en-US" altLang="en-US" sz="2000" b="1" smtClean="0">
                <a:solidFill>
                  <a:srgbClr val="C00000"/>
                </a:solidFill>
              </a:rPr>
              <a:t>exhibition</a:t>
            </a:r>
            <a:r>
              <a:rPr lang="en-US" altLang="en-US" sz="2000" smtClean="0">
                <a:solidFill>
                  <a:srgbClr val="FF3300"/>
                </a:solidFill>
              </a:rPr>
              <a:t> </a:t>
            </a:r>
            <a:r>
              <a:rPr lang="en-US" altLang="en-US" sz="2000" smtClean="0"/>
              <a:t>„Who does public space belong to – Women´s Everyday Life in the City </a:t>
            </a:r>
            <a:r>
              <a:rPr lang="ja-JP" altLang="en-US" sz="2000" smtClean="0"/>
              <a:t>“</a:t>
            </a:r>
            <a:endParaRPr lang="en-US" altLang="ja-JP" sz="20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US" altLang="en-US" sz="2000" smtClean="0"/>
              <a:t>1992: </a:t>
            </a:r>
            <a:r>
              <a:rPr lang="en-US" altLang="en-US" sz="2000" b="1" smtClean="0">
                <a:solidFill>
                  <a:srgbClr val="C00000"/>
                </a:solidFill>
              </a:rPr>
              <a:t>Women´s Office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smtClean="0"/>
              <a:t>1998: </a:t>
            </a:r>
            <a:r>
              <a:rPr lang="en-US" altLang="en-US" sz="2000" b="1" smtClean="0">
                <a:solidFill>
                  <a:srgbClr val="C00000"/>
                </a:solidFill>
              </a:rPr>
              <a:t>Co-Ordination Office</a:t>
            </a:r>
            <a:r>
              <a:rPr lang="en-US" altLang="en-US" sz="2000" smtClean="0">
                <a:solidFill>
                  <a:srgbClr val="C00000"/>
                </a:solidFill>
              </a:rPr>
              <a:t> </a:t>
            </a:r>
            <a:r>
              <a:rPr lang="en-US" altLang="en-US" sz="2000" smtClean="0"/>
              <a:t>for Planning and Construction geared to the Requirements of Daily Life and the Specific Needs of Women,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smtClean="0"/>
              <a:t>	Co-Ordination Office puts focus on </a:t>
            </a:r>
            <a:r>
              <a:rPr lang="en-US" altLang="en-US" sz="2000" b="1" smtClean="0">
                <a:solidFill>
                  <a:srgbClr val="C00000"/>
                </a:solidFill>
              </a:rPr>
              <a:t>Gender Mainstreaming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smtClean="0"/>
              <a:t>2010:</a:t>
            </a:r>
            <a:r>
              <a:rPr lang="en-US" altLang="en-US" sz="2000" b="1" smtClean="0"/>
              <a:t> </a:t>
            </a:r>
            <a:r>
              <a:rPr lang="en-US" altLang="en-US" sz="2000" b="1" smtClean="0">
                <a:solidFill>
                  <a:srgbClr val="C00000"/>
                </a:solidFill>
              </a:rPr>
              <a:t>Restructuring of the Executive Office Group for Urban Planning, Development and Construction</a:t>
            </a:r>
            <a:r>
              <a:rPr lang="en-US" altLang="en-US" sz="2000" b="1" smtClean="0">
                <a:solidFill>
                  <a:srgbClr val="FF3300"/>
                </a:solidFill>
              </a:rPr>
              <a:t>, </a:t>
            </a:r>
            <a:r>
              <a:rPr lang="en-US" altLang="en-US" sz="2000" smtClean="0"/>
              <a:t>Dissolution of the Coordination Office, Gender experts in the units: 1. Urban Planning Group, 2. Building Construction Group, 3. Public Works Group</a:t>
            </a:r>
          </a:p>
        </p:txBody>
      </p:sp>
      <p:pic>
        <p:nvPicPr>
          <p:cNvPr id="21508" name="Picture 6" descr="C:\Dokumente und Einstellungen\lanmbdbrc\Desktop\Docu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913" y="5159375"/>
            <a:ext cx="324008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smtClean="0">
                <a:solidFill>
                  <a:srgbClr val="C00000"/>
                </a:solidFill>
              </a:rPr>
              <a:t>Planning for a fair-shared City 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25588"/>
            <a:ext cx="8229600" cy="4600575"/>
          </a:xfrm>
        </p:spPr>
        <p:txBody>
          <a:bodyPr/>
          <a:lstStyle/>
          <a:p>
            <a:pPr marL="0" indent="0"/>
            <a:endParaRPr lang="en-GB" altLang="en-US" sz="2000" smtClean="0"/>
          </a:p>
          <a:p>
            <a:pPr marL="0" indent="0"/>
            <a:r>
              <a:rPr lang="en-GB" altLang="en-US" sz="2000" smtClean="0"/>
              <a:t>The underlying principles of </a:t>
            </a:r>
            <a:r>
              <a:rPr lang="de-AT" altLang="en-US" sz="2000" smtClean="0"/>
              <a:t> the development of the manual </a:t>
            </a:r>
            <a:br>
              <a:rPr lang="de-AT" altLang="en-US" sz="2000" smtClean="0"/>
            </a:br>
            <a:r>
              <a:rPr lang="de-AT" altLang="en-US" sz="2000" smtClean="0"/>
              <a:t>„Gender Mainstreaming in Urban Planning and Development</a:t>
            </a:r>
            <a:r>
              <a:rPr lang="de-AT" altLang="de-DE" sz="2000" smtClean="0"/>
              <a:t>“</a:t>
            </a:r>
            <a:r>
              <a:rPr lang="de-AT" altLang="en-US" sz="2000" smtClean="0"/>
              <a:t>: </a:t>
            </a:r>
          </a:p>
          <a:p>
            <a:pPr marL="0" indent="0"/>
            <a:endParaRPr lang="de-DE" altLang="en-US" sz="2000" b="1" smtClean="0"/>
          </a:p>
          <a:p>
            <a:pPr marL="0" indent="0">
              <a:spcBef>
                <a:spcPts val="300"/>
              </a:spcBef>
              <a:buFont typeface="Lucida Grande" pitchFamily="-84" charset="0"/>
              <a:buChar char="➔"/>
            </a:pPr>
            <a:r>
              <a:rPr lang="de-DE" altLang="en-US" sz="2400" b="1" smtClean="0">
                <a:sym typeface="Wingdings" panose="05000000000000000000" pitchFamily="2" charset="2"/>
              </a:rPr>
              <a:t>Process-orientated approach</a:t>
            </a:r>
            <a:br>
              <a:rPr lang="de-DE" altLang="en-US" sz="2400" b="1" smtClean="0">
                <a:sym typeface="Wingdings" panose="05000000000000000000" pitchFamily="2" charset="2"/>
              </a:rPr>
            </a:br>
            <a:r>
              <a:rPr lang="de-DE" altLang="en-US" sz="2000" smtClean="0">
                <a:sym typeface="Wingdings" panose="05000000000000000000" pitchFamily="2" charset="2"/>
              </a:rPr>
              <a:t>Gender-sensitive perspective in all stages </a:t>
            </a:r>
            <a:br>
              <a:rPr lang="de-DE" altLang="en-US" sz="2000" smtClean="0">
                <a:sym typeface="Wingdings" panose="05000000000000000000" pitchFamily="2" charset="2"/>
              </a:rPr>
            </a:br>
            <a:r>
              <a:rPr lang="de-DE" altLang="en-US" sz="2000" smtClean="0">
                <a:sym typeface="Wingdings" panose="05000000000000000000" pitchFamily="2" charset="2"/>
              </a:rPr>
              <a:t>of the urban planning process</a:t>
            </a:r>
          </a:p>
          <a:p>
            <a:pPr marL="0" indent="0">
              <a:spcBef>
                <a:spcPts val="300"/>
              </a:spcBef>
            </a:pPr>
            <a:endParaRPr lang="de-DE" altLang="en-US" sz="2000" smtClean="0">
              <a:sym typeface="Wingdings" panose="05000000000000000000" pitchFamily="2" charset="2"/>
            </a:endParaRPr>
          </a:p>
          <a:p>
            <a:pPr marL="0" indent="0">
              <a:spcBef>
                <a:spcPts val="300"/>
              </a:spcBef>
              <a:buFont typeface="Lucida Grande" pitchFamily="-84" charset="0"/>
              <a:buChar char="➔"/>
            </a:pPr>
            <a:r>
              <a:rPr lang="de-DE" altLang="en-US" sz="2400" b="1" smtClean="0">
                <a:sym typeface="Wingdings" panose="05000000000000000000" pitchFamily="2" charset="2"/>
              </a:rPr>
              <a:t>Inter- and transdisciplinary </a:t>
            </a:r>
            <a:br>
              <a:rPr lang="de-DE" altLang="en-US" sz="2400" b="1" smtClean="0">
                <a:sym typeface="Wingdings" panose="05000000000000000000" pitchFamily="2" charset="2"/>
              </a:rPr>
            </a:br>
            <a:r>
              <a:rPr lang="de-DE" altLang="en-US" sz="2400" b="1" smtClean="0">
                <a:sym typeface="Wingdings" panose="05000000000000000000" pitchFamily="2" charset="2"/>
              </a:rPr>
              <a:t>discourse</a:t>
            </a:r>
          </a:p>
          <a:p>
            <a:pPr marL="0" indent="0">
              <a:buFontTx/>
              <a:buChar char="•"/>
            </a:pPr>
            <a:endParaRPr lang="de-DE" altLang="en-US" sz="2000" b="1" smtClean="0">
              <a:sym typeface="Wingdings" panose="05000000000000000000" pitchFamily="2" charset="2"/>
            </a:endParaRPr>
          </a:p>
          <a:p>
            <a:pPr marL="0" indent="0"/>
            <a:endParaRPr lang="de-DE" altLang="en-US" sz="2000" smtClean="0"/>
          </a:p>
        </p:txBody>
      </p:sp>
      <p:pic>
        <p:nvPicPr>
          <p:cNvPr id="22532" name="Bild 5" descr="1_proze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33" r="3419" b="17722"/>
          <a:stretch>
            <a:fillRect/>
          </a:stretch>
        </p:blipFill>
        <p:spPr bwMode="auto">
          <a:xfrm>
            <a:off x="5337175" y="2765425"/>
            <a:ext cx="34194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227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IE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en-IE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  <a:t>Planning for different life phases</a:t>
            </a:r>
            <a:br>
              <a:rPr lang="en-IE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en-IE" altLang="en-US" b="1" smtClean="0">
                <a:solidFill>
                  <a:srgbClr val="C00000"/>
                </a:solidFill>
                <a:sym typeface="Wingdings" panose="05000000000000000000" pitchFamily="2" charset="2"/>
              </a:rPr>
              <a:t>- Everyday Life Perspective</a:t>
            </a:r>
            <a:endParaRPr lang="en-IE" altLang="en-US" b="1" smtClean="0">
              <a:solidFill>
                <a:srgbClr val="C0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IE" b="1" dirty="0" smtClean="0">
              <a:cs typeface="ＭＳ Ｐゴシック" charset="0"/>
            </a:endParaRPr>
          </a:p>
          <a:p>
            <a:pPr>
              <a:defRPr/>
            </a:pPr>
            <a:endParaRPr lang="en-IE" b="1" dirty="0" smtClean="0"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On-screen Show (4:3)</PresentationFormat>
  <Paragraphs>220</Paragraphs>
  <Slides>39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ＭＳ Ｐゴシック</vt:lpstr>
      <vt:lpstr>Aharoni</vt:lpstr>
      <vt:lpstr>Arial</vt:lpstr>
      <vt:lpstr>Calibri</vt:lpstr>
      <vt:lpstr>Lucida Grande</vt:lpstr>
      <vt:lpstr>Wingdings</vt:lpstr>
      <vt:lpstr>Office Theme</vt:lpstr>
      <vt:lpstr>1_Custom Design</vt:lpstr>
      <vt:lpstr>Custom Design</vt:lpstr>
      <vt:lpstr>Dokument</vt:lpstr>
      <vt:lpstr>PowerPoint Presentation</vt:lpstr>
      <vt:lpstr>Fair-Shared City</vt:lpstr>
      <vt:lpstr>Fair-shared Cities</vt:lpstr>
      <vt:lpstr>What is necessary to turn a City (e.g. Vienna) into a fair-shared City? </vt:lpstr>
      <vt:lpstr>Facts of Vienna</vt:lpstr>
      <vt:lpstr>Vienna becomes a fair-shared City</vt:lpstr>
      <vt:lpstr>20 Years Women´s Interests  in the Field of Planning</vt:lpstr>
      <vt:lpstr>Planning for a fair-shared City </vt:lpstr>
      <vt:lpstr> Planning for different life phases - Everyday Life Perspective</vt:lpstr>
      <vt:lpstr>Everyday Life Perspective </vt:lpstr>
      <vt:lpstr>User and user profiles    </vt:lpstr>
      <vt:lpstr>Gender distribution of paid and unpaid work</vt:lpstr>
      <vt:lpstr>Households with children</vt:lpstr>
      <vt:lpstr>Purpose of trips taken </vt:lpstr>
      <vt:lpstr>Female/Male distribution of persons 75+</vt:lpstr>
      <vt:lpstr>Planning for different life phases </vt:lpstr>
      <vt:lpstr>Gender mainstreaming as a comprehensive planning strategy</vt:lpstr>
      <vt:lpstr>PowerPoint Presentation</vt:lpstr>
      <vt:lpstr>Formulating indicators for two main topics in urban planning: </vt:lpstr>
      <vt:lpstr>Everyday route check to evaluate the suitability of an master plan (f. e. Aspern)</vt:lpstr>
      <vt:lpstr>Gender-Sensitive Landuse Planning </vt:lpstr>
      <vt:lpstr>Gender-Sensitive Landuse  Planning </vt:lpstr>
      <vt:lpstr>Gender Sensitive Park Design Criteria</vt:lpstr>
      <vt:lpstr>PowerPoint Presentation</vt:lpstr>
      <vt:lpstr>PowerPoint Presentation</vt:lpstr>
      <vt:lpstr>PowerPoint Presentation</vt:lpstr>
      <vt:lpstr>PowerPoint Presentation</vt:lpstr>
      <vt:lpstr>Gender-Sensitive Housing Criteria</vt:lpstr>
      <vt:lpstr>PowerPoint Presentation</vt:lpstr>
      <vt:lpstr>Gender-Sensitive Housing Objectives</vt:lpstr>
      <vt:lpstr>Gender-Sensitive Housing Objectives</vt:lpstr>
      <vt:lpstr>Conclusions</vt:lpstr>
      <vt:lpstr>References</vt:lpstr>
      <vt:lpstr>Contact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House of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Harkin</dc:creator>
  <cp:lastModifiedBy>Emre Ege Smekal</cp:lastModifiedBy>
  <cp:revision>163</cp:revision>
  <cp:lastPrinted>2015-06-08T10:59:56Z</cp:lastPrinted>
  <dcterms:created xsi:type="dcterms:W3CDTF">2012-04-30T15:28:58Z</dcterms:created>
  <dcterms:modified xsi:type="dcterms:W3CDTF">2015-07-01T08:41:28Z</dcterms:modified>
</cp:coreProperties>
</file>