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81" r:id="rId2"/>
    <p:sldId id="296" r:id="rId3"/>
    <p:sldId id="309" r:id="rId4"/>
    <p:sldId id="299" r:id="rId5"/>
    <p:sldId id="313" r:id="rId6"/>
    <p:sldId id="316" r:id="rId7"/>
    <p:sldId id="318" r:id="rId8"/>
    <p:sldId id="319" r:id="rId9"/>
    <p:sldId id="338" r:id="rId10"/>
    <p:sldId id="304" r:id="rId11"/>
    <p:sldId id="314" r:id="rId12"/>
    <p:sldId id="321" r:id="rId13"/>
    <p:sldId id="315"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6" r:id="rId27"/>
    <p:sldId id="337" r:id="rId28"/>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1072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776" y="-56"/>
      </p:cViewPr>
      <p:guideLst>
        <p:guide orient="horz" pos="309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BB9C8DE-4C49-4ACF-A16F-F8D279006EBF}" type="datetimeFigureOut">
              <a:rPr lang="de-DE"/>
              <a:pPr>
                <a:defRPr/>
              </a:pPr>
              <a:t>01.07.2015</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106DF35-4984-489D-B7C8-DB9E46232786}" type="slidenum">
              <a:rPr lang="de-DE" altLang="tr-TR"/>
              <a:pPr/>
              <a:t>‹#›</a:t>
            </a:fld>
            <a:endParaRPr lang="de-DE" altLang="tr-TR"/>
          </a:p>
        </p:txBody>
      </p:sp>
    </p:spTree>
    <p:extLst>
      <p:ext uri="{BB962C8B-B14F-4D97-AF65-F5344CB8AC3E}">
        <p14:creationId xmlns:p14="http://schemas.microsoft.com/office/powerpoint/2010/main" val="4246815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defTabSz="914378" eaLnBrk="0" hangingPunct="0">
              <a:defRPr sz="1200">
                <a:latin typeface="Arial" charset="0"/>
                <a:ea typeface="+mn-ea"/>
                <a:cs typeface="+mn-cs"/>
              </a:defRPr>
            </a:lvl1pPr>
          </a:lstStyle>
          <a:p>
            <a:pPr>
              <a:defRPr/>
            </a:pPr>
            <a:endParaRPr lang="de-DE" altLang="de-DE"/>
          </a:p>
        </p:txBody>
      </p:sp>
      <p:sp>
        <p:nvSpPr>
          <p:cNvPr id="6451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defTabSz="912813" eaLnBrk="0" hangingPunct="0">
              <a:defRPr sz="1200" smtClean="0"/>
            </a:lvl1pPr>
          </a:lstStyle>
          <a:p>
            <a:pPr>
              <a:defRPr/>
            </a:pPr>
            <a:fld id="{5D007D52-D651-405C-A0DE-FF1D3E70E076}" type="datetimeFigureOut">
              <a:rPr lang="de-DE"/>
              <a:pPr>
                <a:defRPr/>
              </a:pPr>
              <a:t>01.07.2015</a:t>
            </a:fld>
            <a:endParaRPr lang="de-DE"/>
          </a:p>
        </p:txBody>
      </p:sp>
      <p:sp>
        <p:nvSpPr>
          <p:cNvPr id="3174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6451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451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defTabSz="914378" eaLnBrk="0" hangingPunct="0">
              <a:defRPr sz="1200">
                <a:latin typeface="Arial" charset="0"/>
                <a:ea typeface="+mn-ea"/>
                <a:cs typeface="+mn-cs"/>
              </a:defRPr>
            </a:lvl1pPr>
          </a:lstStyle>
          <a:p>
            <a:pPr>
              <a:defRPr/>
            </a:pPr>
            <a:endParaRPr lang="de-DE" altLang="de-DE"/>
          </a:p>
        </p:txBody>
      </p:sp>
      <p:sp>
        <p:nvSpPr>
          <p:cNvPr id="6451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algn="r" defTabSz="912813" eaLnBrk="0" hangingPunct="0">
              <a:defRPr sz="1200"/>
            </a:lvl1pPr>
          </a:lstStyle>
          <a:p>
            <a:fld id="{10DF5775-16BF-4D9B-A3B8-3E727CA49A6C}" type="slidenum">
              <a:rPr lang="de-DE" altLang="tr-TR"/>
              <a:pPr/>
              <a:t>‹#›</a:t>
            </a:fld>
            <a:endParaRPr lang="de-DE" altLang="tr-TR"/>
          </a:p>
        </p:txBody>
      </p:sp>
    </p:spTree>
    <p:extLst>
      <p:ext uri="{BB962C8B-B14F-4D97-AF65-F5344CB8AC3E}">
        <p14:creationId xmlns:p14="http://schemas.microsoft.com/office/powerpoint/2010/main" val="10012290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0723" name="Notizenplatzhalter 2"/>
          <p:cNvSpPr>
            <a:spLocks noGrp="1"/>
          </p:cNvSpPr>
          <p:nvPr>
            <p:ph type="body" idx="1"/>
          </p:nvPr>
        </p:nvSpPr>
        <p:spPr>
          <a:noFill/>
        </p:spPr>
        <p:txBody>
          <a:bodyPr/>
          <a:lstStyle/>
          <a:p>
            <a:endParaRPr lang="tr-TR" altLang="tr-TR" smtClean="0">
              <a:ea typeface="ＭＳ Ｐゴシック" panose="020B0600070205080204" pitchFamily="34" charset="-128"/>
            </a:endParaRPr>
          </a:p>
        </p:txBody>
      </p:sp>
      <p:sp>
        <p:nvSpPr>
          <p:cNvPr id="30724" name="Foliennummernplatzhalter 3"/>
          <p:cNvSpPr>
            <a:spLocks noGrp="1"/>
          </p:cNvSpPr>
          <p:nvPr>
            <p:ph type="sldNum" sz="quarter" idx="5"/>
          </p:nvPr>
        </p:nvSpPr>
        <p:spPr>
          <a:noFill/>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1CF933-ADFE-4EBD-9370-05A64D53CF7F}" type="slidenum">
              <a:rPr lang="de-DE" altLang="tr-TR"/>
              <a:pPr/>
              <a:t>1</a:t>
            </a:fld>
            <a:endParaRPr lang="de-DE" altLang="tr-TR"/>
          </a:p>
        </p:txBody>
      </p:sp>
    </p:spTree>
    <p:extLst>
      <p:ext uri="{BB962C8B-B14F-4D97-AF65-F5344CB8AC3E}">
        <p14:creationId xmlns:p14="http://schemas.microsoft.com/office/powerpoint/2010/main" val="2906503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9939" name="Notizenplatzhalter 2"/>
          <p:cNvSpPr>
            <a:spLocks noGrp="1"/>
          </p:cNvSpPr>
          <p:nvPr>
            <p:ph type="body" idx="1"/>
          </p:nvPr>
        </p:nvSpPr>
        <p:spPr>
          <a:noFill/>
        </p:spPr>
        <p:txBody>
          <a:bodyPr/>
          <a:lstStyle/>
          <a:p>
            <a:endParaRPr lang="tr-TR" altLang="tr-TR" smtClean="0">
              <a:ea typeface="ＭＳ Ｐゴシック" panose="020B0600070205080204" pitchFamily="34" charset="-128"/>
            </a:endParaRPr>
          </a:p>
        </p:txBody>
      </p:sp>
      <p:sp>
        <p:nvSpPr>
          <p:cNvPr id="39940" name="Foliennummernplatzhalter 3"/>
          <p:cNvSpPr>
            <a:spLocks noGrp="1"/>
          </p:cNvSpPr>
          <p:nvPr>
            <p:ph type="sldNum" sz="quarter" idx="5"/>
          </p:nvPr>
        </p:nvSpPr>
        <p:spPr>
          <a:noFill/>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E60A47C-AA73-4778-B3A2-28149FB79CA3}" type="slidenum">
              <a:rPr lang="de-DE" altLang="tr-TR"/>
              <a:pPr/>
              <a:t>10</a:t>
            </a:fld>
            <a:endParaRPr lang="de-DE" altLang="tr-TR"/>
          </a:p>
        </p:txBody>
      </p:sp>
    </p:spTree>
    <p:extLst>
      <p:ext uri="{BB962C8B-B14F-4D97-AF65-F5344CB8AC3E}">
        <p14:creationId xmlns:p14="http://schemas.microsoft.com/office/powerpoint/2010/main" val="55622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2C2C78-FF11-4712-B959-2BD54892D4C9}" type="slidenum">
              <a:rPr lang="de-DE" altLang="tr-TR"/>
              <a:pPr/>
              <a:t>11</a:t>
            </a:fld>
            <a:endParaRPr lang="de-DE" altLang="tr-TR"/>
          </a:p>
        </p:txBody>
      </p:sp>
      <p:sp>
        <p:nvSpPr>
          <p:cNvPr id="74754"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Germany</a:t>
            </a:r>
            <a:r>
              <a:rPr lang="en-GB" altLang="en-GB" smtClean="0">
                <a:ea typeface="ＭＳ Ｐゴシック" pitchFamily="34" charset="-128"/>
              </a:rPr>
              <a:t>’</a:t>
            </a:r>
            <a:r>
              <a:rPr lang="en-GB" smtClean="0">
                <a:ea typeface="ＭＳ Ｐゴシック" pitchFamily="34" charset="-128"/>
              </a:rPr>
              <a:t>s constitution has asserted the equity of men and women for 65 years. To help reality catch up with the law, the constitution was amended 20 years ago obligating the State to enforce the actual equality of women and men. </a:t>
            </a:r>
          </a:p>
          <a:p>
            <a:pPr>
              <a:defRPr/>
            </a:pPr>
            <a:r>
              <a:rPr lang="en-GB" smtClean="0">
                <a:ea typeface="ＭＳ Ｐゴシック" pitchFamily="34" charset="-128"/>
              </a:rPr>
              <a:t> </a:t>
            </a:r>
          </a:p>
          <a:p>
            <a:pPr>
              <a:defRPr/>
            </a:pPr>
            <a:r>
              <a:rPr lang="en-GB" smtClean="0">
                <a:ea typeface="ＭＳ Ｐゴシック" pitchFamily="34" charset="-128"/>
              </a:rPr>
              <a:t>The state of Berlin has already done a lot towards this end. It has worked to promote equal opportunity on the employment market and to protect women and children from domestic violence. It has passed the State Gender Equality Act and promoted women</a:t>
            </a:r>
            <a:r>
              <a:rPr lang="en-GB" altLang="en-GB" smtClean="0">
                <a:ea typeface="ＭＳ Ｐゴシック" pitchFamily="34" charset="-128"/>
              </a:rPr>
              <a:t>’</a:t>
            </a:r>
            <a:r>
              <a:rPr lang="en-GB" smtClean="0">
                <a:ea typeface="ＭＳ Ｐゴシック" pitchFamily="34" charset="-128"/>
              </a:rPr>
              <a:t>s initiatives. Yet a policy to improve gender equality can only be truly successful if all bodies of government in both the districts and the Senate administration act in concert.  </a:t>
            </a:r>
          </a:p>
          <a:p>
            <a:pPr>
              <a:defRPr/>
            </a:pPr>
            <a:endParaRPr lang="en-GB" smtClean="0">
              <a:ea typeface="ＭＳ Ｐゴシック" pitchFamily="34" charset="-128"/>
            </a:endParaRPr>
          </a:p>
          <a:p>
            <a:pPr>
              <a:defRPr/>
            </a:pPr>
            <a:r>
              <a:rPr lang="en-GB" smtClean="0">
                <a:ea typeface="ＭＳ Ｐゴシック" pitchFamily="34" charset="-128"/>
              </a:rPr>
              <a:t>For numerous people and agencies to work together on the same task, they need a common basic understanding. That is why, drawing on experiences with the GPR, the idea arose to develop a joint mission statement on gender equality in the state of Berlin. It outlines what life in an ideal, gender-equitable Berlin would look like and serves as a guide for the government</a:t>
            </a:r>
            <a:r>
              <a:rPr lang="en-GB" altLang="en-GB" smtClean="0">
                <a:ea typeface="ＭＳ Ｐゴシック" pitchFamily="34" charset="-128"/>
              </a:rPr>
              <a:t>’</a:t>
            </a:r>
            <a:r>
              <a:rPr lang="en-GB" smtClean="0">
                <a:ea typeface="ＭＳ Ｐゴシック" pitchFamily="34" charset="-128"/>
              </a:rPr>
              <a:t>s actions related to all spheres of life, including employment, family, and culture.</a:t>
            </a:r>
          </a:p>
          <a:p>
            <a:pPr>
              <a:defRPr/>
            </a:pPr>
            <a:endParaRPr lang="en-GB" smtClean="0">
              <a:ea typeface="ＭＳ Ｐゴシック" pitchFamily="34" charset="-128"/>
            </a:endParaRPr>
          </a:p>
          <a:p>
            <a:pPr>
              <a:defRPr/>
            </a:pPr>
            <a:endParaRPr lang="en-GB" smtClean="0">
              <a:ea typeface="ＭＳ Ｐゴシック" pitchFamily="34" charset="-128"/>
            </a:endParaRPr>
          </a:p>
          <a:p>
            <a:pPr>
              <a:defRPr/>
            </a:pPr>
            <a:r>
              <a:rPr lang="en-GB" smtClean="0">
                <a:ea typeface="ＭＳ Ｐゴシック" pitchFamily="34" charset="-128"/>
              </a:rPr>
              <a:t>The mission statement formulates a ideal vision of gender politics from the perspective of citizens.</a:t>
            </a:r>
          </a:p>
          <a:p>
            <a:pPr>
              <a:defRPr/>
            </a:pPr>
            <a:endParaRPr lang="en-GB" smtClean="0">
              <a:ea typeface="ＭＳ Ｐゴシック" pitchFamily="34" charset="-128"/>
            </a:endParaRPr>
          </a:p>
          <a:p>
            <a:pPr>
              <a:defRPr/>
            </a:pPr>
            <a:endParaRPr lang="en-GB" smtClean="0">
              <a:ea typeface="ＭＳ Ｐゴシック" pitchFamily="34" charset="-128"/>
            </a:endParaRPr>
          </a:p>
          <a:p>
            <a:pPr>
              <a:defRPr/>
            </a:pPr>
            <a:endParaRPr lang="en-GB" smtClean="0">
              <a:ea typeface="ＭＳ Ｐゴシック" pitchFamily="34" charset="-128"/>
            </a:endParaRPr>
          </a:p>
        </p:txBody>
      </p:sp>
    </p:spTree>
    <p:extLst>
      <p:ext uri="{BB962C8B-B14F-4D97-AF65-F5344CB8AC3E}">
        <p14:creationId xmlns:p14="http://schemas.microsoft.com/office/powerpoint/2010/main" val="154235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1987" name="Notizenplatzhalter 2"/>
          <p:cNvSpPr>
            <a:spLocks noGrp="1"/>
          </p:cNvSpPr>
          <p:nvPr>
            <p:ph type="body" idx="1"/>
          </p:nvPr>
        </p:nvSpPr>
        <p:spPr>
          <a:noFill/>
        </p:spPr>
        <p:txBody>
          <a:bodyPr/>
          <a:lstStyle/>
          <a:p>
            <a:r>
              <a:rPr lang="en-GB" altLang="tr-TR" smtClean="0">
                <a:ea typeface="ＭＳ Ｐゴシック" panose="020B0600070205080204" pitchFamily="34" charset="-128"/>
              </a:rPr>
              <a:t>We offer this booklet in by now seven languages</a:t>
            </a:r>
          </a:p>
          <a:p>
            <a:endParaRPr lang="en-GB" altLang="tr-TR" smtClean="0">
              <a:ea typeface="ＭＳ Ｐゴシック" panose="020B0600070205080204" pitchFamily="34" charset="-128"/>
            </a:endParaRPr>
          </a:p>
          <a:p>
            <a:r>
              <a:rPr lang="en-GB" altLang="tr-TR" smtClean="0">
                <a:ea typeface="ＭＳ Ｐゴシック" panose="020B0600070205080204" pitchFamily="34" charset="-128"/>
              </a:rPr>
              <a:t>I will now present the different parts of the Mission statement.</a:t>
            </a:r>
          </a:p>
          <a:p>
            <a:r>
              <a:rPr lang="en-GB" altLang="tr-TR" smtClean="0">
                <a:ea typeface="ＭＳ Ｐゴシック" panose="020B0600070205080204" pitchFamily="34" charset="-128"/>
              </a:rPr>
              <a:t>As you can see by the asterisk above, our mission statement has a footnote at the beginning. We know, that gender drastically shapes the reality of people</a:t>
            </a:r>
            <a:r>
              <a:rPr lang="en-GB" altLang="en-GB" smtClean="0">
                <a:ea typeface="ＭＳ Ｐゴシック" panose="020B0600070205080204" pitchFamily="34" charset="-128"/>
              </a:rPr>
              <a:t>‘</a:t>
            </a:r>
            <a:r>
              <a:rPr lang="en-GB" altLang="tr-TR" smtClean="0">
                <a:ea typeface="ＭＳ Ｐゴシック" panose="020B0600070205080204" pitchFamily="34" charset="-128"/>
              </a:rPr>
              <a:t>s life. We know that other factors such as age or sexual orientation are similarly powerful. These factors structure the opportunities and realities of people. </a:t>
            </a:r>
          </a:p>
          <a:p>
            <a:endParaRPr lang="en-GB" altLang="tr-TR" smtClean="0">
              <a:ea typeface="ＭＳ Ｐゴシック" panose="020B0600070205080204" pitchFamily="34" charset="-128"/>
            </a:endParaRPr>
          </a:p>
        </p:txBody>
      </p:sp>
      <p:sp>
        <p:nvSpPr>
          <p:cNvPr id="41988" name="Foliennummernplatzhalter 3"/>
          <p:cNvSpPr>
            <a:spLocks noGrp="1"/>
          </p:cNvSpPr>
          <p:nvPr>
            <p:ph type="sldNum" sz="quarter" idx="5"/>
          </p:nvPr>
        </p:nvSpPr>
        <p:spPr>
          <a:noFill/>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28924C-5CF4-4CFA-93FE-8060E82534EC}" type="slidenum">
              <a:rPr lang="de-DE" altLang="tr-TR"/>
              <a:pPr/>
              <a:t>12</a:t>
            </a:fld>
            <a:endParaRPr lang="de-DE" altLang="tr-TR"/>
          </a:p>
        </p:txBody>
      </p:sp>
    </p:spTree>
    <p:extLst>
      <p:ext uri="{BB962C8B-B14F-4D97-AF65-F5344CB8AC3E}">
        <p14:creationId xmlns:p14="http://schemas.microsoft.com/office/powerpoint/2010/main" val="17911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0C6126-40B5-4A7B-ACA6-1BBD1458C41A}" type="slidenum">
              <a:rPr lang="en-GB" altLang="tr-TR"/>
              <a:pPr/>
              <a:t>13</a:t>
            </a:fld>
            <a:endParaRPr lang="en-GB" altLang="tr-TR"/>
          </a:p>
        </p:txBody>
      </p:sp>
      <p:sp>
        <p:nvSpPr>
          <p:cNvPr id="74754"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Calibri" charset="0"/>
              </a:rPr>
              <a:t>The individual passages of the mission statement apply to all ministries. </a:t>
            </a:r>
          </a:p>
          <a:p>
            <a:pPr>
              <a:defRPr/>
            </a:pPr>
            <a:r>
              <a:rPr lang="en-GB" dirty="0" smtClean="0">
                <a:latin typeface="Calibri" charset="0"/>
              </a:rPr>
              <a:t>Looking at the public space, we may ask: Who makes an impression about in? Who is able, to imprint this themselves? </a:t>
            </a:r>
          </a:p>
          <a:p>
            <a:pPr>
              <a:defRPr/>
            </a:pPr>
            <a:endParaRPr lang="en-GB" dirty="0" smtClean="0">
              <a:latin typeface="Calibri" charset="0"/>
            </a:endParaRPr>
          </a:p>
          <a:p>
            <a:pPr>
              <a:defRPr/>
            </a:pPr>
            <a:r>
              <a:rPr lang="en-GB" dirty="0" smtClean="0">
                <a:latin typeface="Calibri" charset="0"/>
              </a:rPr>
              <a:t>The grasp o power at this town hall obviously had females in the palm of their hand. That is symbolic dominion at its best.</a:t>
            </a:r>
          </a:p>
          <a:p>
            <a:pPr>
              <a:defRPr/>
            </a:pPr>
            <a:endParaRPr lang="en-GB" dirty="0">
              <a:latin typeface="Calibri" charset="0"/>
            </a:endParaRPr>
          </a:p>
        </p:txBody>
      </p:sp>
    </p:spTree>
    <p:extLst>
      <p:ext uri="{BB962C8B-B14F-4D97-AF65-F5344CB8AC3E}">
        <p14:creationId xmlns:p14="http://schemas.microsoft.com/office/powerpoint/2010/main" val="148111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DD0E2D-16FD-4209-9E6A-67F38F18CAD2}" type="slidenum">
              <a:rPr lang="en-GB" altLang="tr-TR"/>
              <a:pPr/>
              <a:t>14</a:t>
            </a:fld>
            <a:endParaRPr lang="en-GB"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Calibri" charset="0"/>
              </a:rPr>
              <a:t>Self determination it at the heart of equality. </a:t>
            </a:r>
          </a:p>
          <a:p>
            <a:pPr>
              <a:defRPr/>
            </a:pPr>
            <a:endParaRPr lang="en-GB" dirty="0" smtClean="0">
              <a:latin typeface="Calibri" charset="0"/>
            </a:endParaRPr>
          </a:p>
          <a:p>
            <a:pPr>
              <a:defRPr/>
            </a:pPr>
            <a:r>
              <a:rPr lang="en-GB" dirty="0" smtClean="0">
                <a:latin typeface="Calibri" charset="0"/>
              </a:rPr>
              <a:t>Who looks? Who rules? Who is the object?</a:t>
            </a:r>
          </a:p>
          <a:p>
            <a:pPr>
              <a:defRPr/>
            </a:pPr>
            <a:r>
              <a:rPr lang="en-GB" dirty="0" smtClean="0">
                <a:latin typeface="Calibri" charset="0"/>
              </a:rPr>
              <a:t>Who ducks away and conceals themselves?</a:t>
            </a:r>
          </a:p>
          <a:p>
            <a:pPr>
              <a:defRPr/>
            </a:pPr>
            <a:r>
              <a:rPr lang="en-GB" dirty="0" smtClean="0">
                <a:latin typeface="Calibri" charset="0"/>
              </a:rPr>
              <a:t>Who is loud and take over space?</a:t>
            </a:r>
          </a:p>
          <a:p>
            <a:pPr>
              <a:defRPr/>
            </a:pPr>
            <a:r>
              <a:rPr lang="en-GB" dirty="0" smtClean="0">
                <a:latin typeface="Calibri" charset="0"/>
              </a:rPr>
              <a:t>Does gender influence the way a room is designed?</a:t>
            </a:r>
          </a:p>
          <a:p>
            <a:pPr>
              <a:defRPr/>
            </a:pPr>
            <a:endParaRPr lang="en-GB" dirty="0" smtClean="0">
              <a:latin typeface="Calibri" charset="0"/>
            </a:endParaRPr>
          </a:p>
          <a:p>
            <a:pPr>
              <a:defRPr/>
            </a:pPr>
            <a:r>
              <a:rPr lang="en-GB" dirty="0" smtClean="0">
                <a:latin typeface="Calibri" charset="0"/>
              </a:rPr>
              <a:t>This Amazon at the Berlin </a:t>
            </a:r>
            <a:r>
              <a:rPr lang="en-GB" dirty="0" err="1" smtClean="0">
                <a:latin typeface="Calibri" charset="0"/>
              </a:rPr>
              <a:t>Tiergarten</a:t>
            </a:r>
            <a:r>
              <a:rPr lang="en-GB" dirty="0" smtClean="0">
                <a:latin typeface="Calibri" charset="0"/>
              </a:rPr>
              <a:t> acts as a topology for both genders </a:t>
            </a:r>
          </a:p>
          <a:p>
            <a:pPr>
              <a:defRPr/>
            </a:pPr>
            <a:endParaRPr lang="en-GB" dirty="0" smtClean="0">
              <a:latin typeface="Calibri" charset="0"/>
            </a:endParaRPr>
          </a:p>
          <a:p>
            <a:pPr>
              <a:defRPr/>
            </a:pPr>
            <a:endParaRPr lang="en-GB" dirty="0" smtClean="0">
              <a:latin typeface="Calibri" charset="0"/>
            </a:endParaRPr>
          </a:p>
          <a:p>
            <a:pPr>
              <a:defRPr/>
            </a:pPr>
            <a:endParaRPr lang="en-GB" dirty="0" smtClean="0">
              <a:latin typeface="Calibri" charset="0"/>
            </a:endParaRPr>
          </a:p>
          <a:p>
            <a:pPr>
              <a:defRPr/>
            </a:pPr>
            <a:endParaRPr lang="en-GB" dirty="0" smtClean="0">
              <a:latin typeface="Calibri" charset="0"/>
            </a:endParaRPr>
          </a:p>
          <a:p>
            <a:pPr>
              <a:defRPr/>
            </a:pPr>
            <a:endParaRPr lang="en-GB" dirty="0">
              <a:latin typeface="Calibri" charset="0"/>
            </a:endParaRPr>
          </a:p>
        </p:txBody>
      </p:sp>
    </p:spTree>
    <p:extLst>
      <p:ext uri="{BB962C8B-B14F-4D97-AF65-F5344CB8AC3E}">
        <p14:creationId xmlns:p14="http://schemas.microsoft.com/office/powerpoint/2010/main" val="390843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DAA0840-7227-44CF-A962-096C0A613A81}" type="slidenum">
              <a:rPr lang="en-GB" altLang="tr-TR"/>
              <a:pPr/>
              <a:t>15</a:t>
            </a:fld>
            <a:endParaRPr lang="en-GB"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Calibri" charset="0"/>
              </a:rPr>
              <a:t>Being able to take care for oneself, to earn your own money and be well protected in old age, is the basis for a self-determined life. That means to have the ability to define your own place in life. </a:t>
            </a:r>
          </a:p>
          <a:p>
            <a:pPr>
              <a:defRPr/>
            </a:pPr>
            <a:r>
              <a:rPr lang="en-GB" dirty="0" smtClean="0">
                <a:latin typeface="Calibri" charset="0"/>
              </a:rPr>
              <a:t>For women, these are still fairly new options. Out tax- and social security systems for example are still shaped by the ideal of a male breadwinner. </a:t>
            </a:r>
          </a:p>
          <a:p>
            <a:pPr>
              <a:defRPr/>
            </a:pPr>
            <a:endParaRPr lang="en-GB" dirty="0" smtClean="0">
              <a:latin typeface="Calibri" charset="0"/>
            </a:endParaRPr>
          </a:p>
          <a:p>
            <a:pPr>
              <a:defRPr/>
            </a:pPr>
            <a:endParaRPr lang="en-GB" dirty="0">
              <a:latin typeface="Calibri" charset="0"/>
            </a:endParaRPr>
          </a:p>
        </p:txBody>
      </p:sp>
    </p:spTree>
    <p:extLst>
      <p:ext uri="{BB962C8B-B14F-4D97-AF65-F5344CB8AC3E}">
        <p14:creationId xmlns:p14="http://schemas.microsoft.com/office/powerpoint/2010/main" val="141937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103DFC-8B19-4F1C-AE79-4003B3931E77}" type="slidenum">
              <a:rPr lang="en-GB" altLang="tr-TR"/>
              <a:pPr/>
              <a:t>16</a:t>
            </a:fld>
            <a:endParaRPr lang="en-GB"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Calibri" charset="0"/>
              </a:rPr>
              <a:t>Gender relations are changing. This applies to the question, who is responsible for domestic work, in child care, care for the elderly, and the care of the sick. Maybe even for the care of a good living. </a:t>
            </a:r>
          </a:p>
          <a:p>
            <a:pPr>
              <a:defRPr/>
            </a:pPr>
            <a:r>
              <a:rPr lang="en-GB" dirty="0" smtClean="0">
                <a:latin typeface="Calibri" charset="0"/>
              </a:rPr>
              <a:t>Domestic work is the invisible side of the economy, done by women. Where women start to work on their own, domestic and care work are pushed on the street: Evermore public facilities are required. </a:t>
            </a:r>
          </a:p>
          <a:p>
            <a:pPr>
              <a:defRPr/>
            </a:pPr>
            <a:endParaRPr lang="en-GB" dirty="0" smtClean="0">
              <a:latin typeface="Calibri" charset="0"/>
            </a:endParaRPr>
          </a:p>
          <a:p>
            <a:pPr>
              <a:defRPr/>
            </a:pPr>
            <a:endParaRPr lang="en-GB" dirty="0">
              <a:latin typeface="Calibri" charset="0"/>
            </a:endParaRPr>
          </a:p>
        </p:txBody>
      </p:sp>
    </p:spTree>
    <p:extLst>
      <p:ext uri="{BB962C8B-B14F-4D97-AF65-F5344CB8AC3E}">
        <p14:creationId xmlns:p14="http://schemas.microsoft.com/office/powerpoint/2010/main" val="315343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239B7E-1EC2-479B-8A2F-DABB176D6182}" type="slidenum">
              <a:rPr lang="en-GB" altLang="tr-TR"/>
              <a:pPr/>
              <a:t>17</a:t>
            </a:fld>
            <a:endParaRPr lang="en-GB"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Calibri" charset="0"/>
              </a:rPr>
              <a:t>Who gets what? And how much?</a:t>
            </a:r>
          </a:p>
          <a:p>
            <a:pPr>
              <a:defRPr/>
            </a:pPr>
            <a:r>
              <a:rPr lang="en-GB" dirty="0" smtClean="0">
                <a:latin typeface="Calibri" charset="0"/>
              </a:rPr>
              <a:t>Public funds bless one hand while neglecting the other. Whoever wants to create justice must start with the budgeting of gender.</a:t>
            </a:r>
            <a:endParaRPr lang="en-GB" dirty="0">
              <a:latin typeface="Calibri" charset="0"/>
            </a:endParaRPr>
          </a:p>
        </p:txBody>
      </p:sp>
    </p:spTree>
    <p:extLst>
      <p:ext uri="{BB962C8B-B14F-4D97-AF65-F5344CB8AC3E}">
        <p14:creationId xmlns:p14="http://schemas.microsoft.com/office/powerpoint/2010/main" val="317260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7255F6-8BB1-4EDE-BA28-C15806F4B85D}" type="slidenum">
              <a:rPr lang="en-GB" altLang="tr-TR"/>
              <a:pPr/>
              <a:t>18</a:t>
            </a:fld>
            <a:endParaRPr lang="en-GB"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A citizien orientated management is on everyone</a:t>
            </a:r>
            <a:r>
              <a:rPr lang="en-GB" altLang="en-GB" smtClean="0">
                <a:ea typeface="ＭＳ Ｐゴシック" pitchFamily="34" charset="-128"/>
              </a:rPr>
              <a:t>‘</a:t>
            </a:r>
            <a:r>
              <a:rPr lang="en-GB" smtClean="0">
                <a:ea typeface="ＭＳ Ｐゴシック" pitchFamily="34" charset="-128"/>
              </a:rPr>
              <a:t>s lips. Hopefully the female citiziens are also included. This applies to the language and the response to it: the internal images that language create. </a:t>
            </a:r>
          </a:p>
        </p:txBody>
      </p:sp>
    </p:spTree>
    <p:extLst>
      <p:ext uri="{BB962C8B-B14F-4D97-AF65-F5344CB8AC3E}">
        <p14:creationId xmlns:p14="http://schemas.microsoft.com/office/powerpoint/2010/main" val="4179546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509DB9-0FF7-4567-9947-D004D0CC9DC5}" type="slidenum">
              <a:rPr lang="en-GB" altLang="tr-TR"/>
              <a:pPr/>
              <a:t>19</a:t>
            </a:fld>
            <a:endParaRPr lang="en-GB"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Education is at the centre of all discussions of equality. The opening up of the education to girls has been profitable: in school and in study they have been able to attain better qualifications. But that</a:t>
            </a:r>
            <a:r>
              <a:rPr lang="en-GB" altLang="en-GB" smtClean="0">
                <a:ea typeface="ＭＳ Ｐゴシック" pitchFamily="34" charset="-128"/>
              </a:rPr>
              <a:t>‘</a:t>
            </a:r>
            <a:r>
              <a:rPr lang="en-GB" smtClean="0">
                <a:ea typeface="ＭＳ Ｐゴシック" pitchFamily="34" charset="-128"/>
              </a:rPr>
              <a:t>s only half of the story. Bodies of knowledge remain gender relational as girls are still underrepresented in advanced fields. For boys, learning is something not meant for men. The site of learning must be atractive for both sexes. </a:t>
            </a:r>
          </a:p>
        </p:txBody>
      </p:sp>
    </p:spTree>
    <p:extLst>
      <p:ext uri="{BB962C8B-B14F-4D97-AF65-F5344CB8AC3E}">
        <p14:creationId xmlns:p14="http://schemas.microsoft.com/office/powerpoint/2010/main" val="63530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1747" name="Notizenplatzhalter 2"/>
          <p:cNvSpPr>
            <a:spLocks noGrp="1"/>
          </p:cNvSpPr>
          <p:nvPr>
            <p:ph type="body" idx="1"/>
          </p:nvPr>
        </p:nvSpPr>
        <p:spPr>
          <a:noFill/>
        </p:spPr>
        <p:txBody>
          <a:bodyPr/>
          <a:lstStyle/>
          <a:p>
            <a:endParaRPr lang="tr-TR" altLang="tr-TR" smtClean="0">
              <a:ea typeface="ＭＳ Ｐゴシック" panose="020B0600070205080204" pitchFamily="34" charset="-128"/>
            </a:endParaRPr>
          </a:p>
        </p:txBody>
      </p:sp>
      <p:sp>
        <p:nvSpPr>
          <p:cNvPr id="31748" name="Foliennummernplatzhalter 3"/>
          <p:cNvSpPr>
            <a:spLocks noGrp="1"/>
          </p:cNvSpPr>
          <p:nvPr>
            <p:ph type="sldNum" sz="quarter" idx="5"/>
          </p:nvPr>
        </p:nvSpPr>
        <p:spPr>
          <a:noFill/>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6F1E56-0F15-48D8-AB05-8BFDD870AD99}" type="slidenum">
              <a:rPr lang="de-DE" altLang="tr-TR"/>
              <a:pPr/>
              <a:t>2</a:t>
            </a:fld>
            <a:endParaRPr lang="de-DE" altLang="tr-TR"/>
          </a:p>
        </p:txBody>
      </p:sp>
    </p:spTree>
    <p:extLst>
      <p:ext uri="{BB962C8B-B14F-4D97-AF65-F5344CB8AC3E}">
        <p14:creationId xmlns:p14="http://schemas.microsoft.com/office/powerpoint/2010/main" val="2795813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C9BF5F-C4D9-489C-B0F4-47E68F259936}" type="slidenum">
              <a:rPr lang="en-GB" altLang="tr-TR"/>
              <a:pPr/>
              <a:t>20</a:t>
            </a:fld>
            <a:endParaRPr lang="en-GB"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Nowhere else does the division of public space become so apparent as it does during sports and games. Soccer fields, football fields, park meadow, half pipes, GMX systems all afford boys and men plenty of space. Through official and unofficial means – and somewhat intimidating strategies – girls and women are too often successfully excluded. </a:t>
            </a:r>
          </a:p>
        </p:txBody>
      </p:sp>
    </p:spTree>
    <p:extLst>
      <p:ext uri="{BB962C8B-B14F-4D97-AF65-F5344CB8AC3E}">
        <p14:creationId xmlns:p14="http://schemas.microsoft.com/office/powerpoint/2010/main" val="289839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4CF139-AD13-475A-AA2E-21AB5274B9B6}" type="slidenum">
              <a:rPr lang="de-DE" altLang="tr-TR"/>
              <a:pPr/>
              <a:t>21</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Fear is not a good companion. Intimidation, assaults, insults, violence: Fear mongers are many and can develop places and times that are no-go zones for some groups. An anti-racist initiative is as important as an anti-sexist one. Social and symbolic structures contribute to either anxiety and deterrence or well-beeing. </a:t>
            </a:r>
          </a:p>
        </p:txBody>
      </p:sp>
    </p:spTree>
    <p:extLst>
      <p:ext uri="{BB962C8B-B14F-4D97-AF65-F5344CB8AC3E}">
        <p14:creationId xmlns:p14="http://schemas.microsoft.com/office/powerpoint/2010/main" val="133321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95E9E4-3093-4596-B44D-5F62D4FCFA98}" type="slidenum">
              <a:rPr lang="de-DE" altLang="tr-TR"/>
              <a:pPr/>
              <a:t>22</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Diversity is the reality in the city. The recognition of diversity means abandoning traditional domination and it</a:t>
            </a:r>
            <a:r>
              <a:rPr lang="en-GB" altLang="en-GB" smtClean="0">
                <a:ea typeface="ＭＳ Ｐゴシック" pitchFamily="34" charset="-128"/>
              </a:rPr>
              <a:t>‘</a:t>
            </a:r>
            <a:r>
              <a:rPr lang="en-GB" smtClean="0">
                <a:ea typeface="ＭＳ Ｐゴシック" pitchFamily="34" charset="-128"/>
              </a:rPr>
              <a:t>s mechanisms of exclusion. The challenge is immense: Any form of Lobbying is to be forestalled; the outspoken als well as the retincent are to be listenend to.</a:t>
            </a:r>
          </a:p>
          <a:p>
            <a:pPr>
              <a:defRPr/>
            </a:pPr>
            <a:endParaRPr lang="en-GB" smtClean="0">
              <a:ea typeface="ＭＳ Ｐゴシック" pitchFamily="34" charset="-128"/>
            </a:endParaRPr>
          </a:p>
          <a:p>
            <a:pPr>
              <a:defRPr/>
            </a:pPr>
            <a:r>
              <a:rPr lang="en-GB" smtClean="0">
                <a:ea typeface="ＭＳ Ｐゴシック" pitchFamily="34" charset="-128"/>
              </a:rPr>
              <a:t>This is the last sequence of our mission statement. </a:t>
            </a:r>
          </a:p>
          <a:p>
            <a:pPr>
              <a:defRPr/>
            </a:pPr>
            <a:r>
              <a:rPr lang="en-GB" smtClean="0">
                <a:ea typeface="ＭＳ Ｐゴシック" pitchFamily="34" charset="-128"/>
              </a:rPr>
              <a:t>To finish my talk, I would like to give you some impressions and thoughts about what this could mean while considering a women  friendly City.</a:t>
            </a:r>
          </a:p>
          <a:p>
            <a:pPr>
              <a:defRPr/>
            </a:pPr>
            <a:endParaRPr lang="en-GB" smtClean="0">
              <a:ea typeface="ＭＳ Ｐゴシック" pitchFamily="34" charset="-128"/>
            </a:endParaRPr>
          </a:p>
        </p:txBody>
      </p:sp>
    </p:spTree>
    <p:extLst>
      <p:ext uri="{BB962C8B-B14F-4D97-AF65-F5344CB8AC3E}">
        <p14:creationId xmlns:p14="http://schemas.microsoft.com/office/powerpoint/2010/main" val="88819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1FD9D4-CCB2-47C2-A7EE-872EC09568C1}" type="slidenum">
              <a:rPr lang="de-DE" altLang="tr-TR"/>
              <a:pPr/>
              <a:t>23</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In urban living, many interests intersect – the economic influence is one of the most important intersections. Herein lies a more abstract form of the challenge: extremely mono-sex decision making power over financial and capital flows which produce an effective and powerful gender imbalance.</a:t>
            </a:r>
          </a:p>
        </p:txBody>
      </p:sp>
    </p:spTree>
    <p:extLst>
      <p:ext uri="{BB962C8B-B14F-4D97-AF65-F5344CB8AC3E}">
        <p14:creationId xmlns:p14="http://schemas.microsoft.com/office/powerpoint/2010/main" val="234563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3856038" y="9421813"/>
            <a:ext cx="2946400" cy="4968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5789AA-2405-4F2C-9F4A-0604B7596AFE}" type="slidenum">
              <a:rPr lang="en-GB" altLang="tr-TR"/>
              <a:pPr/>
              <a:t>24</a:t>
            </a:fld>
            <a:endParaRPr lang="en-GB" altLang="tr-TR"/>
          </a:p>
        </p:txBody>
      </p:sp>
      <p:sp>
        <p:nvSpPr>
          <p:cNvPr id="29698" name="Rectangle 2"/>
          <p:cNvSpPr>
            <a:spLocks noGrp="1" noRot="1" noChangeAspect="1" noChangeArrowheads="1" noTextEdit="1"/>
          </p:cNvSpPr>
          <p:nvPr>
            <p:ph type="sldImg"/>
          </p:nvPr>
        </p:nvSpPr>
        <p:spPr>
          <a:xfrm>
            <a:off x="925513" y="738188"/>
            <a:ext cx="4960937" cy="3722687"/>
          </a:xfrm>
          <a:ln/>
        </p:spPr>
      </p:sp>
      <p:sp>
        <p:nvSpPr>
          <p:cNvPr id="22532" name="Rectangle 3"/>
          <p:cNvSpPr>
            <a:spLocks noGrp="1" noChangeArrowheads="1"/>
          </p:cNvSpPr>
          <p:nvPr>
            <p:ph type="body" idx="1"/>
          </p:nvPr>
        </p:nvSpPr>
        <p:spPr>
          <a:xfrm>
            <a:off x="685800" y="4708525"/>
            <a:ext cx="5438775" cy="44672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A young Turkish woman was murdered by her brother in the corner house. The stone remembers her. Races of the city also bear witness to the violence which groups and individual ideas of life impose upon its members. The space communicates violence. Violence against women takes place mainly in the interior, within the family inside the house. Girls and women learn to explore perspectives of avoiding violence from the public space.</a:t>
            </a:r>
          </a:p>
        </p:txBody>
      </p:sp>
    </p:spTree>
    <p:extLst>
      <p:ext uri="{BB962C8B-B14F-4D97-AF65-F5344CB8AC3E}">
        <p14:creationId xmlns:p14="http://schemas.microsoft.com/office/powerpoint/2010/main" val="2667839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A88F9F-2CA4-4937-808E-D4B11DC6FBCE}" type="slidenum">
              <a:rPr lang="de-DE" altLang="tr-TR"/>
              <a:pPr/>
              <a:t>25</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Projects for women dwelling play a relatively small role in residential planning. Hitherto, experience with those projects that have received no public funds and are realized by personal activism, revealed a niche in the building sector: A community of women, that is open to men, meets the need of many, especially older women. </a:t>
            </a:r>
          </a:p>
        </p:txBody>
      </p:sp>
    </p:spTree>
    <p:extLst>
      <p:ext uri="{BB962C8B-B14F-4D97-AF65-F5344CB8AC3E}">
        <p14:creationId xmlns:p14="http://schemas.microsoft.com/office/powerpoint/2010/main" val="2460582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F8301CB-C94D-4036-930D-9C204D6D1731}" type="slidenum">
              <a:rPr lang="de-DE" altLang="tr-TR"/>
              <a:pPr/>
              <a:t>26</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mtClean="0">
                <a:ea typeface="ＭＳ Ｐゴシック" pitchFamily="34" charset="-128"/>
              </a:rPr>
              <a:t>Diversity, equal opportunities, gender equality, gender Mainstreaming, mission statement – the approach to a gender equality plan has precursors. There are theoretically and practically proven approaches to women-orientated, women-specific and feminist ideas of a women friendly city. They have taught us to see the ostensibly gender-neutral blind spots in politics and administration.</a:t>
            </a:r>
          </a:p>
        </p:txBody>
      </p:sp>
    </p:spTree>
    <p:extLst>
      <p:ext uri="{BB962C8B-B14F-4D97-AF65-F5344CB8AC3E}">
        <p14:creationId xmlns:p14="http://schemas.microsoft.com/office/powerpoint/2010/main" val="4073647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57347" name="Notizenplatzhalter 2"/>
          <p:cNvSpPr>
            <a:spLocks noGrp="1"/>
          </p:cNvSpPr>
          <p:nvPr>
            <p:ph type="body" idx="1"/>
          </p:nvPr>
        </p:nvSpPr>
        <p:spPr>
          <a:noFill/>
        </p:spPr>
        <p:txBody>
          <a:bodyPr/>
          <a:lstStyle/>
          <a:p>
            <a:endParaRPr lang="tr-TR" altLang="tr-TR" smtClean="0">
              <a:ea typeface="ＭＳ Ｐゴシック" panose="020B0600070205080204" pitchFamily="34" charset="-128"/>
            </a:endParaRPr>
          </a:p>
        </p:txBody>
      </p:sp>
      <p:sp>
        <p:nvSpPr>
          <p:cNvPr id="57348" name="Foliennummernplatzhalter 3"/>
          <p:cNvSpPr>
            <a:spLocks noGrp="1"/>
          </p:cNvSpPr>
          <p:nvPr>
            <p:ph type="sldNum" sz="quarter" idx="5"/>
          </p:nvPr>
        </p:nvSpPr>
        <p:spPr>
          <a:noFill/>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D14607-E3EE-46DB-B930-525CB6019DFD}" type="slidenum">
              <a:rPr lang="de-DE" altLang="tr-TR"/>
              <a:pPr/>
              <a:t>27</a:t>
            </a:fld>
            <a:endParaRPr lang="de-DE" altLang="tr-TR"/>
          </a:p>
        </p:txBody>
      </p:sp>
    </p:spTree>
    <p:extLst>
      <p:ext uri="{BB962C8B-B14F-4D97-AF65-F5344CB8AC3E}">
        <p14:creationId xmlns:p14="http://schemas.microsoft.com/office/powerpoint/2010/main" val="236329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Rot="1" noChangeAspect="1" noChangeArrowheads="1" noTextEdit="1"/>
          </p:cNvSpPr>
          <p:nvPr>
            <p:ph type="sldImg"/>
          </p:nvPr>
        </p:nvSpPr>
        <p:spPr>
          <a:xfrm>
            <a:off x="931863" y="744538"/>
            <a:ext cx="4965700" cy="3724275"/>
          </a:xfrm>
          <a:solidFill>
            <a:srgbClr val="FFFFFF"/>
          </a:solidFill>
          <a:ln/>
        </p:spPr>
      </p:sp>
    </p:spTree>
    <p:extLst>
      <p:ext uri="{BB962C8B-B14F-4D97-AF65-F5344CB8AC3E}">
        <p14:creationId xmlns:p14="http://schemas.microsoft.com/office/powerpoint/2010/main" val="410759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F8209D-C31B-4D95-817D-FECFD828749D}" type="slidenum">
              <a:rPr lang="de-DE" altLang="tr-TR"/>
              <a:pPr/>
              <a:t>4</a:t>
            </a:fld>
            <a:endParaRPr lang="de-DE" altLang="tr-TR"/>
          </a:p>
        </p:txBody>
      </p:sp>
      <p:sp>
        <p:nvSpPr>
          <p:cNvPr id="74754"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mtClean="0">
                <a:ea typeface="ＭＳ Ｐゴシック" pitchFamily="34" charset="-128"/>
              </a:rPr>
              <a:t>The Berlin-wide Gender Equality Policy Framework Program (GPR) has been in operation since 2008. Under its umbrella, all bodies of the Berlin government have agreed on their gender equality responsibilities. Both Gender Mainstreaming and Gender Budgeting are components of the GPR</a:t>
            </a:r>
            <a:r>
              <a:rPr lang="en-US" altLang="en-GB" smtClean="0">
                <a:ea typeface="ＭＳ Ｐゴシック" pitchFamily="34" charset="-128"/>
              </a:rPr>
              <a:t>’</a:t>
            </a:r>
            <a:r>
              <a:rPr lang="en-US" smtClean="0">
                <a:ea typeface="ＭＳ Ｐゴシック" pitchFamily="34" charset="-128"/>
              </a:rPr>
              <a:t>s agenda.</a:t>
            </a:r>
          </a:p>
          <a:p>
            <a:pPr>
              <a:defRPr/>
            </a:pPr>
            <a:endParaRPr lang="en-US" smtClean="0">
              <a:ea typeface="ＭＳ Ｐゴシック" pitchFamily="34" charset="-128"/>
            </a:endParaRPr>
          </a:p>
          <a:p>
            <a:pPr>
              <a:defRPr/>
            </a:pPr>
            <a:r>
              <a:rPr lang="en-US" smtClean="0">
                <a:ea typeface="ＭＳ Ｐゴシック" pitchFamily="34" charset="-128"/>
              </a:rPr>
              <a:t>The concept is that gender equality should be addressed by mainstream policy, not a peripheral institution. Recognizing the critical role that money always plays, the drive for a gender-equitable distribution of funding is described using the term gender budgeting</a:t>
            </a:r>
            <a:endParaRPr lang="de-DE" smtClean="0">
              <a:ea typeface="ＭＳ Ｐゴシック" pitchFamily="34" charset="-128"/>
            </a:endParaRPr>
          </a:p>
          <a:p>
            <a:pPr>
              <a:defRPr/>
            </a:pPr>
            <a:endParaRPr lang="de-DE" smtClean="0">
              <a:ea typeface="ＭＳ Ｐゴシック" pitchFamily="34" charset="-128"/>
            </a:endParaRPr>
          </a:p>
        </p:txBody>
      </p:sp>
    </p:spTree>
    <p:extLst>
      <p:ext uri="{BB962C8B-B14F-4D97-AF65-F5344CB8AC3E}">
        <p14:creationId xmlns:p14="http://schemas.microsoft.com/office/powerpoint/2010/main" val="387752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CD2961-26C9-497E-85C9-BED2D219B6D7}" type="slidenum">
              <a:rPr lang="de-DE" altLang="tr-TR"/>
              <a:pPr/>
              <a:t>5</a:t>
            </a:fld>
            <a:endParaRPr lang="de-DE" altLang="tr-TR"/>
          </a:p>
        </p:txBody>
      </p:sp>
      <p:sp>
        <p:nvSpPr>
          <p:cNvPr id="74754"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de-DE" dirty="0">
              <a:latin typeface="Calibri" charset="0"/>
            </a:endParaRPr>
          </a:p>
        </p:txBody>
      </p:sp>
    </p:spTree>
    <p:extLst>
      <p:ext uri="{BB962C8B-B14F-4D97-AF65-F5344CB8AC3E}">
        <p14:creationId xmlns:p14="http://schemas.microsoft.com/office/powerpoint/2010/main" val="360780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0D7F2D-60AF-4491-850D-043738E868C5}" type="slidenum">
              <a:rPr lang="de-DE" altLang="tr-TR"/>
              <a:pPr/>
              <a:t>6</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de-DE" dirty="0">
              <a:latin typeface="Calibri" charset="0"/>
            </a:endParaRPr>
          </a:p>
        </p:txBody>
      </p:sp>
    </p:spTree>
    <p:extLst>
      <p:ext uri="{BB962C8B-B14F-4D97-AF65-F5344CB8AC3E}">
        <p14:creationId xmlns:p14="http://schemas.microsoft.com/office/powerpoint/2010/main" val="144893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32D3F1-5E99-4A8E-B872-1877C88A34F3}" type="slidenum">
              <a:rPr lang="de-DE" altLang="tr-TR"/>
              <a:pPr/>
              <a:t>7</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de-DE" dirty="0">
              <a:latin typeface="Calibri" charset="0"/>
            </a:endParaRPr>
          </a:p>
        </p:txBody>
      </p:sp>
    </p:spTree>
    <p:extLst>
      <p:ext uri="{BB962C8B-B14F-4D97-AF65-F5344CB8AC3E}">
        <p14:creationId xmlns:p14="http://schemas.microsoft.com/office/powerpoint/2010/main" val="396827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EB48899-FFC0-4AF1-90C2-51241A669D1E}" type="slidenum">
              <a:rPr lang="de-DE" altLang="tr-TR"/>
              <a:pPr/>
              <a:t>8</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23900" y="4784725"/>
            <a:ext cx="5438775" cy="44672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mtClean="0">
                <a:ea typeface="ＭＳ Ｐゴシック" pitchFamily="34" charset="-128"/>
              </a:rPr>
              <a:t>Which issues are the most crucial in order to advance equality between men and women? Which issues are already central in Berlin policy and thus currently on the table? In light of both these criteria, the GPR has determined its five core focus areas: education, sustainable employment, demographic transition, social justice, and integration.</a:t>
            </a:r>
          </a:p>
          <a:p>
            <a:pPr>
              <a:defRPr/>
            </a:pPr>
            <a:r>
              <a:rPr lang="en-US" b="1" smtClean="0">
                <a:ea typeface="ＭＳ Ｐゴシック" pitchFamily="34" charset="-128"/>
              </a:rPr>
              <a:t>Education</a:t>
            </a:r>
            <a:endParaRPr lang="de-DE" smtClean="0">
              <a:ea typeface="ＭＳ Ｐゴシック" pitchFamily="34" charset="-128"/>
            </a:endParaRPr>
          </a:p>
          <a:p>
            <a:pPr>
              <a:defRPr/>
            </a:pPr>
            <a:r>
              <a:rPr lang="en-US" smtClean="0">
                <a:ea typeface="ＭＳ Ｐゴシック" pitchFamily="34" charset="-128"/>
              </a:rPr>
              <a:t>Education determines career opportunities and income, and ensures a secure retirement. Education paves the way to independence, self-determination, and fulfilling one</a:t>
            </a:r>
            <a:r>
              <a:rPr lang="en-US" altLang="en-GB" smtClean="0">
                <a:ea typeface="ＭＳ Ｐゴシック" pitchFamily="34" charset="-128"/>
              </a:rPr>
              <a:t>’</a:t>
            </a:r>
            <a:r>
              <a:rPr lang="en-US" smtClean="0">
                <a:ea typeface="ＭＳ Ｐゴシック" pitchFamily="34" charset="-128"/>
              </a:rPr>
              <a:t>s potential. And that</a:t>
            </a:r>
            <a:r>
              <a:rPr lang="en-US" altLang="en-GB" smtClean="0">
                <a:ea typeface="ＭＳ Ｐゴシック" pitchFamily="34" charset="-128"/>
              </a:rPr>
              <a:t>’</a:t>
            </a:r>
            <a:r>
              <a:rPr lang="en-US" smtClean="0">
                <a:ea typeface="ＭＳ Ｐゴシック" pitchFamily="34" charset="-128"/>
              </a:rPr>
              <a:t>s why education is at the core of all gender equality policy. </a:t>
            </a:r>
          </a:p>
          <a:p>
            <a:pPr>
              <a:defRPr/>
            </a:pPr>
            <a:r>
              <a:rPr lang="en-US" b="1" smtClean="0">
                <a:ea typeface="ＭＳ Ｐゴシック" pitchFamily="34" charset="-128"/>
              </a:rPr>
              <a:t>Sustainable employment</a:t>
            </a:r>
            <a:endParaRPr lang="de-DE" smtClean="0">
              <a:ea typeface="ＭＳ Ｐゴシック" pitchFamily="34" charset="-128"/>
            </a:endParaRPr>
          </a:p>
          <a:p>
            <a:pPr>
              <a:defRPr/>
            </a:pPr>
            <a:r>
              <a:rPr lang="en-US" smtClean="0">
                <a:ea typeface="ＭＳ Ｐゴシック" pitchFamily="34" charset="-128"/>
              </a:rPr>
              <a:t>Self-determination requires financial independence, which is scarcely possible without having a profession of one</a:t>
            </a:r>
            <a:r>
              <a:rPr lang="en-US" altLang="en-GB" smtClean="0">
                <a:ea typeface="ＭＳ Ｐゴシック" pitchFamily="34" charset="-128"/>
              </a:rPr>
              <a:t>’</a:t>
            </a:r>
            <a:r>
              <a:rPr lang="en-US" smtClean="0">
                <a:ea typeface="ＭＳ Ｐゴシック" pitchFamily="34" charset="-128"/>
              </a:rPr>
              <a:t>s own. Part-time work or </a:t>
            </a:r>
            <a:r>
              <a:rPr lang="en-US" altLang="en-GB" smtClean="0">
                <a:ea typeface="ＭＳ Ｐゴシック" pitchFamily="34" charset="-128"/>
              </a:rPr>
              <a:t>“</a:t>
            </a:r>
            <a:r>
              <a:rPr lang="en-US" smtClean="0">
                <a:ea typeface="ＭＳ Ｐゴシック" pitchFamily="34" charset="-128"/>
              </a:rPr>
              <a:t>mini-jobs</a:t>
            </a:r>
            <a:r>
              <a:rPr lang="en-US" altLang="en-GB" smtClean="0">
                <a:ea typeface="ＭＳ Ｐゴシック" pitchFamily="34" charset="-128"/>
              </a:rPr>
              <a:t>”</a:t>
            </a:r>
            <a:r>
              <a:rPr lang="en-US" smtClean="0">
                <a:ea typeface="ＭＳ Ｐゴシック" pitchFamily="34" charset="-128"/>
              </a:rPr>
              <a:t> excludes women from access to an adequate income, opportunities for advancement, or a livable pension. Careers dominated by women should no longer be poorly compensated.</a:t>
            </a:r>
            <a:endParaRPr lang="de-DE" smtClean="0">
              <a:ea typeface="ＭＳ Ｐゴシック" pitchFamily="34" charset="-128"/>
            </a:endParaRPr>
          </a:p>
          <a:p>
            <a:pPr>
              <a:defRPr/>
            </a:pPr>
            <a:r>
              <a:rPr lang="en-US" b="1" smtClean="0">
                <a:ea typeface="ＭＳ Ｐゴシック" pitchFamily="34" charset="-128"/>
              </a:rPr>
              <a:t>Demographic transition</a:t>
            </a:r>
            <a:endParaRPr lang="de-DE" smtClean="0">
              <a:ea typeface="ＭＳ Ｐゴシック" pitchFamily="34" charset="-128"/>
            </a:endParaRPr>
          </a:p>
          <a:p>
            <a:pPr>
              <a:defRPr/>
            </a:pPr>
            <a:r>
              <a:rPr lang="en-US" smtClean="0">
                <a:ea typeface="ＭＳ Ｐゴシック" pitchFamily="34" charset="-128"/>
              </a:rPr>
              <a:t>Berlin is a young, dynamic city that attracts many new residents from elsewhere. The population is shifting as Berlin grows, becoming older, more international, and more diverse. Men and women have evolving values and lifestyles. Traditional family structures are becoming less universal. There are increasing numbers of single parents, one-person households, and same-sex couples living together. </a:t>
            </a:r>
            <a:r>
              <a:rPr lang="en-US" b="1" smtClean="0">
                <a:ea typeface="ＭＳ Ｐゴシック" pitchFamily="34" charset="-128"/>
              </a:rPr>
              <a:t> </a:t>
            </a:r>
            <a:endParaRPr lang="de-DE" smtClean="0">
              <a:ea typeface="ＭＳ Ｐゴシック" pitchFamily="34" charset="-128"/>
            </a:endParaRPr>
          </a:p>
          <a:p>
            <a:pPr>
              <a:defRPr/>
            </a:pPr>
            <a:r>
              <a:rPr lang="en-US" b="1" smtClean="0">
                <a:ea typeface="ＭＳ Ｐゴシック" pitchFamily="34" charset="-128"/>
              </a:rPr>
              <a:t> </a:t>
            </a:r>
            <a:endParaRPr lang="de-DE" smtClean="0">
              <a:ea typeface="ＭＳ Ｐゴシック" pitchFamily="34" charset="-128"/>
            </a:endParaRPr>
          </a:p>
          <a:p>
            <a:pPr>
              <a:defRPr/>
            </a:pPr>
            <a:r>
              <a:rPr lang="en-US" smtClean="0">
                <a:ea typeface="ＭＳ Ｐゴシック" pitchFamily="34" charset="-128"/>
              </a:rPr>
              <a:t/>
            </a:r>
            <a:br>
              <a:rPr lang="en-US" smtClean="0">
                <a:ea typeface="ＭＳ Ｐゴシック" pitchFamily="34" charset="-128"/>
              </a:rPr>
            </a:br>
            <a:endParaRPr lang="de-DE" smtClean="0">
              <a:ea typeface="ＭＳ Ｐゴシック" pitchFamily="34" charset="-128"/>
            </a:endParaRPr>
          </a:p>
          <a:p>
            <a:pPr>
              <a:defRPr/>
            </a:pPr>
            <a:endParaRPr lang="de-DE" smtClean="0">
              <a:ea typeface="ＭＳ Ｐゴシック" pitchFamily="34" charset="-128"/>
            </a:endParaRPr>
          </a:p>
        </p:txBody>
      </p:sp>
    </p:spTree>
    <p:extLst>
      <p:ext uri="{BB962C8B-B14F-4D97-AF65-F5344CB8AC3E}">
        <p14:creationId xmlns:p14="http://schemas.microsoft.com/office/powerpoint/2010/main" val="224549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443963-A994-4F18-898E-7AE21D7D3C15}" type="slidenum">
              <a:rPr lang="de-DE" altLang="tr-TR"/>
              <a:pPr/>
              <a:t>9</a:t>
            </a:fld>
            <a:endParaRPr lang="de-DE" altLang="tr-TR"/>
          </a:p>
        </p:txBody>
      </p:sp>
      <p:sp>
        <p:nvSpPr>
          <p:cNvPr id="29698"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23900" y="4784725"/>
            <a:ext cx="5438775" cy="44672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b="1" smtClean="0">
                <a:ea typeface="ＭＳ Ｐゴシック" pitchFamily="34" charset="-128"/>
              </a:rPr>
              <a:t>Social justice</a:t>
            </a:r>
            <a:endParaRPr lang="de-DE" smtClean="0">
              <a:ea typeface="ＭＳ Ｐゴシック" pitchFamily="34" charset="-128"/>
            </a:endParaRPr>
          </a:p>
          <a:p>
            <a:pPr>
              <a:defRPr/>
            </a:pPr>
            <a:r>
              <a:rPr lang="en-US" smtClean="0">
                <a:ea typeface="ＭＳ Ｐゴシック" pitchFamily="34" charset="-128"/>
              </a:rPr>
              <a:t>Berlin is justifiably proud of its vibrant diversity. Social justice means that everyone gets to participate in the cultural, social, and political life of the city. Restrictive rules placed on women are unacceptable, as are places where LGBT people or people of color are afraid to walk down the street. Public space must be safe, accessible, and inviting for senior citizens and people with disabilities as well. The city</a:t>
            </a:r>
            <a:r>
              <a:rPr lang="en-US" altLang="en-GB" smtClean="0">
                <a:ea typeface="ＭＳ Ｐゴシック" pitchFamily="34" charset="-128"/>
              </a:rPr>
              <a:t>’</a:t>
            </a:r>
            <a:r>
              <a:rPr lang="en-US" smtClean="0">
                <a:ea typeface="ＭＳ Ｐゴシック" pitchFamily="34" charset="-128"/>
              </a:rPr>
              <a:t>s rich cultural life should be open to all social groups and should break though sexist or racist prejudices and traditions. Participation is largely dependent on money and education, so advocacy for sustainable employment and equitable access to high-quality education plays a role in this area too.</a:t>
            </a:r>
          </a:p>
          <a:p>
            <a:pPr>
              <a:defRPr/>
            </a:pPr>
            <a:endParaRPr lang="en-US" smtClean="0">
              <a:ea typeface="ＭＳ Ｐゴシック" pitchFamily="34" charset="-128"/>
            </a:endParaRPr>
          </a:p>
          <a:p>
            <a:pPr>
              <a:defRPr/>
            </a:pPr>
            <a:endParaRPr lang="en-US" smtClean="0">
              <a:ea typeface="ＭＳ Ｐゴシック" pitchFamily="34" charset="-128"/>
            </a:endParaRPr>
          </a:p>
          <a:p>
            <a:pPr>
              <a:defRPr/>
            </a:pPr>
            <a:r>
              <a:rPr lang="en-US" b="1" smtClean="0">
                <a:ea typeface="ＭＳ Ｐゴシック" pitchFamily="34" charset="-128"/>
              </a:rPr>
              <a:t>Integration</a:t>
            </a:r>
            <a:endParaRPr lang="de-DE" smtClean="0">
              <a:ea typeface="ＭＳ Ｐゴシック" pitchFamily="34" charset="-128"/>
            </a:endParaRPr>
          </a:p>
          <a:p>
            <a:pPr>
              <a:defRPr/>
            </a:pPr>
            <a:r>
              <a:rPr lang="en-US" smtClean="0">
                <a:ea typeface="ＭＳ Ｐゴシック" pitchFamily="34" charset="-128"/>
              </a:rPr>
              <a:t>The energetic metropolis is enhanced by the diversity of immigrants who have made Berlin their home. Migration is often a very strenuous process that entails both the courage to depart and the challenges of getting acquainted with a new environment characterized by a different language and unfamiliar laws and customs. Gender equality means supporting the right of girls and women from immigrant backgrounds to lead independent, self-directed lives. That includes promoting equal treatment of both genders outside and inside the family and the rejection of male domination, control, and violence. But it also includes ensuring a civil service that actively promotes equitable access for immigrants to day care and schools, health care and nursing services, the political system, and employment. </a:t>
            </a:r>
            <a:endParaRPr lang="de-DE" smtClean="0">
              <a:ea typeface="ＭＳ Ｐゴシック" pitchFamily="34" charset="-128"/>
            </a:endParaRPr>
          </a:p>
          <a:p>
            <a:pPr>
              <a:defRPr/>
            </a:pPr>
            <a:endParaRPr lang="de-DE" smtClean="0">
              <a:ea typeface="ＭＳ Ｐゴシック" pitchFamily="34" charset="-128"/>
            </a:endParaRPr>
          </a:p>
        </p:txBody>
      </p:sp>
    </p:spTree>
    <p:extLst>
      <p:ext uri="{BB962C8B-B14F-4D97-AF65-F5344CB8AC3E}">
        <p14:creationId xmlns:p14="http://schemas.microsoft.com/office/powerpoint/2010/main" val="15971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41858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6140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78460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39750" y="1700213"/>
            <a:ext cx="4038600" cy="43926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30750" y="1700213"/>
            <a:ext cx="4038600" cy="43926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7559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312150" cy="5818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8165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619672" y="116632"/>
            <a:ext cx="5904656" cy="820090"/>
          </a:xfrm>
        </p:spPr>
        <p:txBody>
          <a:bodyPr/>
          <a:lstStyle>
            <a:lvl1pPr>
              <a:defRPr sz="320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6911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13160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7888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7641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7067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80152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5964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9750" y="1700213"/>
            <a:ext cx="82296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endParaRPr lang="de-DE"/>
          </a:p>
        </p:txBody>
      </p:sp>
      <p:pic>
        <p:nvPicPr>
          <p:cNvPr id="1027" name="Picture 4" descr="PP-Heade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539750" y="1700213"/>
            <a:ext cx="8229600" cy="4824412"/>
          </a:xfrm>
        </p:spPr>
        <p:txBody>
          <a:bodyPr/>
          <a:lstStyle/>
          <a:p>
            <a:pPr algn="ctr">
              <a:lnSpc>
                <a:spcPct val="90000"/>
              </a:lnSpc>
              <a:defRPr/>
            </a:pPr>
            <a:endParaRPr lang="de-DE" sz="2800" b="1" smtClean="0">
              <a:ea typeface="ＭＳ Ｐゴシック" pitchFamily="34" charset="-128"/>
            </a:endParaRPr>
          </a:p>
          <a:p>
            <a:pPr algn="ctr">
              <a:lnSpc>
                <a:spcPct val="90000"/>
              </a:lnSpc>
              <a:defRPr/>
            </a:pPr>
            <a:r>
              <a:rPr lang="en-US" sz="3200" b="1" smtClean="0">
                <a:ea typeface="ＭＳ Ｐゴシック" pitchFamily="34" charset="-128"/>
              </a:rPr>
              <a:t>Thinking </a:t>
            </a:r>
            <a:r>
              <a:rPr lang="de-DE" sz="3200" b="1" smtClean="0">
                <a:ea typeface="ＭＳ Ｐゴシック" pitchFamily="34" charset="-128"/>
              </a:rPr>
              <a:t>Ahead</a:t>
            </a:r>
            <a:endParaRPr lang="de-DE" sz="3200" smtClean="0">
              <a:ea typeface="ＭＳ Ｐゴシック" pitchFamily="34" charset="-128"/>
            </a:endParaRPr>
          </a:p>
          <a:p>
            <a:pPr algn="ctr">
              <a:lnSpc>
                <a:spcPct val="90000"/>
              </a:lnSpc>
              <a:defRPr/>
            </a:pPr>
            <a:endParaRPr lang="de-DE" sz="2400" b="1" smtClean="0">
              <a:ea typeface="ＭＳ Ｐゴシック" pitchFamily="34" charset="-128"/>
            </a:endParaRPr>
          </a:p>
          <a:p>
            <a:pPr algn="ctr">
              <a:lnSpc>
                <a:spcPct val="90000"/>
              </a:lnSpc>
              <a:defRPr/>
            </a:pPr>
            <a:r>
              <a:rPr lang="de-DE" sz="2400" b="1" smtClean="0">
                <a:ea typeface="ＭＳ Ｐゴシック" pitchFamily="34" charset="-128"/>
              </a:rPr>
              <a:t>Gender Mainstreaming </a:t>
            </a:r>
          </a:p>
          <a:p>
            <a:pPr algn="ctr">
              <a:lnSpc>
                <a:spcPct val="90000"/>
              </a:lnSpc>
              <a:defRPr/>
            </a:pPr>
            <a:r>
              <a:rPr lang="de-DE" sz="2400" b="1" smtClean="0">
                <a:ea typeface="ＭＳ Ｐゴシック" pitchFamily="34" charset="-128"/>
              </a:rPr>
              <a:t>and the Roadmap towards Equality in Berlin</a:t>
            </a:r>
            <a:endParaRPr lang="de-DE" sz="1200" b="1" smtClean="0">
              <a:ea typeface="ＭＳ Ｐゴシック" pitchFamily="34" charset="-128"/>
            </a:endParaRPr>
          </a:p>
          <a:p>
            <a:pPr algn="ctr">
              <a:lnSpc>
                <a:spcPct val="90000"/>
              </a:lnSpc>
              <a:defRPr/>
            </a:pPr>
            <a:endParaRPr lang="de-DE" sz="1900" b="1" smtClean="0">
              <a:ea typeface="ＭＳ Ｐゴシック" pitchFamily="34" charset="-128"/>
            </a:endParaRPr>
          </a:p>
          <a:p>
            <a:pPr algn="ctr">
              <a:lnSpc>
                <a:spcPct val="90000"/>
              </a:lnSpc>
              <a:defRPr/>
            </a:pPr>
            <a:endParaRPr lang="de-DE" sz="1900" b="1" smtClean="0">
              <a:ea typeface="ＭＳ Ｐゴシック" pitchFamily="34" charset="-128"/>
            </a:endParaRPr>
          </a:p>
          <a:p>
            <a:pPr algn="ctr">
              <a:lnSpc>
                <a:spcPct val="90000"/>
              </a:lnSpc>
              <a:defRPr/>
            </a:pPr>
            <a:r>
              <a:rPr lang="de-DE" sz="2400" smtClean="0">
                <a:ea typeface="ＭＳ Ｐゴシック" pitchFamily="34" charset="-128"/>
              </a:rPr>
              <a:t>Dr. Gabriele Kämper</a:t>
            </a:r>
          </a:p>
          <a:p>
            <a:pPr algn="ctr">
              <a:lnSpc>
                <a:spcPct val="90000"/>
              </a:lnSpc>
              <a:defRPr/>
            </a:pPr>
            <a:r>
              <a:rPr lang="de-DE" sz="2000" smtClean="0">
                <a:ea typeface="ＭＳ Ｐゴシック" pitchFamily="34" charset="-128"/>
              </a:rPr>
              <a:t>Head of Equality Office Berlin</a:t>
            </a:r>
          </a:p>
          <a:p>
            <a:pPr algn="ctr">
              <a:lnSpc>
                <a:spcPct val="90000"/>
              </a:lnSpc>
              <a:defRPr/>
            </a:pPr>
            <a:endParaRPr lang="de-DE" sz="2000" b="1" smtClean="0">
              <a:ea typeface="ＭＳ Ｐゴシック" pitchFamily="34" charset="-128"/>
            </a:endParaRPr>
          </a:p>
          <a:p>
            <a:pPr algn="ctr">
              <a:lnSpc>
                <a:spcPct val="90000"/>
              </a:lnSpc>
              <a:defRPr/>
            </a:pPr>
            <a:endParaRPr lang="de-DE" sz="1900" b="1" smtClean="0">
              <a:ea typeface="ＭＳ Ｐゴシック" pitchFamily="34" charset="-128"/>
            </a:endParaRPr>
          </a:p>
          <a:p>
            <a:pPr algn="ctr">
              <a:lnSpc>
                <a:spcPct val="90000"/>
              </a:lnSpc>
              <a:defRPr/>
            </a:pPr>
            <a:r>
              <a:rPr lang="de-DE" sz="1900" smtClean="0">
                <a:ea typeface="ＭＳ Ｐゴシック" pitchFamily="34" charset="-128"/>
              </a:rPr>
              <a:t>Gender Mainstreaming at Local Level International Conference</a:t>
            </a:r>
          </a:p>
          <a:p>
            <a:pPr algn="ctr">
              <a:lnSpc>
                <a:spcPct val="90000"/>
              </a:lnSpc>
              <a:defRPr/>
            </a:pPr>
            <a:r>
              <a:rPr lang="de-DE" sz="1900" smtClean="0">
                <a:ea typeface="ＭＳ Ｐゴシック" pitchFamily="34" charset="-128"/>
              </a:rPr>
              <a:t>Ankara 10.-11.6.2015</a:t>
            </a:r>
          </a:p>
          <a:p>
            <a:pPr algn="ctr">
              <a:lnSpc>
                <a:spcPct val="90000"/>
              </a:lnSpc>
              <a:defRPr/>
            </a:pPr>
            <a:endParaRPr lang="de-DE" sz="1400" b="1" smtClean="0">
              <a:ea typeface="ＭＳ Ｐゴシック" pitchFamily="34" charset="-128"/>
            </a:endParaRPr>
          </a:p>
          <a:p>
            <a:pPr algn="ctr">
              <a:lnSpc>
                <a:spcPct val="90000"/>
              </a:lnSpc>
              <a:defRPr/>
            </a:pPr>
            <a:endParaRPr lang="de-DE" sz="1400" b="1" smtClean="0">
              <a:ea typeface="ＭＳ Ｐゴシック" pitchFamily="34" charset="-128"/>
            </a:endParaRPr>
          </a:p>
          <a:p>
            <a:pPr algn="ctr">
              <a:lnSpc>
                <a:spcPct val="90000"/>
              </a:lnSpc>
              <a:defRPr/>
            </a:pPr>
            <a:endParaRPr lang="de-DE" sz="1400" b="1" smtClean="0">
              <a:ea typeface="ＭＳ Ｐゴシック" pitchFamily="34" charset="-128"/>
            </a:endParaRPr>
          </a:p>
        </p:txBody>
      </p:sp>
      <p:sp>
        <p:nvSpPr>
          <p:cNvPr id="2051" name="Textfeld 2"/>
          <p:cNvSpPr txBox="1">
            <a:spLocks noChangeArrowheads="1"/>
          </p:cNvSpPr>
          <p:nvPr/>
        </p:nvSpPr>
        <p:spPr bwMode="auto">
          <a:xfrm>
            <a:off x="7065963" y="35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tr-TR" altLang="tr-T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68313" y="1628775"/>
            <a:ext cx="5903912" cy="820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tr-TR" smtClean="0">
                <a:solidFill>
                  <a:schemeClr val="tx1"/>
                </a:solidFill>
                <a:ea typeface="ＭＳ Ｐゴシック" panose="020B0600070205080204" pitchFamily="34" charset="-128"/>
              </a:rPr>
              <a:t>	Critical factors for Success</a:t>
            </a:r>
          </a:p>
        </p:txBody>
      </p:sp>
      <p:sp>
        <p:nvSpPr>
          <p:cNvPr id="71683" name="Rectangle 3"/>
          <p:cNvSpPr>
            <a:spLocks noGrp="1" noChangeArrowheads="1"/>
          </p:cNvSpPr>
          <p:nvPr>
            <p:ph type="body" idx="1"/>
          </p:nvPr>
        </p:nvSpPr>
        <p:spPr>
          <a:xfrm>
            <a:off x="250825" y="2205038"/>
            <a:ext cx="8158163" cy="4319587"/>
          </a:xfrm>
        </p:spPr>
        <p:txBody>
          <a:bodyPr/>
          <a:lstStyle/>
          <a:p>
            <a:pPr>
              <a:buFontTx/>
              <a:buChar char="•"/>
              <a:defRPr/>
            </a:pPr>
            <a:endParaRPr lang="de-DE" sz="1800" smtClean="0">
              <a:ea typeface="ＭＳ Ｐゴシック" pitchFamily="34" charset="-128"/>
            </a:endParaRPr>
          </a:p>
          <a:p>
            <a:pPr>
              <a:buFontTx/>
              <a:buChar char="•"/>
              <a:defRPr/>
            </a:pPr>
            <a:r>
              <a:rPr lang="en-GB" sz="2400" smtClean="0">
                <a:ea typeface="ＭＳ Ｐゴシック" pitchFamily="34" charset="-128"/>
              </a:rPr>
              <a:t>P</a:t>
            </a:r>
            <a:r>
              <a:rPr lang="en-GB" sz="2000" smtClean="0">
                <a:ea typeface="ＭＳ Ｐゴシック" pitchFamily="34" charset="-128"/>
              </a:rPr>
              <a:t>olitical </a:t>
            </a:r>
            <a:r>
              <a:rPr lang="en-US" sz="2000" smtClean="0">
                <a:ea typeface="ＭＳ Ｐゴシック" pitchFamily="34" charset="-128"/>
              </a:rPr>
              <a:t>and professional expertise and commitment</a:t>
            </a:r>
            <a:br>
              <a:rPr lang="en-US" sz="2000" smtClean="0">
                <a:ea typeface="ＭＳ Ｐゴシック" pitchFamily="34" charset="-128"/>
              </a:rPr>
            </a:br>
            <a:endParaRPr lang="en-US" sz="2000" smtClean="0">
              <a:ea typeface="ＭＳ Ｐゴシック" pitchFamily="34" charset="-128"/>
            </a:endParaRPr>
          </a:p>
          <a:p>
            <a:pPr>
              <a:buFontTx/>
              <a:buChar char="•"/>
              <a:defRPr/>
            </a:pPr>
            <a:r>
              <a:rPr lang="en-US" sz="2400" smtClean="0">
                <a:ea typeface="ＭＳ Ｐゴシック" pitchFamily="34" charset="-128"/>
              </a:rPr>
              <a:t>F</a:t>
            </a:r>
            <a:r>
              <a:rPr lang="en-US" sz="2000" smtClean="0">
                <a:ea typeface="ＭＳ Ｐゴシック" pitchFamily="34" charset="-128"/>
              </a:rPr>
              <a:t>unctioning top-down structures</a:t>
            </a:r>
            <a:br>
              <a:rPr lang="en-US" sz="2000" smtClean="0">
                <a:ea typeface="ＭＳ Ｐゴシック" pitchFamily="34" charset="-128"/>
              </a:rPr>
            </a:br>
            <a:endParaRPr lang="en-US" sz="2000" smtClean="0">
              <a:ea typeface="ＭＳ Ｐゴシック" pitchFamily="34" charset="-128"/>
            </a:endParaRPr>
          </a:p>
          <a:p>
            <a:pPr>
              <a:buFontTx/>
              <a:buChar char="•"/>
              <a:defRPr/>
            </a:pPr>
            <a:r>
              <a:rPr lang="en-US" sz="2400" smtClean="0">
                <a:ea typeface="ＭＳ Ｐゴシック" pitchFamily="34" charset="-128"/>
              </a:rPr>
              <a:t>D</a:t>
            </a:r>
            <a:r>
              <a:rPr lang="en-US" sz="2000" smtClean="0">
                <a:ea typeface="ＭＳ Ｐゴシック" pitchFamily="34" charset="-128"/>
              </a:rPr>
              <a:t>evelopment of general and specialized gender competence</a:t>
            </a:r>
            <a:br>
              <a:rPr lang="en-US" sz="2000" smtClean="0">
                <a:ea typeface="ＭＳ Ｐゴシック" pitchFamily="34" charset="-128"/>
              </a:rPr>
            </a:br>
            <a:endParaRPr lang="en-US" sz="2000" smtClean="0">
              <a:ea typeface="ＭＳ Ｐゴシック" pitchFamily="34" charset="-128"/>
            </a:endParaRPr>
          </a:p>
          <a:p>
            <a:pPr>
              <a:buFontTx/>
              <a:buChar char="•"/>
              <a:defRPr/>
            </a:pPr>
            <a:r>
              <a:rPr lang="en-US" altLang="en-GB" sz="2000" smtClean="0">
                <a:ea typeface="ＭＳ Ｐゴシック" pitchFamily="34" charset="-128"/>
              </a:rPr>
              <a:t>“</a:t>
            </a:r>
            <a:r>
              <a:rPr lang="en-US" altLang="ja-JP" sz="2400" smtClean="0">
                <a:ea typeface="ＭＳ Ｐゴシック" pitchFamily="34" charset="-128"/>
              </a:rPr>
              <a:t>L</a:t>
            </a:r>
            <a:r>
              <a:rPr lang="en-US" altLang="ja-JP" sz="2000" smtClean="0">
                <a:ea typeface="ＭＳ Ｐゴシック" pitchFamily="34" charset="-128"/>
              </a:rPr>
              <a:t>odestars</a:t>
            </a:r>
            <a:r>
              <a:rPr lang="en-US" altLang="en-GB" sz="2000" smtClean="0">
                <a:ea typeface="ＭＳ Ｐゴシック" pitchFamily="34" charset="-128"/>
              </a:rPr>
              <a:t>”</a:t>
            </a:r>
            <a:r>
              <a:rPr lang="en-US" altLang="ja-JP" sz="2000" smtClean="0">
                <a:ea typeface="ＭＳ Ｐゴシック" pitchFamily="34" charset="-128"/>
              </a:rPr>
              <a:t> of government police – Being in the main business</a:t>
            </a:r>
          </a:p>
          <a:p>
            <a:pPr>
              <a:defRPr/>
            </a:pPr>
            <a:endParaRPr lang="en-US" sz="2000" smtClean="0">
              <a:ea typeface="ＭＳ Ｐゴシック" pitchFamily="34" charset="-128"/>
            </a:endParaRPr>
          </a:p>
          <a:p>
            <a:pPr>
              <a:buFontTx/>
              <a:buChar char="•"/>
              <a:defRPr/>
            </a:pPr>
            <a:r>
              <a:rPr lang="en-US" sz="2400" smtClean="0">
                <a:ea typeface="ＭＳ Ｐゴシック" pitchFamily="34" charset="-128"/>
              </a:rPr>
              <a:t>B</a:t>
            </a:r>
            <a:r>
              <a:rPr lang="en-US" sz="2000" smtClean="0">
                <a:ea typeface="ＭＳ Ｐゴシック" pitchFamily="34" charset="-128"/>
              </a:rPr>
              <a:t>ilateral agreements between different sectors of the administration</a:t>
            </a:r>
          </a:p>
          <a:p>
            <a:pPr>
              <a:buFontTx/>
              <a:buChar char="•"/>
              <a:defRPr/>
            </a:pPr>
            <a:endParaRPr lang="de-DE" sz="1800" smtClean="0">
              <a:ea typeface="ＭＳ Ｐゴシック" pitchFamily="34" charset="-128"/>
            </a:endParaRPr>
          </a:p>
          <a:p>
            <a:pPr>
              <a:buFontTx/>
              <a:buChar char="•"/>
              <a:defRPr/>
            </a:pPr>
            <a:endParaRPr lang="de-DE" sz="1800" smtClean="0">
              <a:ea typeface="ＭＳ Ｐゴシック" pitchFamily="34" charset="-128"/>
            </a:endParaRPr>
          </a:p>
        </p:txBody>
      </p:sp>
      <p:pic>
        <p:nvPicPr>
          <p:cNvPr id="11268" name="Picture 5" descr="frauenfoerderplan1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2950" y="5949950"/>
            <a:ext cx="1285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3850" y="1484313"/>
            <a:ext cx="8229600" cy="523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de-DE" altLang="tr-TR" sz="2800" b="1" smtClean="0">
                <a:solidFill>
                  <a:srgbClr val="000000"/>
                </a:solidFill>
                <a:ea typeface="ＭＳ Ｐゴシック" panose="020B0600070205080204" pitchFamily="34" charset="-128"/>
              </a:rPr>
              <a:t>A Vision of Equality – The Mission Statement</a:t>
            </a:r>
          </a:p>
        </p:txBody>
      </p:sp>
      <p:sp>
        <p:nvSpPr>
          <p:cNvPr id="61443" name="Rectangle 3"/>
          <p:cNvSpPr>
            <a:spLocks noGrp="1" noChangeArrowheads="1"/>
          </p:cNvSpPr>
          <p:nvPr>
            <p:ph type="body" idx="1"/>
          </p:nvPr>
        </p:nvSpPr>
        <p:spPr>
          <a:xfrm>
            <a:off x="323850" y="2133600"/>
            <a:ext cx="8229600" cy="4175125"/>
          </a:xfrm>
        </p:spPr>
        <p:txBody>
          <a:bodyPr/>
          <a:lstStyle/>
          <a:p>
            <a:pPr>
              <a:defRPr/>
            </a:pPr>
            <a:endParaRPr lang="de-DE" sz="1600" dirty="0"/>
          </a:p>
        </p:txBody>
      </p:sp>
      <p:pic>
        <p:nvPicPr>
          <p:cNvPr id="12292" name="Bild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5661025"/>
            <a:ext cx="82089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Bild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3850" y="2133600"/>
            <a:ext cx="82089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41438"/>
            <a:ext cx="9190038"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1484313"/>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61443" name="Rectangle 3"/>
          <p:cNvSpPr>
            <a:spLocks noGrp="1" noChangeArrowheads="1"/>
          </p:cNvSpPr>
          <p:nvPr>
            <p:ph type="body" idx="1"/>
          </p:nvPr>
        </p:nvSpPr>
        <p:spPr>
          <a:xfrm>
            <a:off x="323850" y="2133600"/>
            <a:ext cx="8229600" cy="4175125"/>
          </a:xfrm>
        </p:spPr>
        <p:txBody>
          <a:bodyPr/>
          <a:lstStyle/>
          <a:p>
            <a:pPr>
              <a:defRPr/>
            </a:pPr>
            <a:endParaRPr lang="de-DE" sz="1600" dirty="0"/>
          </a:p>
        </p:txBody>
      </p:sp>
      <p:pic>
        <p:nvPicPr>
          <p:cNvPr id="14340" name="Bild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1484313"/>
            <a:ext cx="8280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15364"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8"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16388"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17412" name="Bild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18436"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19460"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0484" name="Bild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hteck 5"/>
          <p:cNvSpPr>
            <a:spLocks noChangeArrowheads="1"/>
          </p:cNvSpPr>
          <p:nvPr/>
        </p:nvSpPr>
        <p:spPr bwMode="auto">
          <a:xfrm>
            <a:off x="-7938" y="5805488"/>
            <a:ext cx="90360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tr-TR"/>
              <a:t>… learn and teach in a gender-equitable way in schools, day care centers, and all other educational facilities.</a:t>
            </a:r>
            <a:r>
              <a:rPr lang="de-DE" altLang="tr-T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00113" y="1484313"/>
            <a:ext cx="5903912" cy="820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tr-TR" smtClean="0">
                <a:solidFill>
                  <a:schemeClr val="tx1"/>
                </a:solidFill>
                <a:ea typeface="ＭＳ Ｐゴシック" panose="020B0600070205080204" pitchFamily="34" charset="-128"/>
              </a:rPr>
              <a:t>Agenda</a:t>
            </a:r>
          </a:p>
        </p:txBody>
      </p:sp>
      <p:sp>
        <p:nvSpPr>
          <p:cNvPr id="25603" name="Rectangle 3"/>
          <p:cNvSpPr>
            <a:spLocks noGrp="1" noChangeArrowheads="1"/>
          </p:cNvSpPr>
          <p:nvPr>
            <p:ph type="body" idx="1"/>
          </p:nvPr>
        </p:nvSpPr>
        <p:spPr>
          <a:xfrm>
            <a:off x="468313" y="2205038"/>
            <a:ext cx="8301037" cy="3887787"/>
          </a:xfrm>
        </p:spPr>
        <p:txBody>
          <a:bodyPr/>
          <a:lstStyle/>
          <a:p>
            <a:pPr>
              <a:defRPr/>
            </a:pPr>
            <a:endParaRPr lang="de-DE" smtClean="0">
              <a:ea typeface="ＭＳ Ｐゴシック" pitchFamily="34" charset="-128"/>
            </a:endParaRPr>
          </a:p>
          <a:p>
            <a:pPr>
              <a:buFontTx/>
              <a:buChar char="•"/>
              <a:defRPr/>
            </a:pPr>
            <a:endParaRPr lang="de-DE" sz="1800" smtClean="0">
              <a:ea typeface="ＭＳ Ｐゴシック" pitchFamily="34" charset="-128"/>
            </a:endParaRPr>
          </a:p>
          <a:p>
            <a:pPr>
              <a:buFontTx/>
              <a:buAutoNum type="arabicPeriod"/>
              <a:defRPr/>
            </a:pPr>
            <a:r>
              <a:rPr lang="en-US" sz="1800" smtClean="0">
                <a:ea typeface="ＭＳ Ｐゴシック" pitchFamily="34" charset="-128"/>
              </a:rPr>
              <a:t>Gender Equality Policy Framework Program (GEPF)</a:t>
            </a:r>
            <a:r>
              <a:rPr lang="de-DE" sz="1800" smtClean="0">
                <a:ea typeface="ＭＳ Ｐゴシック" pitchFamily="34" charset="-128"/>
              </a:rPr>
              <a:t> </a:t>
            </a:r>
          </a:p>
          <a:p>
            <a:pPr>
              <a:buFontTx/>
              <a:buAutoNum type="arabicPeriod"/>
              <a:defRPr/>
            </a:pPr>
            <a:endParaRPr lang="de-DE" sz="1800" smtClean="0">
              <a:ea typeface="ＭＳ Ｐゴシック" pitchFamily="34" charset="-128"/>
            </a:endParaRPr>
          </a:p>
          <a:p>
            <a:pPr>
              <a:buFontTx/>
              <a:buAutoNum type="arabicPeriod"/>
              <a:defRPr/>
            </a:pPr>
            <a:r>
              <a:rPr lang="de-DE" sz="1800" smtClean="0">
                <a:ea typeface="ＭＳ Ｐゴシック" pitchFamily="34" charset="-128"/>
              </a:rPr>
              <a:t>Core areas and factors for success</a:t>
            </a:r>
          </a:p>
          <a:p>
            <a:pPr>
              <a:buFontTx/>
              <a:buAutoNum type="arabicPeriod"/>
              <a:defRPr/>
            </a:pPr>
            <a:endParaRPr lang="de-DE" sz="1800" smtClean="0">
              <a:ea typeface="ＭＳ Ｐゴシック" pitchFamily="34" charset="-128"/>
            </a:endParaRPr>
          </a:p>
          <a:p>
            <a:pPr>
              <a:buFontTx/>
              <a:buAutoNum type="arabicPeriod"/>
              <a:defRPr/>
            </a:pPr>
            <a:r>
              <a:rPr lang="de-DE" sz="1800" smtClean="0">
                <a:ea typeface="ＭＳ Ｐゴシック" pitchFamily="34" charset="-128"/>
              </a:rPr>
              <a:t>Mission Statement „Gender Equality in Berlin</a:t>
            </a:r>
            <a:r>
              <a:rPr lang="de-DE" altLang="en-GB" sz="1800" smtClean="0">
                <a:ea typeface="ＭＳ Ｐゴシック" pitchFamily="34" charset="-128"/>
              </a:rPr>
              <a:t>“</a:t>
            </a:r>
            <a:endParaRPr lang="de-DE" altLang="ja-JP" sz="1800" smtClean="0">
              <a:ea typeface="ＭＳ Ｐゴシック" pitchFamily="34" charset="-128"/>
            </a:endParaRPr>
          </a:p>
          <a:p>
            <a:pPr>
              <a:buFontTx/>
              <a:buAutoNum type="arabicPeriod"/>
              <a:defRPr/>
            </a:pPr>
            <a:endParaRPr lang="de-DE" sz="1800" smtClean="0">
              <a:ea typeface="ＭＳ Ｐゴシック" pitchFamily="34" charset="-128"/>
            </a:endParaRPr>
          </a:p>
          <a:p>
            <a:pPr>
              <a:buFontTx/>
              <a:buAutoNum type="arabicPeriod"/>
              <a:defRPr/>
            </a:pPr>
            <a:r>
              <a:rPr lang="de-DE" sz="1800" smtClean="0">
                <a:ea typeface="ＭＳ Ｐゴシック" pitchFamily="34" charset="-128"/>
              </a:rPr>
              <a:t>Aspects of a Women Friendly Berlin</a:t>
            </a:r>
          </a:p>
          <a:p>
            <a:pPr>
              <a:buFontTx/>
              <a:buChar char="•"/>
              <a:defRPr/>
            </a:pPr>
            <a:endParaRPr lang="de-DE" sz="1800" smtClean="0">
              <a:ea typeface="ＭＳ Ｐゴシック" pitchFamily="34" charset="-128"/>
            </a:endParaRPr>
          </a:p>
          <a:p>
            <a:pPr>
              <a:defRPr/>
            </a:pPr>
            <a:endParaRPr lang="de-DE" sz="1800" smtClean="0">
              <a:ea typeface="ＭＳ Ｐゴシック" pitchFamily="34" charset="-128"/>
            </a:endParaRPr>
          </a:p>
        </p:txBody>
      </p:sp>
      <p:pic>
        <p:nvPicPr>
          <p:cNvPr id="3076" name="Bild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1563" y="3865563"/>
            <a:ext cx="2992437"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1508"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6305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2532"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79538"/>
            <a:ext cx="91440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3556"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27150"/>
            <a:ext cx="914400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4580"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5604" name="Bild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6628"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463" y="1343025"/>
            <a:ext cx="91440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27652" name="Bil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77338"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95288" y="3860800"/>
            <a:ext cx="4537075" cy="2232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0288"/>
            <a:r>
              <a:rPr lang="de-DE" altLang="tr-TR" smtClean="0">
                <a:solidFill>
                  <a:schemeClr val="tx1"/>
                </a:solidFill>
                <a:ea typeface="ＭＳ Ｐゴシック" panose="020B0600070205080204" pitchFamily="34" charset="-128"/>
              </a:rPr>
              <a:t>Thank you very much </a:t>
            </a:r>
            <a:br>
              <a:rPr lang="de-DE" altLang="tr-TR" smtClean="0">
                <a:solidFill>
                  <a:schemeClr val="tx1"/>
                </a:solidFill>
                <a:ea typeface="ＭＳ Ｐゴシック" panose="020B0600070205080204" pitchFamily="34" charset="-128"/>
              </a:rPr>
            </a:br>
            <a:r>
              <a:rPr lang="de-DE" altLang="tr-TR" smtClean="0">
                <a:solidFill>
                  <a:schemeClr val="tx1"/>
                </a:solidFill>
                <a:ea typeface="ＭＳ Ｐゴシック" panose="020B0600070205080204" pitchFamily="34" charset="-128"/>
              </a:rPr>
              <a:t>for your attention!</a:t>
            </a:r>
            <a:endParaRPr lang="de-DE" altLang="tr-TR" sz="2800" smtClean="0">
              <a:solidFill>
                <a:schemeClr val="tx1"/>
              </a:solidFill>
              <a:ea typeface="ＭＳ Ｐゴシック" panose="020B0600070205080204" pitchFamily="34" charset="-128"/>
            </a:endParaRPr>
          </a:p>
        </p:txBody>
      </p:sp>
      <p:pic>
        <p:nvPicPr>
          <p:cNvPr id="28675" name="Bild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6225" y="3062288"/>
            <a:ext cx="3802063"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feld 2"/>
          <p:cNvSpPr txBox="1">
            <a:spLocks noChangeArrowheads="1"/>
          </p:cNvSpPr>
          <p:nvPr/>
        </p:nvSpPr>
        <p:spPr bwMode="auto">
          <a:xfrm>
            <a:off x="671513" y="2132013"/>
            <a:ext cx="836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tr-TR" altLang="tr-TR"/>
          </a:p>
        </p:txBody>
      </p:sp>
      <p:sp>
        <p:nvSpPr>
          <p:cNvPr id="5" name="Rectangle 3"/>
          <p:cNvSpPr txBox="1">
            <a:spLocks noChangeArrowheads="1"/>
          </p:cNvSpPr>
          <p:nvPr/>
        </p:nvSpPr>
        <p:spPr bwMode="auto">
          <a:xfrm>
            <a:off x="107950" y="1412875"/>
            <a:ext cx="8856663"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defRPr/>
            </a:pPr>
            <a:r>
              <a:rPr lang="en-GB" sz="1600" smtClean="0"/>
              <a:t>The photos for this presentation were taken from the book „Spree Pearls. Berlin – City of Women</a:t>
            </a:r>
            <a:r>
              <a:rPr lang="en-GB" altLang="en-GB" sz="1600" smtClean="0"/>
              <a:t>“</a:t>
            </a:r>
            <a:r>
              <a:rPr lang="en-GB" sz="1600" smtClean="0"/>
              <a:t>, which has been published by some colleagues and me in 2011. Kerstin Grune took them.</a:t>
            </a:r>
          </a:p>
          <a:p>
            <a:pPr>
              <a:spcBef>
                <a:spcPct val="20000"/>
              </a:spcBef>
              <a:defRPr/>
            </a:pPr>
            <a:r>
              <a:rPr lang="en-GB" sz="1600" smtClean="0"/>
              <a:t>The illustrations belong to the memory-game </a:t>
            </a:r>
            <a:r>
              <a:rPr lang="en-GB" altLang="en-GB" sz="1600" smtClean="0"/>
              <a:t>“</a:t>
            </a:r>
            <a:r>
              <a:rPr lang="en-GB" sz="1600" smtClean="0"/>
              <a:t>Turning heads</a:t>
            </a:r>
            <a:r>
              <a:rPr lang="en-GB" altLang="en-GB" sz="1600" smtClean="0"/>
              <a:t>”</a:t>
            </a:r>
            <a:r>
              <a:rPr lang="en-GB" sz="1600" smtClean="0"/>
              <a:t> which has been developed by me together with the illustrator Nadia Budde as part of our campaign „Thinking equality ahead!</a:t>
            </a:r>
            <a:r>
              <a:rPr lang="en-GB" altLang="en-GB" sz="1600" smtClean="0"/>
              <a:t>“</a:t>
            </a:r>
            <a:endParaRPr lang="de-DE" altLang="ja-JP" sz="1600" smtClean="0"/>
          </a:p>
          <a:p>
            <a:pPr lvl="1">
              <a:spcBef>
                <a:spcPct val="20000"/>
              </a:spcBef>
              <a:defRPr/>
            </a:pPr>
            <a:endParaRPr lang="de-DE" sz="1600" smtClean="0"/>
          </a:p>
          <a:p>
            <a:pPr lvl="1">
              <a:spcBef>
                <a:spcPct val="20000"/>
              </a:spcBef>
              <a:defRPr/>
            </a:pPr>
            <a:endParaRPr lang="de-DE" sz="1600" smtClean="0"/>
          </a:p>
          <a:p>
            <a:pPr>
              <a:spcBef>
                <a:spcPct val="20000"/>
              </a:spcBef>
              <a:defRPr/>
            </a:pPr>
            <a:endParaRPr lang="de-DE" sz="1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65163" y="2039938"/>
            <a:ext cx="799941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2" tIns="43632" rIns="87262" bIns="43632">
            <a:spAutoFit/>
          </a:bodyPr>
          <a:lstStyle>
            <a:lvl1pPr marL="342900" indent="-342900" defTabSz="871538" eaLnBrk="0" hangingPunct="0">
              <a:defRPr>
                <a:solidFill>
                  <a:schemeClr val="tx1"/>
                </a:solidFill>
                <a:latin typeface="Arial" panose="020B0604020202020204" pitchFamily="34" charset="0"/>
                <a:ea typeface="ＭＳ Ｐゴシック" panose="020B0600070205080204" pitchFamily="34" charset="-128"/>
              </a:defRPr>
            </a:lvl1pPr>
            <a:lvl2pPr marL="425450" indent="-254000" defTabSz="871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71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71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71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71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71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71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71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20000"/>
              </a:spcBef>
              <a:spcAft>
                <a:spcPct val="20000"/>
              </a:spcAft>
              <a:buClr>
                <a:srgbClr val="333399"/>
              </a:buClr>
              <a:buSzPct val="105000"/>
            </a:pPr>
            <a:endParaRPr lang="de-DE" altLang="tr-TR" sz="1600"/>
          </a:p>
          <a:p>
            <a:pPr lvl="1" eaLnBrk="1" hangingPunct="1">
              <a:spcBef>
                <a:spcPct val="20000"/>
              </a:spcBef>
              <a:spcAft>
                <a:spcPct val="20000"/>
              </a:spcAft>
              <a:buClr>
                <a:srgbClr val="333399"/>
              </a:buClr>
              <a:buSzPct val="105000"/>
            </a:pPr>
            <a:endParaRPr lang="de-DE" altLang="tr-TR" sz="1600" u="sng"/>
          </a:p>
        </p:txBody>
      </p:sp>
      <p:sp>
        <p:nvSpPr>
          <p:cNvPr id="4099" name="Text Box 4"/>
          <p:cNvSpPr txBox="1">
            <a:spLocks noChangeArrowheads="1"/>
          </p:cNvSpPr>
          <p:nvPr/>
        </p:nvSpPr>
        <p:spPr bwMode="auto">
          <a:xfrm>
            <a:off x="3924300" y="2205038"/>
            <a:ext cx="507523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sysDot"/>
                <a:miter lim="800000"/>
                <a:headEnd/>
                <a:tailEnd/>
              </a14:hiddenLine>
            </a:ext>
          </a:extLst>
        </p:spPr>
        <p:txBody>
          <a:bodyPr lIns="0" tIns="32170" rIns="0" bIns="3217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tr-TR" sz="1400"/>
              <a:t>Area:			892 km²</a:t>
            </a:r>
            <a:br>
              <a:rPr lang="de-DE" altLang="tr-TR" sz="1400"/>
            </a:br>
            <a:r>
              <a:rPr lang="de-DE" altLang="tr-TR" sz="1400"/>
              <a:t>			12 boroughs</a:t>
            </a:r>
          </a:p>
          <a:p>
            <a:pPr eaLnBrk="1" hangingPunct="1">
              <a:spcBef>
                <a:spcPct val="50000"/>
              </a:spcBef>
            </a:pPr>
            <a:r>
              <a:rPr lang="de-DE" altLang="tr-TR" sz="1400"/>
              <a:t>Inhabitants:		3,459,000 (end of 2010)</a:t>
            </a:r>
          </a:p>
          <a:p>
            <a:pPr eaLnBrk="1" hangingPunct="1">
              <a:spcBef>
                <a:spcPct val="50000"/>
              </a:spcBef>
            </a:pPr>
            <a:r>
              <a:rPr lang="de-DE" altLang="tr-TR" sz="1400"/>
              <a:t>GDP:			€94.7 billion (2010)</a:t>
            </a:r>
          </a:p>
          <a:p>
            <a:pPr eaLnBrk="1" hangingPunct="1">
              <a:spcBef>
                <a:spcPct val="50000"/>
              </a:spcBef>
            </a:pPr>
            <a:r>
              <a:rPr lang="de-DE" altLang="tr-TR" sz="1400"/>
              <a:t>GDP per inhabitant:		€27,400 (2010)</a:t>
            </a:r>
          </a:p>
          <a:p>
            <a:pPr eaLnBrk="1" hangingPunct="1">
              <a:spcBef>
                <a:spcPct val="50000"/>
              </a:spcBef>
            </a:pPr>
            <a:r>
              <a:rPr lang="de-DE" altLang="tr-TR" sz="1400"/>
              <a:t>GDP growth (real) :		2.7% (2010)</a:t>
            </a:r>
          </a:p>
          <a:p>
            <a:pPr eaLnBrk="1" hangingPunct="1">
              <a:spcBef>
                <a:spcPct val="50000"/>
              </a:spcBef>
            </a:pPr>
            <a:r>
              <a:rPr lang="de-DE" altLang="tr-TR" sz="1400"/>
              <a:t>Unemployment rate:		13,6% (May 2011)</a:t>
            </a:r>
            <a:endParaRPr lang="de-DE" altLang="tr-TR" sz="1400" i="1"/>
          </a:p>
          <a:p>
            <a:pPr eaLnBrk="1" hangingPunct="1">
              <a:spcBef>
                <a:spcPct val="50000"/>
              </a:spcBef>
            </a:pPr>
            <a:r>
              <a:rPr lang="de-DE" altLang="tr-TR" sz="1400"/>
              <a:t>Adjusted expenditure:		€22.0 billion (2011)</a:t>
            </a:r>
          </a:p>
          <a:p>
            <a:pPr eaLnBrk="1" hangingPunct="1">
              <a:spcBef>
                <a:spcPct val="50000"/>
              </a:spcBef>
            </a:pPr>
            <a:r>
              <a:rPr lang="de-DE" altLang="tr-TR" sz="1400"/>
              <a:t>Expenditure per inhabitant:	€6,360</a:t>
            </a:r>
          </a:p>
          <a:p>
            <a:pPr eaLnBrk="1" hangingPunct="1">
              <a:spcBef>
                <a:spcPct val="50000"/>
              </a:spcBef>
            </a:pPr>
            <a:r>
              <a:rPr lang="de-DE" altLang="tr-TR" sz="1400"/>
              <a:t>Balanced budget:		yes (2007, 2008)</a:t>
            </a:r>
          </a:p>
          <a:p>
            <a:pPr eaLnBrk="1" hangingPunct="1">
              <a:spcBef>
                <a:spcPct val="50000"/>
              </a:spcBef>
            </a:pPr>
            <a:r>
              <a:rPr lang="de-DE" altLang="tr-TR" sz="1400"/>
              <a:t>Debt:			€60.4 billion (2010)</a:t>
            </a:r>
          </a:p>
          <a:p>
            <a:pPr eaLnBrk="1" hangingPunct="1">
              <a:spcBef>
                <a:spcPct val="50000"/>
              </a:spcBef>
            </a:pPr>
            <a:r>
              <a:rPr lang="de-DE" altLang="tr-TR" sz="1400"/>
              <a:t>Debt per inhabitant:		€17,460 (2010)</a:t>
            </a:r>
          </a:p>
          <a:p>
            <a:pPr eaLnBrk="1" hangingPunct="1">
              <a:spcBef>
                <a:spcPct val="50000"/>
              </a:spcBef>
            </a:pPr>
            <a:r>
              <a:rPr lang="de-DE" altLang="tr-TR" sz="1400"/>
              <a:t>(State) Employees (FTE):	approx. 106,000 (2011)</a:t>
            </a:r>
            <a:r>
              <a:rPr lang="de-DE" altLang="tr-TR" sz="1400">
                <a:solidFill>
                  <a:srgbClr val="FF9900"/>
                </a:solidFill>
              </a:rPr>
              <a:t/>
            </a:r>
            <a:br>
              <a:rPr lang="de-DE" altLang="tr-TR" sz="1400">
                <a:solidFill>
                  <a:srgbClr val="FF9900"/>
                </a:solidFill>
              </a:rPr>
            </a:br>
            <a:r>
              <a:rPr lang="de-DE" altLang="tr-TR" sz="1400">
                <a:solidFill>
                  <a:srgbClr val="FF9900"/>
                </a:solidFill>
              </a:rPr>
              <a:t>  	</a:t>
            </a:r>
            <a:r>
              <a:rPr lang="de-DE" altLang="tr-TR" sz="1400"/>
              <a:t>		approx. 207,000 (1991)</a:t>
            </a:r>
          </a:p>
        </p:txBody>
      </p:sp>
      <p:pic>
        <p:nvPicPr>
          <p:cNvPr id="4100" name="Picture 4" descr="bln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3" y="3213100"/>
            <a:ext cx="32575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landeswapp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813" y="1687513"/>
            <a:ext cx="11049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Grp="1" noChangeArrowheads="1"/>
          </p:cNvSpPr>
          <p:nvPr>
            <p:ph type="title" idx="4294967295"/>
          </p:nvPr>
        </p:nvSpPr>
        <p:spPr bwMode="auto">
          <a:xfrm>
            <a:off x="2627313" y="1484313"/>
            <a:ext cx="5832475" cy="847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tr-TR" sz="3200" smtClean="0">
                <a:ea typeface="ＭＳ Ｐゴシック" panose="020B0600070205080204" pitchFamily="34" charset="-128"/>
              </a:rPr>
              <a:t>The State of Berlin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95288" y="1484313"/>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de-DE" altLang="tr-TR" b="1" smtClean="0">
                <a:solidFill>
                  <a:srgbClr val="00336F"/>
                </a:solidFill>
                <a:ea typeface="ＭＳ Ｐゴシック" panose="020B0600070205080204" pitchFamily="34" charset="-128"/>
              </a:rPr>
              <a:t>Historical Lines</a:t>
            </a:r>
            <a:endParaRPr lang="de-DE" altLang="tr-TR" smtClean="0">
              <a:solidFill>
                <a:schemeClr val="tx1"/>
              </a:solidFill>
              <a:ea typeface="ＭＳ Ｐゴシック" panose="020B0600070205080204" pitchFamily="34" charset="-128"/>
            </a:endParaRPr>
          </a:p>
        </p:txBody>
      </p:sp>
      <p:sp>
        <p:nvSpPr>
          <p:cNvPr id="61443" name="Rectangle 3"/>
          <p:cNvSpPr>
            <a:spLocks noGrp="1" noChangeArrowheads="1"/>
          </p:cNvSpPr>
          <p:nvPr>
            <p:ph type="body" idx="1"/>
          </p:nvPr>
        </p:nvSpPr>
        <p:spPr>
          <a:xfrm>
            <a:off x="684213" y="2276475"/>
            <a:ext cx="8229600" cy="3816350"/>
          </a:xfrm>
        </p:spPr>
        <p:txBody>
          <a:bodyPr/>
          <a:lstStyle/>
          <a:p>
            <a:pPr marL="0" indent="0">
              <a:lnSpc>
                <a:spcPts val="3838"/>
              </a:lnSpc>
              <a:spcBef>
                <a:spcPts val="600"/>
              </a:spcBef>
              <a:defRPr/>
            </a:pPr>
            <a:r>
              <a:rPr lang="en-US" sz="3200" smtClean="0">
                <a:ea typeface="ＭＳ Ｐゴシック" pitchFamily="34" charset="-128"/>
              </a:rPr>
              <a:t>W</a:t>
            </a:r>
            <a:r>
              <a:rPr lang="en-US" sz="2400" smtClean="0">
                <a:ea typeface="ＭＳ Ｐゴシック" pitchFamily="34" charset="-128"/>
              </a:rPr>
              <a:t>omen</a:t>
            </a:r>
            <a:r>
              <a:rPr lang="en-US" altLang="en-GB" sz="2400" smtClean="0">
                <a:ea typeface="ＭＳ Ｐゴシック" pitchFamily="34" charset="-128"/>
              </a:rPr>
              <a:t>’</a:t>
            </a:r>
            <a:r>
              <a:rPr lang="en-US" sz="2400" smtClean="0">
                <a:ea typeface="ＭＳ Ｐゴシック" pitchFamily="34" charset="-128"/>
              </a:rPr>
              <a:t>s Rights</a:t>
            </a:r>
            <a:endParaRPr lang="en-US" sz="3200" smtClean="0">
              <a:ea typeface="ＭＳ Ｐゴシック" pitchFamily="34" charset="-128"/>
            </a:endParaRPr>
          </a:p>
          <a:p>
            <a:pPr marL="0" indent="0">
              <a:lnSpc>
                <a:spcPts val="3838"/>
              </a:lnSpc>
              <a:spcBef>
                <a:spcPts val="600"/>
              </a:spcBef>
              <a:defRPr/>
            </a:pPr>
            <a:r>
              <a:rPr lang="en-US" sz="3200" smtClean="0">
                <a:ea typeface="ＭＳ Ｐゴシック" pitchFamily="34" charset="-128"/>
              </a:rPr>
              <a:t>G</a:t>
            </a:r>
            <a:r>
              <a:rPr lang="en-US" sz="2400" smtClean="0">
                <a:ea typeface="ＭＳ Ｐゴシック" pitchFamily="34" charset="-128"/>
              </a:rPr>
              <a:t>ender Mainstreaming</a:t>
            </a:r>
            <a:endParaRPr lang="en-US" sz="3200" smtClean="0">
              <a:ea typeface="ＭＳ Ｐゴシック" pitchFamily="34" charset="-128"/>
            </a:endParaRPr>
          </a:p>
          <a:p>
            <a:pPr marL="0" indent="0">
              <a:lnSpc>
                <a:spcPts val="3838"/>
              </a:lnSpc>
              <a:spcBef>
                <a:spcPts val="600"/>
              </a:spcBef>
              <a:defRPr/>
            </a:pPr>
            <a:r>
              <a:rPr lang="en-US" sz="3200" smtClean="0">
                <a:ea typeface="ＭＳ Ｐゴシック" pitchFamily="34" charset="-128"/>
              </a:rPr>
              <a:t>G</a:t>
            </a:r>
            <a:r>
              <a:rPr lang="en-US" sz="2400" smtClean="0">
                <a:ea typeface="ＭＳ Ｐゴシック" pitchFamily="34" charset="-128"/>
              </a:rPr>
              <a:t>ender Budgeting</a:t>
            </a:r>
          </a:p>
          <a:p>
            <a:pPr marL="0" indent="0">
              <a:lnSpc>
                <a:spcPts val="3838"/>
              </a:lnSpc>
              <a:spcBef>
                <a:spcPts val="600"/>
              </a:spcBef>
              <a:defRPr/>
            </a:pPr>
            <a:r>
              <a:rPr lang="en-US" sz="3200" smtClean="0">
                <a:ea typeface="ＭＳ Ｐゴシック" pitchFamily="34" charset="-128"/>
              </a:rPr>
              <a:t>G</a:t>
            </a:r>
            <a:r>
              <a:rPr lang="en-US" sz="2400" smtClean="0">
                <a:ea typeface="ＭＳ Ｐゴシック" pitchFamily="34" charset="-128"/>
              </a:rPr>
              <a:t>ender Equality Policy Framework Program (GPR)</a:t>
            </a:r>
            <a:r>
              <a:rPr lang="de-DE" sz="2400" smtClean="0">
                <a:ea typeface="ＭＳ Ｐゴシック" pitchFamily="34" charset="-128"/>
              </a:rPr>
              <a:t> I+II</a:t>
            </a:r>
          </a:p>
          <a:p>
            <a:pPr marL="0" indent="0">
              <a:lnSpc>
                <a:spcPts val="3838"/>
              </a:lnSpc>
              <a:spcBef>
                <a:spcPts val="600"/>
              </a:spcBef>
              <a:defRPr/>
            </a:pPr>
            <a:r>
              <a:rPr lang="de-DE" sz="3200" smtClean="0">
                <a:ea typeface="ＭＳ Ｐゴシック" pitchFamily="34" charset="-128"/>
              </a:rPr>
              <a:t>A</a:t>
            </a:r>
            <a:r>
              <a:rPr lang="de-DE" sz="2400" smtClean="0">
                <a:ea typeface="ＭＳ Ｐゴシック" pitchFamily="34" charset="-128"/>
              </a:rPr>
              <a:t> Mission Statement: Gender Equality in Berlin</a:t>
            </a:r>
          </a:p>
          <a:p>
            <a:pPr marL="0" indent="0">
              <a:lnSpc>
                <a:spcPts val="3838"/>
              </a:lnSpc>
              <a:spcBef>
                <a:spcPts val="600"/>
              </a:spcBef>
              <a:defRPr/>
            </a:pPr>
            <a:r>
              <a:rPr lang="de-DE" sz="3200" smtClean="0">
                <a:ea typeface="ＭＳ Ｐゴシック" pitchFamily="34" charset="-128"/>
              </a:rPr>
              <a:t>C</a:t>
            </a:r>
            <a:r>
              <a:rPr lang="de-DE" sz="2400" smtClean="0">
                <a:ea typeface="ＭＳ Ｐゴシック" pitchFamily="34" charset="-128"/>
              </a:rPr>
              <a:t>ampain: Thinking Eqality Ahead</a:t>
            </a:r>
          </a:p>
          <a:p>
            <a:pPr marL="0" indent="0">
              <a:defRPr/>
            </a:pPr>
            <a:endParaRPr lang="de-DE" sz="2400" smtClean="0">
              <a:ea typeface="ＭＳ Ｐゴシック" pitchFamily="34" charset="-128"/>
            </a:endParaRPr>
          </a:p>
          <a:p>
            <a:pPr marL="0" indent="0">
              <a:defRPr/>
            </a:pPr>
            <a:endParaRPr lang="de-DE" sz="2400" smtClean="0">
              <a:ea typeface="ＭＳ Ｐゴシック" pitchFamily="34" charset="-128"/>
            </a:endParaRPr>
          </a:p>
          <a:p>
            <a:pPr marL="0" indent="0">
              <a:defRPr/>
            </a:pPr>
            <a:endParaRPr lang="de-DE" sz="2400" smtClean="0">
              <a:ea typeface="ＭＳ Ｐゴシック" pitchFamily="34" charset="-128"/>
            </a:endParaRPr>
          </a:p>
          <a:p>
            <a:pPr marL="0" indent="0">
              <a:defRPr/>
            </a:pPr>
            <a:r>
              <a:rPr lang="de-DE" sz="2400" smtClean="0">
                <a:solidFill>
                  <a:srgbClr val="00336F"/>
                </a:solidFill>
                <a:ea typeface="ＭＳ Ｐゴシック" pitchFamily="34" charset="-128"/>
              </a:rPr>
              <a:t/>
            </a:r>
            <a:br>
              <a:rPr lang="de-DE" sz="2400" smtClean="0">
                <a:solidFill>
                  <a:srgbClr val="00336F"/>
                </a:solidFill>
                <a:ea typeface="ＭＳ Ｐゴシック" pitchFamily="34" charset="-128"/>
              </a:rPr>
            </a:br>
            <a:endParaRPr lang="de-DE"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95288" y="1484313"/>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de-DE" altLang="tr-TR" smtClean="0">
                <a:solidFill>
                  <a:schemeClr val="tx1"/>
                </a:solidFill>
                <a:ea typeface="ＭＳ Ｐゴシック" panose="020B0600070205080204" pitchFamily="34" charset="-128"/>
              </a:rPr>
              <a:t>Political Resolutions</a:t>
            </a:r>
          </a:p>
        </p:txBody>
      </p:sp>
      <p:sp>
        <p:nvSpPr>
          <p:cNvPr id="61443" name="Rectangle 3"/>
          <p:cNvSpPr>
            <a:spLocks noGrp="1" noChangeArrowheads="1"/>
          </p:cNvSpPr>
          <p:nvPr>
            <p:ph type="body" idx="1"/>
          </p:nvPr>
        </p:nvSpPr>
        <p:spPr>
          <a:xfrm>
            <a:off x="323850" y="2133600"/>
            <a:ext cx="8229600" cy="4175125"/>
          </a:xfrm>
        </p:spPr>
        <p:txBody>
          <a:bodyPr/>
          <a:lstStyle/>
          <a:p>
            <a:pPr>
              <a:defRPr/>
            </a:pPr>
            <a:endParaRPr lang="de-DE" smtClean="0">
              <a:ea typeface="ＭＳ Ｐゴシック" pitchFamily="34" charset="-128"/>
            </a:endParaRPr>
          </a:p>
          <a:p>
            <a:pPr>
              <a:buFontTx/>
              <a:buChar char="•"/>
              <a:defRPr/>
            </a:pPr>
            <a:r>
              <a:rPr lang="de-DE" sz="1600" smtClean="0">
                <a:ea typeface="ＭＳ Ｐゴシック" pitchFamily="34" charset="-128"/>
              </a:rPr>
              <a:t>2002 	First Commitment to Gender Mainstreaming and Gender Budgeting </a:t>
            </a:r>
          </a:p>
          <a:p>
            <a:pPr>
              <a:defRPr/>
            </a:pPr>
            <a:r>
              <a:rPr lang="de-DE" sz="1600" smtClean="0">
                <a:ea typeface="ＭＳ Ｐゴシック" pitchFamily="34" charset="-128"/>
              </a:rPr>
              <a:t>	in Berlin</a:t>
            </a:r>
            <a:r>
              <a:rPr lang="de-DE" altLang="en-GB" sz="1600" smtClean="0">
                <a:ea typeface="ＭＳ Ｐゴシック" pitchFamily="34" charset="-128"/>
              </a:rPr>
              <a:t>‘</a:t>
            </a:r>
            <a:r>
              <a:rPr lang="de-DE" sz="1600" smtClean="0">
                <a:ea typeface="ＭＳ Ｐゴシック" pitchFamily="34" charset="-128"/>
              </a:rPr>
              <a:t>s Parliament</a:t>
            </a:r>
          </a:p>
          <a:p>
            <a:pPr>
              <a:buFontTx/>
              <a:buChar char="•"/>
              <a:defRPr/>
            </a:pPr>
            <a:r>
              <a:rPr lang="de-DE" sz="1600" smtClean="0">
                <a:ea typeface="ＭＳ Ｐゴシック" pitchFamily="34" charset="-128"/>
              </a:rPr>
              <a:t>2008 	Resolution </a:t>
            </a:r>
            <a:r>
              <a:rPr lang="en-US" sz="2000" smtClean="0">
                <a:ea typeface="ＭＳ Ｐゴシック" pitchFamily="34" charset="-128"/>
              </a:rPr>
              <a:t>G</a:t>
            </a:r>
            <a:r>
              <a:rPr lang="en-US" sz="1600" smtClean="0">
                <a:ea typeface="ＭＳ Ｐゴシック" pitchFamily="34" charset="-128"/>
              </a:rPr>
              <a:t>ender Equality Policy Framework Program (GEPF)</a:t>
            </a:r>
            <a:r>
              <a:rPr lang="de-DE" sz="1600" smtClean="0">
                <a:ea typeface="ＭＳ Ｐゴシック" pitchFamily="34" charset="-128"/>
              </a:rPr>
              <a:t> I</a:t>
            </a:r>
          </a:p>
          <a:p>
            <a:pPr>
              <a:buFontTx/>
              <a:buChar char="•"/>
              <a:defRPr/>
            </a:pPr>
            <a:r>
              <a:rPr lang="de-DE" sz="1600" smtClean="0">
                <a:ea typeface="ＭＳ Ｐゴシック" pitchFamily="34" charset="-128"/>
              </a:rPr>
              <a:t>2014 	Resolution </a:t>
            </a:r>
            <a:r>
              <a:rPr lang="en-US" sz="2000" smtClean="0">
                <a:ea typeface="ＭＳ Ｐゴシック" pitchFamily="34" charset="-128"/>
              </a:rPr>
              <a:t>G</a:t>
            </a:r>
            <a:r>
              <a:rPr lang="en-US" sz="1600" smtClean="0">
                <a:ea typeface="ＭＳ Ｐゴシック" pitchFamily="34" charset="-128"/>
              </a:rPr>
              <a:t>ender Equality Policy Framework Program (GEPF)</a:t>
            </a:r>
            <a:r>
              <a:rPr lang="de-DE" sz="1600" smtClean="0">
                <a:ea typeface="ＭＳ Ｐゴシック" pitchFamily="34" charset="-128"/>
              </a:rPr>
              <a:t> II</a:t>
            </a:r>
          </a:p>
          <a:p>
            <a:pPr>
              <a:defRPr/>
            </a:pPr>
            <a:endParaRPr lang="de-DE" sz="1600" smtClean="0">
              <a:ea typeface="ＭＳ Ｐゴシック" pitchFamily="34" charset="-128"/>
            </a:endParaRPr>
          </a:p>
          <a:p>
            <a:pPr>
              <a:buFontTx/>
              <a:buChar char="•"/>
              <a:defRPr/>
            </a:pPr>
            <a:endParaRPr lang="de-DE" sz="1600" smtClean="0">
              <a:ea typeface="ＭＳ Ｐゴシック" pitchFamily="34" charset="-128"/>
            </a:endParaRPr>
          </a:p>
          <a:p>
            <a:pPr>
              <a:buFontTx/>
              <a:buChar char="•"/>
              <a:defRPr/>
            </a:pPr>
            <a:r>
              <a:rPr lang="de-DE" sz="1600" smtClean="0">
                <a:ea typeface="ＭＳ Ｐゴシック" pitchFamily="34" charset="-128"/>
              </a:rPr>
              <a:t>Coalition Agreement  2006-2011</a:t>
            </a:r>
          </a:p>
          <a:p>
            <a:pPr lvl="1">
              <a:defRPr/>
            </a:pPr>
            <a:r>
              <a:rPr lang="de-DE" sz="1600" smtClean="0">
                <a:ea typeface="ＭＳ Ｐゴシック" pitchFamily="34" charset="-128"/>
              </a:rPr>
              <a:t>„We want to make that gender equality has a crucial role in safeguarding social cohesion and future of Berlin ...</a:t>
            </a:r>
            <a:r>
              <a:rPr lang="de-DE" altLang="en-GB" sz="1600" smtClean="0">
                <a:ea typeface="ＭＳ Ｐゴシック" pitchFamily="34" charset="-128"/>
              </a:rPr>
              <a:t>“</a:t>
            </a:r>
            <a:r>
              <a:rPr lang="de-DE" sz="1600" smtClean="0">
                <a:ea typeface="ＭＳ Ｐゴシック" pitchFamily="34" charset="-128"/>
              </a:rPr>
              <a:t> </a:t>
            </a:r>
          </a:p>
          <a:p>
            <a:pPr>
              <a:defRPr/>
            </a:pPr>
            <a:endParaRPr lang="de-DE" sz="1600" smtClean="0">
              <a:ea typeface="ＭＳ Ｐゴシック" pitchFamily="34" charset="-128"/>
            </a:endParaRPr>
          </a:p>
          <a:p>
            <a:pPr>
              <a:buFontTx/>
              <a:buChar char="•"/>
              <a:defRPr/>
            </a:pPr>
            <a:r>
              <a:rPr lang="de-DE" sz="1600" smtClean="0">
                <a:ea typeface="ＭＳ Ｐゴシック" pitchFamily="34" charset="-128"/>
              </a:rPr>
              <a:t>Guidelines for the Berlin Government Policy 2011-2016</a:t>
            </a:r>
          </a:p>
          <a:p>
            <a:pPr lvl="1">
              <a:defRPr/>
            </a:pPr>
            <a:r>
              <a:rPr lang="de-DE" sz="1600" smtClean="0">
                <a:ea typeface="ＭＳ Ｐゴシック" pitchFamily="34" charset="-128"/>
              </a:rPr>
              <a:t>„The Senate is firmly committed to ensuring the improvement of gender equality and equal opportunities for all genders in all sectors of society.</a:t>
            </a:r>
            <a:r>
              <a:rPr lang="de-DE" altLang="en-GB" sz="1600" smtClean="0">
                <a:ea typeface="ＭＳ Ｐゴシック" pitchFamily="34" charset="-128"/>
              </a:rPr>
              <a:t>“</a:t>
            </a:r>
            <a:r>
              <a:rPr lang="de-DE" sz="1600" smtClean="0">
                <a:ea typeface="ＭＳ Ｐゴシック" pitchFamily="34" charset="-128"/>
              </a:rPr>
              <a:t> </a:t>
            </a:r>
          </a:p>
          <a:p>
            <a:pPr lvl="1">
              <a:buFontTx/>
              <a:buNone/>
              <a:defRPr/>
            </a:pPr>
            <a:endParaRPr lang="de-DE" sz="1600" smtClean="0">
              <a:ea typeface="ＭＳ Ｐゴシック" pitchFamily="34" charset="-128"/>
            </a:endParaRPr>
          </a:p>
          <a:p>
            <a:pPr lvl="1">
              <a:buFontTx/>
              <a:buNone/>
              <a:defRPr/>
            </a:pPr>
            <a:endParaRPr lang="de-DE" sz="1600" smtClean="0">
              <a:ea typeface="ＭＳ Ｐゴシック" pitchFamily="34" charset="-128"/>
            </a:endParaRPr>
          </a:p>
          <a:p>
            <a:pPr>
              <a:defRPr/>
            </a:pPr>
            <a:endParaRPr lang="de-DE" sz="1600"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7172" name="Grafik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850" y="1341438"/>
            <a:ext cx="84963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tr-TR" altLang="tr-TR" smtClean="0">
              <a:solidFill>
                <a:schemeClr val="tx1"/>
              </a:solidFill>
              <a:ea typeface="ＭＳ Ｐゴシック" panose="020B0600070205080204" pitchFamily="34" charset="-128"/>
            </a:endParaRPr>
          </a:p>
        </p:txBody>
      </p:sp>
      <p:sp>
        <p:nvSpPr>
          <p:cNvPr id="28675" name="Rectangle 3"/>
          <p:cNvSpPr>
            <a:spLocks noGrp="1" noChangeArrowheads="1"/>
          </p:cNvSpPr>
          <p:nvPr>
            <p:ph type="body" idx="1"/>
          </p:nvPr>
        </p:nvSpPr>
        <p:spPr>
          <a:xfrm>
            <a:off x="466725" y="2781300"/>
            <a:ext cx="8229600" cy="3128963"/>
          </a:xfrm>
        </p:spPr>
        <p:txBody>
          <a:bodyPr/>
          <a:lstStyle/>
          <a:p>
            <a:pPr>
              <a:lnSpc>
                <a:spcPct val="90000"/>
              </a:lnSpc>
              <a:defRPr/>
            </a:pPr>
            <a:endParaRPr lang="de-DE" sz="1800" dirty="0"/>
          </a:p>
        </p:txBody>
      </p:sp>
      <p:pic>
        <p:nvPicPr>
          <p:cNvPr id="8196"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350" y="1557338"/>
            <a:ext cx="88836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de-DE" altLang="tr-TR" smtClean="0">
                <a:solidFill>
                  <a:schemeClr val="tx1"/>
                </a:solidFill>
                <a:ea typeface="ＭＳ Ｐゴシック" panose="020B0600070205080204" pitchFamily="34" charset="-128"/>
              </a:rPr>
              <a:t>First Things First – 5 Core Focus Areas</a:t>
            </a:r>
          </a:p>
        </p:txBody>
      </p:sp>
      <p:sp>
        <p:nvSpPr>
          <p:cNvPr id="28675" name="Rectangle 3"/>
          <p:cNvSpPr>
            <a:spLocks noGrp="1" noChangeArrowheads="1"/>
          </p:cNvSpPr>
          <p:nvPr>
            <p:ph type="body" idx="1"/>
          </p:nvPr>
        </p:nvSpPr>
        <p:spPr>
          <a:xfrm>
            <a:off x="466725" y="2781300"/>
            <a:ext cx="4176713" cy="3128963"/>
          </a:xfrm>
        </p:spPr>
        <p:txBody>
          <a:bodyPr/>
          <a:lstStyle/>
          <a:p>
            <a:pPr>
              <a:lnSpc>
                <a:spcPct val="90000"/>
              </a:lnSpc>
              <a:defRPr/>
            </a:pPr>
            <a:endParaRPr lang="de-DE" sz="1800" dirty="0"/>
          </a:p>
        </p:txBody>
      </p:sp>
      <p:pic>
        <p:nvPicPr>
          <p:cNvPr id="9220"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825" y="2133600"/>
            <a:ext cx="448151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006975" y="3168650"/>
            <a:ext cx="3224213" cy="3416300"/>
          </a:xfrm>
          <a:prstGeom prst="rect">
            <a:avLst/>
          </a:prstGeom>
          <a:noFill/>
        </p:spPr>
        <p:txBody>
          <a:bodyPr wrap="none">
            <a:spAutoFit/>
          </a:bodyPr>
          <a:lstStyle/>
          <a:p>
            <a:pPr marL="285750" indent="-285750">
              <a:buFont typeface="Arial"/>
              <a:buChar char="•"/>
              <a:defRPr/>
            </a:pPr>
            <a:r>
              <a:rPr lang="de-DE" b="1" dirty="0">
                <a:latin typeface="Arial" charset="0"/>
                <a:ea typeface="ＭＳ Ｐゴシック" charset="0"/>
                <a:cs typeface="ＭＳ Ｐゴシック" charset="0"/>
              </a:rPr>
              <a:t>Education</a:t>
            </a: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b="1" dirty="0" err="1">
                <a:latin typeface="Arial" charset="0"/>
                <a:ea typeface="ＭＳ Ｐゴシック" charset="0"/>
                <a:cs typeface="ＭＳ Ｐゴシック" charset="0"/>
              </a:rPr>
              <a:t>Sustainable</a:t>
            </a:r>
            <a:r>
              <a:rPr lang="de-DE" b="1" dirty="0">
                <a:latin typeface="Arial" charset="0"/>
                <a:ea typeface="ＭＳ Ｐゴシック" charset="0"/>
                <a:cs typeface="ＭＳ Ｐゴシック" charset="0"/>
              </a:rPr>
              <a:t> </a:t>
            </a:r>
            <a:r>
              <a:rPr lang="de-DE" b="1" dirty="0" err="1">
                <a:latin typeface="Arial" charset="0"/>
                <a:ea typeface="ＭＳ Ｐゴシック" charset="0"/>
                <a:cs typeface="ＭＳ Ｐゴシック" charset="0"/>
              </a:rPr>
              <a:t>Employment</a:t>
            </a:r>
            <a:endParaRPr lang="de-DE" b="1" dirty="0">
              <a:latin typeface="Arial" charset="0"/>
              <a:ea typeface="ＭＳ Ｐゴシック" charset="0"/>
              <a:cs typeface="ＭＳ Ｐゴシック" charset="0"/>
            </a:endParaRP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b="1" dirty="0" err="1">
                <a:latin typeface="Arial" charset="0"/>
                <a:ea typeface="ＭＳ Ｐゴシック" charset="0"/>
                <a:cs typeface="ＭＳ Ｐゴシック" charset="0"/>
              </a:rPr>
              <a:t>Demographic</a:t>
            </a:r>
            <a:r>
              <a:rPr lang="de-DE" b="1" dirty="0">
                <a:latin typeface="Arial" charset="0"/>
                <a:ea typeface="ＭＳ Ｐゴシック" charset="0"/>
                <a:cs typeface="ＭＳ Ｐゴシック" charset="0"/>
              </a:rPr>
              <a:t> Transition</a:t>
            </a: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dirty="0" err="1">
                <a:latin typeface="Arial" charset="0"/>
                <a:ea typeface="ＭＳ Ｐゴシック" charset="0"/>
                <a:cs typeface="ＭＳ Ｐゴシック" charset="0"/>
              </a:rPr>
              <a:t>Social</a:t>
            </a:r>
            <a:r>
              <a:rPr lang="de-DE" dirty="0">
                <a:latin typeface="Arial" charset="0"/>
                <a:ea typeface="ＭＳ Ｐゴシック" charset="0"/>
                <a:cs typeface="ＭＳ Ｐゴシック" charset="0"/>
              </a:rPr>
              <a:t> Justice</a:t>
            </a: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dirty="0">
                <a:latin typeface="Arial" charset="0"/>
                <a:ea typeface="ＭＳ Ｐゴシック" charset="0"/>
                <a:cs typeface="ＭＳ Ｐゴシック" charset="0"/>
              </a:rPr>
              <a:t>Integration</a:t>
            </a:r>
          </a:p>
          <a:p>
            <a:pPr>
              <a:defRPr/>
            </a:pPr>
            <a:endParaRPr lang="de-DE" dirty="0">
              <a:latin typeface="Arial" charset="0"/>
              <a:ea typeface="ＭＳ Ｐゴシック" charset="0"/>
              <a:cs typeface="ＭＳ Ｐゴシック" charset="0"/>
            </a:endParaRPr>
          </a:p>
          <a:p>
            <a:pPr>
              <a:defRPr/>
            </a:pPr>
            <a:endParaRPr lang="de-DE" dirty="0">
              <a:latin typeface="Arial" charset="0"/>
              <a:ea typeface="ＭＳ Ｐゴシック" charset="0"/>
              <a:cs typeface="ＭＳ Ｐゴシック" charset="0"/>
            </a:endParaRPr>
          </a:p>
          <a:p>
            <a:pPr>
              <a:defRPr/>
            </a:pPr>
            <a:endParaRPr lang="de-DE" dirty="0">
              <a:latin typeface="Arial"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23850" y="1557338"/>
            <a:ext cx="8229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de-DE" altLang="tr-TR" smtClean="0">
                <a:solidFill>
                  <a:schemeClr val="tx1"/>
                </a:solidFill>
                <a:ea typeface="ＭＳ Ｐゴシック" panose="020B0600070205080204" pitchFamily="34" charset="-128"/>
              </a:rPr>
              <a:t>First Things First – 5 Core Focus Areas</a:t>
            </a:r>
          </a:p>
        </p:txBody>
      </p:sp>
      <p:sp>
        <p:nvSpPr>
          <p:cNvPr id="28675" name="Rectangle 3"/>
          <p:cNvSpPr>
            <a:spLocks noGrp="1" noChangeArrowheads="1"/>
          </p:cNvSpPr>
          <p:nvPr>
            <p:ph type="body" idx="1"/>
          </p:nvPr>
        </p:nvSpPr>
        <p:spPr>
          <a:xfrm>
            <a:off x="466725" y="2781300"/>
            <a:ext cx="4176713" cy="3128963"/>
          </a:xfrm>
        </p:spPr>
        <p:txBody>
          <a:bodyPr/>
          <a:lstStyle/>
          <a:p>
            <a:pPr>
              <a:lnSpc>
                <a:spcPct val="90000"/>
              </a:lnSpc>
              <a:defRPr/>
            </a:pPr>
            <a:endParaRPr lang="de-DE" sz="1800" dirty="0"/>
          </a:p>
        </p:txBody>
      </p:sp>
      <p:pic>
        <p:nvPicPr>
          <p:cNvPr id="10244"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825" y="2133600"/>
            <a:ext cx="448151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006975" y="3168650"/>
            <a:ext cx="2994025" cy="3416300"/>
          </a:xfrm>
          <a:prstGeom prst="rect">
            <a:avLst/>
          </a:prstGeom>
          <a:noFill/>
        </p:spPr>
        <p:txBody>
          <a:bodyPr wrap="none">
            <a:spAutoFit/>
          </a:bodyPr>
          <a:lstStyle/>
          <a:p>
            <a:pPr marL="285750" indent="-285750">
              <a:buFont typeface="Arial"/>
              <a:buChar char="•"/>
              <a:defRPr/>
            </a:pPr>
            <a:r>
              <a:rPr lang="de-DE" dirty="0">
                <a:latin typeface="Arial" charset="0"/>
                <a:ea typeface="ＭＳ Ｐゴシック" charset="0"/>
                <a:cs typeface="ＭＳ Ｐゴシック" charset="0"/>
              </a:rPr>
              <a:t>Education</a:t>
            </a: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dirty="0" err="1">
                <a:latin typeface="Arial" charset="0"/>
                <a:ea typeface="ＭＳ Ｐゴシック" charset="0"/>
                <a:cs typeface="ＭＳ Ｐゴシック" charset="0"/>
              </a:rPr>
              <a:t>Sustainable</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Employment</a:t>
            </a:r>
            <a:endParaRPr lang="de-DE" dirty="0">
              <a:latin typeface="Arial" charset="0"/>
              <a:ea typeface="ＭＳ Ｐゴシック" charset="0"/>
              <a:cs typeface="ＭＳ Ｐゴシック" charset="0"/>
            </a:endParaRP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dirty="0" err="1">
                <a:latin typeface="Arial" charset="0"/>
                <a:ea typeface="ＭＳ Ｐゴシック" charset="0"/>
                <a:cs typeface="ＭＳ Ｐゴシック" charset="0"/>
              </a:rPr>
              <a:t>Demographic</a:t>
            </a:r>
            <a:r>
              <a:rPr lang="de-DE" dirty="0">
                <a:latin typeface="Arial" charset="0"/>
                <a:ea typeface="ＭＳ Ｐゴシック" charset="0"/>
                <a:cs typeface="ＭＳ Ｐゴシック" charset="0"/>
              </a:rPr>
              <a:t> Transition</a:t>
            </a: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b="1" dirty="0" err="1">
                <a:latin typeface="Arial" charset="0"/>
                <a:ea typeface="ＭＳ Ｐゴシック" charset="0"/>
                <a:cs typeface="ＭＳ Ｐゴシック" charset="0"/>
              </a:rPr>
              <a:t>Social</a:t>
            </a:r>
            <a:r>
              <a:rPr lang="de-DE" b="1" dirty="0">
                <a:latin typeface="Arial" charset="0"/>
                <a:ea typeface="ＭＳ Ｐゴシック" charset="0"/>
                <a:cs typeface="ＭＳ Ｐゴシック" charset="0"/>
              </a:rPr>
              <a:t> Justice</a:t>
            </a:r>
          </a:p>
          <a:p>
            <a:pPr marL="285750" indent="-285750">
              <a:buFont typeface="Arial"/>
              <a:buChar char="•"/>
              <a:defRPr/>
            </a:pPr>
            <a:endParaRPr lang="de-DE" dirty="0">
              <a:latin typeface="Arial" charset="0"/>
              <a:ea typeface="ＭＳ Ｐゴシック" charset="0"/>
              <a:cs typeface="ＭＳ Ｐゴシック" charset="0"/>
            </a:endParaRPr>
          </a:p>
          <a:p>
            <a:pPr marL="285750" indent="-285750">
              <a:buFont typeface="Arial"/>
              <a:buChar char="•"/>
              <a:defRPr/>
            </a:pPr>
            <a:r>
              <a:rPr lang="de-DE" b="1" dirty="0">
                <a:latin typeface="Arial" charset="0"/>
                <a:ea typeface="ＭＳ Ｐゴシック" charset="0"/>
                <a:cs typeface="ＭＳ Ｐゴシック" charset="0"/>
              </a:rPr>
              <a:t>Integration</a:t>
            </a:r>
          </a:p>
          <a:p>
            <a:pPr>
              <a:defRPr/>
            </a:pPr>
            <a:endParaRPr lang="de-DE" dirty="0">
              <a:latin typeface="Arial" charset="0"/>
              <a:ea typeface="ＭＳ Ｐゴシック" charset="0"/>
              <a:cs typeface="ＭＳ Ｐゴシック" charset="0"/>
            </a:endParaRPr>
          </a:p>
          <a:p>
            <a:pPr>
              <a:defRPr/>
            </a:pPr>
            <a:endParaRPr lang="de-DE" dirty="0">
              <a:latin typeface="Arial" charset="0"/>
              <a:ea typeface="ＭＳ Ｐゴシック" charset="0"/>
              <a:cs typeface="ＭＳ Ｐゴシック" charset="0"/>
            </a:endParaRPr>
          </a:p>
          <a:p>
            <a:pPr>
              <a:defRPr/>
            </a:pPr>
            <a:endParaRPr lang="de-DE" dirty="0">
              <a:latin typeface="Arial" charset="0"/>
              <a:ea typeface="ＭＳ Ｐゴシック" charset="0"/>
              <a:cs typeface="ＭＳ Ｐゴシック" charset="0"/>
            </a:endParaRPr>
          </a:p>
        </p:txBody>
      </p:sp>
      <p:sp>
        <p:nvSpPr>
          <p:cNvPr id="10246" name="Rechteck 2"/>
          <p:cNvSpPr>
            <a:spLocks noChangeArrowheads="1"/>
          </p:cNvSpPr>
          <p:nvPr/>
        </p:nvSpPr>
        <p:spPr bwMode="auto">
          <a:xfrm>
            <a:off x="2286000" y="-284956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tr-TR"/>
          </a:p>
          <a:p>
            <a:pPr eaLnBrk="1" hangingPunct="1"/>
            <a:endParaRPr lang="de-DE" altLang="tr-TR"/>
          </a:p>
          <a:p>
            <a:pPr eaLnBrk="1" hangingPunct="1"/>
            <a:endParaRPr lang="de-DE" altLang="tr-T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1841</Words>
  <Application>Microsoft Office PowerPoint</Application>
  <PresentationFormat>On-screen Show (4:3)</PresentationFormat>
  <Paragraphs>189</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ＭＳ Ｐゴシック</vt:lpstr>
      <vt:lpstr>Arial</vt:lpstr>
      <vt:lpstr>Calibri</vt:lpstr>
      <vt:lpstr>Standarddesign</vt:lpstr>
      <vt:lpstr>PowerPoint Presentation</vt:lpstr>
      <vt:lpstr>Agenda</vt:lpstr>
      <vt:lpstr>The State of Berlin</vt:lpstr>
      <vt:lpstr>Historical Lines</vt:lpstr>
      <vt:lpstr>Political Resolutions</vt:lpstr>
      <vt:lpstr>PowerPoint Presentation</vt:lpstr>
      <vt:lpstr>PowerPoint Presentation</vt:lpstr>
      <vt:lpstr>First Things First – 5 Core Focus Areas</vt:lpstr>
      <vt:lpstr>First Things First – 5 Core Focus Areas</vt:lpstr>
      <vt:lpstr> Critical factors for Success</vt:lpstr>
      <vt:lpstr>A Vision of Equality – The Mission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Kämper Dr., Gabriele</dc:creator>
  <cp:lastModifiedBy>Emre Ege Smekal</cp:lastModifiedBy>
  <cp:revision>185</cp:revision>
  <cp:lastPrinted>2015-06-10T10:49:19Z</cp:lastPrinted>
  <dcterms:created xsi:type="dcterms:W3CDTF">2010-06-28T14:59:20Z</dcterms:created>
  <dcterms:modified xsi:type="dcterms:W3CDTF">2015-07-01T08:43:04Z</dcterms:modified>
</cp:coreProperties>
</file>