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81" r:id="rId2"/>
    <p:sldId id="296" r:id="rId3"/>
    <p:sldId id="309" r:id="rId4"/>
    <p:sldId id="299" r:id="rId5"/>
    <p:sldId id="313" r:id="rId6"/>
    <p:sldId id="316" r:id="rId7"/>
    <p:sldId id="318" r:id="rId8"/>
    <p:sldId id="319" r:id="rId9"/>
    <p:sldId id="338" r:id="rId10"/>
    <p:sldId id="304" r:id="rId11"/>
    <p:sldId id="314" r:id="rId12"/>
    <p:sldId id="321" r:id="rId13"/>
    <p:sldId id="315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6" r:id="rId27"/>
    <p:sldId id="337" r:id="rId28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CBB9581-D8AB-4BCF-9EA0-979EE405F9D6}" type="datetimeFigureOut">
              <a:rPr lang="de-DE" altLang="tr-TR"/>
              <a:pPr/>
              <a:t>01.07.2015</a:t>
            </a:fld>
            <a:endParaRPr lang="de-DE" altLang="tr-TR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67E19D1-ECFA-4B50-A2FC-DD63893B8498}" type="slidenum">
              <a:rPr lang="de-DE" altLang="tr-TR"/>
              <a:pPr/>
              <a:t>‹#›</a:t>
            </a:fld>
            <a:endParaRPr lang="de-DE" altLang="tr-TR"/>
          </a:p>
        </p:txBody>
      </p:sp>
    </p:spTree>
    <p:extLst>
      <p:ext uri="{BB962C8B-B14F-4D97-AF65-F5344CB8AC3E}">
        <p14:creationId xmlns:p14="http://schemas.microsoft.com/office/powerpoint/2010/main" val="3613576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defTabSz="914378"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r" defTabSz="912813" eaLnBrk="0" hangingPunct="0">
              <a:defRPr sz="1200"/>
            </a:lvl1pPr>
          </a:lstStyle>
          <a:p>
            <a:fld id="{541D7EC8-64F8-467F-A129-E6DE3146C9A2}" type="datetimeFigureOut">
              <a:rPr lang="de-DE" altLang="tr-TR"/>
              <a:pPr/>
              <a:t>01.07.2015</a:t>
            </a:fld>
            <a:endParaRPr lang="de-DE" altLang="tr-TR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0937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tr-TR" smtClean="0"/>
              <a:t>Textmasterformate durch Klicken bearbeiten</a:t>
            </a:r>
          </a:p>
          <a:p>
            <a:pPr lvl="1"/>
            <a:r>
              <a:rPr lang="de-DE" altLang="tr-TR" smtClean="0"/>
              <a:t>Zweite Ebene</a:t>
            </a:r>
          </a:p>
          <a:p>
            <a:pPr lvl="2"/>
            <a:r>
              <a:rPr lang="de-DE" altLang="tr-TR" smtClean="0"/>
              <a:t>Dritte Ebene</a:t>
            </a:r>
          </a:p>
          <a:p>
            <a:pPr lvl="3"/>
            <a:r>
              <a:rPr lang="de-DE" altLang="tr-TR" smtClean="0"/>
              <a:t>Vierte Ebene</a:t>
            </a:r>
          </a:p>
          <a:p>
            <a:pPr lvl="4"/>
            <a:r>
              <a:rPr lang="de-DE" altLang="tr-TR" smtClean="0"/>
              <a:t>Fünfte Ebene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>
            <a:lvl1pPr defTabSz="914378"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>
            <a:lvl1pPr algn="r" defTabSz="912813" eaLnBrk="0" hangingPunct="0">
              <a:defRPr sz="1200"/>
            </a:lvl1pPr>
          </a:lstStyle>
          <a:p>
            <a:fld id="{4F71F91A-ABAD-4495-8651-64ED46F84DC7}" type="slidenum">
              <a:rPr lang="de-DE" altLang="tr-TR"/>
              <a:pPr/>
              <a:t>‹#›</a:t>
            </a:fld>
            <a:endParaRPr lang="de-DE" altLang="tr-TR"/>
          </a:p>
        </p:txBody>
      </p:sp>
    </p:spTree>
    <p:extLst>
      <p:ext uri="{BB962C8B-B14F-4D97-AF65-F5344CB8AC3E}">
        <p14:creationId xmlns:p14="http://schemas.microsoft.com/office/powerpoint/2010/main" val="12862771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anose="020B0600070205080204" pitchFamily="34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anose="020B0600070205080204" pitchFamily="34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anose="020B0600070205080204" pitchFamily="34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anose="020B0600070205080204" pitchFamily="34" charset="-128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4538"/>
            <a:ext cx="4965700" cy="3724275"/>
          </a:xfr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264929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CCC38FF-A51B-41D4-AA3F-EB273E613A7A}" type="slidenum">
              <a:rPr lang="de-DE" altLang="tr-TR" sz="1200"/>
              <a:pPr/>
              <a:t>14</a:t>
            </a:fld>
            <a:endParaRPr lang="de-DE" altLang="tr-TR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917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9EF3860-F476-45C4-88D0-07AC2EA1BF7D}" type="slidenum">
              <a:rPr lang="de-DE" altLang="tr-TR" sz="1200"/>
              <a:pPr/>
              <a:t>15</a:t>
            </a:fld>
            <a:endParaRPr lang="de-DE" altLang="tr-TR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216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FF3F43A-9FDF-4366-B164-82D6BB8F5F5D}" type="slidenum">
              <a:rPr lang="de-DE" altLang="tr-TR" sz="1200"/>
              <a:pPr/>
              <a:t>16</a:t>
            </a:fld>
            <a:endParaRPr lang="de-DE" altLang="tr-TR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906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F0ECD26-1D2D-470A-B736-823320C900AB}" type="slidenum">
              <a:rPr lang="de-DE" altLang="tr-TR" sz="1200"/>
              <a:pPr/>
              <a:t>17</a:t>
            </a:fld>
            <a:endParaRPr lang="de-DE" altLang="tr-TR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331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51F1C9B-DE0F-44E4-827F-53B6DF37D947}" type="slidenum">
              <a:rPr lang="de-DE" altLang="tr-TR" sz="1200"/>
              <a:pPr/>
              <a:t>18</a:t>
            </a:fld>
            <a:endParaRPr lang="de-DE" altLang="tr-TR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49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9A5C4AD-65FC-438D-9904-E6F3B07953E1}" type="slidenum">
              <a:rPr lang="de-DE" altLang="tr-TR" sz="1200"/>
              <a:pPr/>
              <a:t>19</a:t>
            </a:fld>
            <a:endParaRPr lang="de-DE" altLang="tr-TR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85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283D5A4-281B-4F3A-ACC3-6030211708D7}" type="slidenum">
              <a:rPr lang="de-DE" altLang="tr-TR" sz="1200"/>
              <a:pPr/>
              <a:t>20</a:t>
            </a:fld>
            <a:endParaRPr lang="de-DE" altLang="tr-TR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0645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0DDF31C-BEC4-4A63-9877-F3A47B282B0B}" type="slidenum">
              <a:rPr lang="de-DE" altLang="tr-TR" sz="1200"/>
              <a:pPr/>
              <a:t>21</a:t>
            </a:fld>
            <a:endParaRPr lang="de-DE" altLang="tr-TR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858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41D083C-E29A-4533-96B6-4DFAB2140612}" type="slidenum">
              <a:rPr lang="de-DE" altLang="tr-TR" sz="1200"/>
              <a:pPr/>
              <a:t>22</a:t>
            </a:fld>
            <a:endParaRPr lang="de-DE" altLang="tr-TR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1676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F179CA5-E818-482B-8020-138A331E6F39}" type="slidenum">
              <a:rPr lang="de-DE" altLang="tr-TR" sz="1200"/>
              <a:pPr/>
              <a:t>23</a:t>
            </a:fld>
            <a:endParaRPr lang="de-DE" altLang="tr-TR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223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ED94FEF-B699-4006-8F73-8AAC3BBF6A2B}" type="slidenum">
              <a:rPr lang="de-DE" altLang="tr-TR" sz="1200"/>
              <a:pPr/>
              <a:t>4</a:t>
            </a:fld>
            <a:endParaRPr lang="de-DE" altLang="tr-TR" sz="12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5243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72E024E-33CF-4077-9C32-BCC1AEA71447}" type="slidenum">
              <a:rPr lang="de-DE" altLang="tr-TR" sz="1200"/>
              <a:pPr/>
              <a:t>24</a:t>
            </a:fld>
            <a:endParaRPr lang="de-DE" altLang="tr-TR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382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235A7EC-8E4C-4B13-A144-446D350860E2}" type="slidenum">
              <a:rPr lang="de-DE" altLang="tr-TR" sz="1200"/>
              <a:pPr/>
              <a:t>25</a:t>
            </a:fld>
            <a:endParaRPr lang="de-DE" altLang="tr-TR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76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B1559E2-4E22-4B64-B2B6-15E2CC8BDE7C}" type="slidenum">
              <a:rPr lang="de-DE" altLang="tr-TR" sz="1200"/>
              <a:pPr/>
              <a:t>26</a:t>
            </a:fld>
            <a:endParaRPr lang="de-DE" altLang="tr-TR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886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132DD2B-623C-4C2B-8010-4A91D48074A9}" type="slidenum">
              <a:rPr lang="de-DE" altLang="tr-TR" sz="1200"/>
              <a:pPr/>
              <a:t>5</a:t>
            </a:fld>
            <a:endParaRPr lang="de-DE" altLang="tr-TR" sz="12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819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624EFA6-BAF3-4848-91D2-62C726F07736}" type="slidenum">
              <a:rPr lang="de-DE" altLang="tr-TR" sz="1200"/>
              <a:pPr/>
              <a:t>6</a:t>
            </a:fld>
            <a:endParaRPr lang="de-DE" altLang="tr-TR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939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33EA5CB-5A0A-4E49-A74E-4F8873811438}" type="slidenum">
              <a:rPr lang="de-DE" altLang="tr-TR" sz="1200"/>
              <a:pPr/>
              <a:t>7</a:t>
            </a:fld>
            <a:endParaRPr lang="de-DE" altLang="tr-TR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4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DBD2534-DB88-4D61-BCCE-15FFE2405AF2}" type="slidenum">
              <a:rPr lang="de-DE" altLang="tr-TR" sz="1200"/>
              <a:pPr/>
              <a:t>8</a:t>
            </a:fld>
            <a:endParaRPr lang="de-DE" altLang="tr-TR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755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2A2C2BF-8780-44B5-ABF1-F093C5645C8A}" type="slidenum">
              <a:rPr lang="de-DE" altLang="tr-TR" sz="1200"/>
              <a:pPr/>
              <a:t>9</a:t>
            </a:fld>
            <a:endParaRPr lang="de-DE" altLang="tr-TR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341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46613F3-FEB2-4DD8-9D7D-427B0D7BD013}" type="slidenum">
              <a:rPr lang="de-DE" altLang="tr-TR" sz="1200"/>
              <a:pPr/>
              <a:t>11</a:t>
            </a:fld>
            <a:endParaRPr lang="de-DE" altLang="tr-TR" sz="12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459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678E163-FEBD-460B-8082-72E13AE9744F}" type="slidenum">
              <a:rPr lang="de-DE" altLang="tr-TR" sz="1200"/>
              <a:pPr/>
              <a:t>13</a:t>
            </a:fld>
            <a:endParaRPr lang="de-DE" altLang="tr-TR" sz="12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747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8059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5314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2485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0" y="1700213"/>
            <a:ext cx="4038600" cy="43926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30750" y="1700213"/>
            <a:ext cx="4038600" cy="43926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0724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312150" cy="58181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4623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5904656" cy="82009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101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11840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070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9602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9233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29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84323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4549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700213"/>
            <a:ext cx="8229600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/>
          </a:p>
        </p:txBody>
      </p:sp>
      <p:pic>
        <p:nvPicPr>
          <p:cNvPr id="1027" name="Picture 4" descr="PP-Header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10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301037" cy="4824412"/>
          </a:xfrm>
        </p:spPr>
        <p:txBody>
          <a:bodyPr/>
          <a:lstStyle/>
          <a:p>
            <a:pPr algn="ctr">
              <a:lnSpc>
                <a:spcPct val="90000"/>
              </a:lnSpc>
            </a:pPr>
            <a:endParaRPr lang="de-DE" altLang="tr-TR" sz="2800" b="1" smtClean="0"/>
          </a:p>
          <a:p>
            <a:pPr algn="ctr">
              <a:lnSpc>
                <a:spcPct val="90000"/>
              </a:lnSpc>
            </a:pPr>
            <a:r>
              <a:rPr lang="tr-TR" altLang="tr-TR" sz="3200" b="1" smtClean="0"/>
              <a:t>İleriyi Düşünme </a:t>
            </a:r>
            <a:endParaRPr lang="de-DE" altLang="tr-TR" sz="3200" smtClean="0"/>
          </a:p>
          <a:p>
            <a:pPr algn="ctr">
              <a:lnSpc>
                <a:spcPct val="90000"/>
              </a:lnSpc>
            </a:pPr>
            <a:endParaRPr lang="de-DE" altLang="tr-TR" sz="2400" b="1" smtClean="0"/>
          </a:p>
          <a:p>
            <a:pPr algn="ctr">
              <a:lnSpc>
                <a:spcPct val="90000"/>
              </a:lnSpc>
            </a:pPr>
            <a:r>
              <a:rPr lang="en-GB" altLang="tr-TR" sz="2400" b="1" smtClean="0"/>
              <a:t>Toplumsal Cinsiyet Eşitliği Duyarlılığının Tüm Ana Plan ve Programlara Dahil Edilmesi</a:t>
            </a:r>
            <a:r>
              <a:rPr lang="tr-TR" altLang="tr-TR" sz="2400" b="1" smtClean="0"/>
              <a:t> ve </a:t>
            </a:r>
            <a:r>
              <a:rPr lang="de-DE" altLang="tr-TR" sz="2400" b="1" smtClean="0"/>
              <a:t>Berlin</a:t>
            </a:r>
            <a:r>
              <a:rPr lang="tr-TR" altLang="en-US" sz="2400" b="1" smtClean="0"/>
              <a:t>’</a:t>
            </a:r>
            <a:r>
              <a:rPr lang="tr-TR" altLang="tr-TR" sz="2400" b="1" smtClean="0"/>
              <a:t>de Eşitliğe Doğru</a:t>
            </a:r>
            <a:endParaRPr lang="de-DE" altLang="tr-TR" sz="1200" b="1" smtClean="0"/>
          </a:p>
          <a:p>
            <a:pPr algn="ctr">
              <a:lnSpc>
                <a:spcPct val="90000"/>
              </a:lnSpc>
            </a:pPr>
            <a:endParaRPr lang="de-DE" altLang="tr-TR" sz="1900" b="1" smtClean="0"/>
          </a:p>
          <a:p>
            <a:pPr algn="ctr">
              <a:lnSpc>
                <a:spcPct val="90000"/>
              </a:lnSpc>
            </a:pPr>
            <a:endParaRPr lang="de-DE" altLang="tr-TR" sz="1900" b="1" smtClean="0"/>
          </a:p>
          <a:p>
            <a:pPr algn="ctr">
              <a:lnSpc>
                <a:spcPct val="90000"/>
              </a:lnSpc>
            </a:pPr>
            <a:r>
              <a:rPr lang="de-DE" altLang="tr-TR" sz="2400" smtClean="0"/>
              <a:t>Dr. Gabriele Kämper</a:t>
            </a:r>
          </a:p>
          <a:p>
            <a:pPr algn="ctr">
              <a:lnSpc>
                <a:spcPct val="90000"/>
              </a:lnSpc>
            </a:pPr>
            <a:r>
              <a:rPr lang="tr-TR" altLang="tr-TR" sz="2000" smtClean="0"/>
              <a:t>Berlin Eşitlik Bürosu Başkanı</a:t>
            </a:r>
            <a:endParaRPr lang="de-DE" altLang="tr-TR" sz="2000" smtClean="0"/>
          </a:p>
          <a:p>
            <a:pPr algn="ctr">
              <a:lnSpc>
                <a:spcPct val="90000"/>
              </a:lnSpc>
            </a:pPr>
            <a:r>
              <a:rPr lang="tr-TR" altLang="tr-TR" sz="2000" smtClean="0"/>
              <a:t>Yerel Düzeyde Uluslararası </a:t>
            </a:r>
            <a:r>
              <a:rPr lang="en-GB" altLang="tr-TR" sz="2000" smtClean="0"/>
              <a:t>Toplumsal Cinsiyet Eşitliği Duyarlılığının Tüm Ana Plan ve Programlara Dahil Edilmesi</a:t>
            </a:r>
            <a:r>
              <a:rPr lang="tr-TR" altLang="tr-TR" sz="2000" smtClean="0"/>
              <a:t> </a:t>
            </a:r>
            <a:endParaRPr lang="de-DE" altLang="tr-TR" sz="1900" smtClean="0"/>
          </a:p>
          <a:p>
            <a:pPr algn="ctr">
              <a:lnSpc>
                <a:spcPct val="90000"/>
              </a:lnSpc>
            </a:pPr>
            <a:r>
              <a:rPr lang="de-DE" altLang="tr-TR" sz="1900" smtClean="0"/>
              <a:t>Ankara 10.-11.6.2015</a:t>
            </a:r>
          </a:p>
          <a:p>
            <a:pPr algn="ctr">
              <a:lnSpc>
                <a:spcPct val="90000"/>
              </a:lnSpc>
            </a:pPr>
            <a:endParaRPr lang="de-DE" altLang="tr-TR" sz="1400" b="1" smtClean="0"/>
          </a:p>
          <a:p>
            <a:pPr algn="ctr">
              <a:lnSpc>
                <a:spcPct val="90000"/>
              </a:lnSpc>
            </a:pPr>
            <a:endParaRPr lang="de-DE" altLang="tr-TR" sz="1400" b="1" smtClean="0"/>
          </a:p>
          <a:p>
            <a:pPr algn="ctr">
              <a:lnSpc>
                <a:spcPct val="90000"/>
              </a:lnSpc>
            </a:pPr>
            <a:endParaRPr lang="de-DE" altLang="tr-TR" sz="1400" b="1" smtClean="0"/>
          </a:p>
        </p:txBody>
      </p:sp>
      <p:sp>
        <p:nvSpPr>
          <p:cNvPr id="4098" name="Textfeld 2"/>
          <p:cNvSpPr txBox="1">
            <a:spLocks noChangeArrowheads="1"/>
          </p:cNvSpPr>
          <p:nvPr/>
        </p:nvSpPr>
        <p:spPr bwMode="auto">
          <a:xfrm>
            <a:off x="7065963" y="35083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tr-TR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628775"/>
            <a:ext cx="5903912" cy="82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tr-TR" smtClean="0">
                <a:solidFill>
                  <a:schemeClr val="tx1"/>
                </a:solidFill>
              </a:rPr>
              <a:t>	</a:t>
            </a:r>
            <a:r>
              <a:rPr lang="tr-TR" altLang="tr-TR" smtClean="0">
                <a:solidFill>
                  <a:schemeClr val="tx1"/>
                </a:solidFill>
              </a:rPr>
              <a:t>Başarıya Giden Kritik Etmenler</a:t>
            </a:r>
            <a:endParaRPr lang="de-DE" altLang="tr-TR" smtClean="0">
              <a:solidFill>
                <a:schemeClr val="tx1"/>
              </a:solidFill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205038"/>
            <a:ext cx="8158163" cy="4319587"/>
          </a:xfrm>
        </p:spPr>
        <p:txBody>
          <a:bodyPr/>
          <a:lstStyle/>
          <a:p>
            <a:pPr>
              <a:buFontTx/>
              <a:buChar char="•"/>
            </a:pPr>
            <a:endParaRPr lang="de-DE" altLang="tr-TR" sz="1800" smtClean="0"/>
          </a:p>
          <a:p>
            <a:pPr>
              <a:buFontTx/>
              <a:buChar char="•"/>
            </a:pPr>
            <a:r>
              <a:rPr lang="tr-TR" altLang="tr-TR" sz="2400" smtClean="0"/>
              <a:t>Siyasi ve profesyonel uzmanlık ve bağlılık</a:t>
            </a:r>
            <a:r>
              <a:rPr lang="en-US" altLang="tr-TR" sz="2000" smtClean="0"/>
              <a:t/>
            </a:r>
            <a:br>
              <a:rPr lang="en-US" altLang="tr-TR" sz="2000" smtClean="0"/>
            </a:br>
            <a:endParaRPr lang="en-US" altLang="tr-TR" sz="2000" smtClean="0"/>
          </a:p>
          <a:p>
            <a:pPr>
              <a:buFontTx/>
              <a:buChar char="•"/>
            </a:pPr>
            <a:r>
              <a:rPr lang="en-US" altLang="tr-TR" sz="2400" smtClean="0"/>
              <a:t>Yukarıdan aşağıya işler yapılar </a:t>
            </a:r>
            <a:r>
              <a:rPr lang="en-US" altLang="tr-TR" sz="2000" smtClean="0"/>
              <a:t/>
            </a:r>
            <a:br>
              <a:rPr lang="en-US" altLang="tr-TR" sz="2000" smtClean="0"/>
            </a:br>
            <a:endParaRPr lang="en-US" altLang="tr-TR" sz="2000" smtClean="0"/>
          </a:p>
          <a:p>
            <a:pPr>
              <a:buFontTx/>
              <a:buChar char="•"/>
            </a:pPr>
            <a:r>
              <a:rPr lang="tr-TR" altLang="tr-TR" sz="2400" smtClean="0"/>
              <a:t>Genel ve özel cinsiyet yeterliliği geliştirme</a:t>
            </a:r>
            <a:r>
              <a:rPr lang="en-US" altLang="tr-TR" sz="2000" smtClean="0"/>
              <a:t/>
            </a:r>
            <a:br>
              <a:rPr lang="en-US" altLang="tr-TR" sz="2000" smtClean="0"/>
            </a:br>
            <a:endParaRPr lang="en-US" altLang="tr-TR" sz="2000" smtClean="0"/>
          </a:p>
          <a:p>
            <a:pPr>
              <a:buFontTx/>
              <a:buChar char="•"/>
            </a:pPr>
            <a:r>
              <a:rPr lang="tr-TR" altLang="tr-TR" sz="2400" smtClean="0"/>
              <a:t>Kolluk kuvvetinin «rehber ilkeleri»</a:t>
            </a:r>
            <a:r>
              <a:rPr lang="en-US" altLang="ja-JP" sz="2400" smtClean="0"/>
              <a:t>– </a:t>
            </a:r>
            <a:r>
              <a:rPr lang="tr-TR" altLang="ja-JP" sz="2400" smtClean="0"/>
              <a:t>Doğrudan katılım</a:t>
            </a:r>
            <a:endParaRPr lang="en-US" altLang="ja-JP" sz="2400" smtClean="0"/>
          </a:p>
          <a:p>
            <a:endParaRPr lang="en-US" altLang="tr-TR" sz="2000" smtClean="0"/>
          </a:p>
          <a:p>
            <a:pPr>
              <a:buFontTx/>
              <a:buChar char="•"/>
            </a:pPr>
            <a:r>
              <a:rPr lang="tr-TR" altLang="tr-TR" sz="2400" smtClean="0"/>
              <a:t>Yönetimin farklı sektörlerinde ikili görüşmeler</a:t>
            </a:r>
            <a:endParaRPr lang="en-US" altLang="tr-TR" sz="2000" smtClean="0"/>
          </a:p>
          <a:p>
            <a:pPr>
              <a:buFontTx/>
              <a:buChar char="•"/>
            </a:pPr>
            <a:endParaRPr lang="de-DE" altLang="tr-TR" sz="1800" smtClean="0"/>
          </a:p>
          <a:p>
            <a:pPr>
              <a:buFontTx/>
              <a:buChar char="•"/>
            </a:pPr>
            <a:endParaRPr lang="de-DE" altLang="tr-TR" sz="1800" smtClean="0"/>
          </a:p>
        </p:txBody>
      </p:sp>
      <p:pic>
        <p:nvPicPr>
          <p:cNvPr id="20483" name="Picture 5" descr="frauenfoerderplan1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950" y="5949950"/>
            <a:ext cx="12858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tr-TR" altLang="tr-TR" sz="2800" b="1" smtClean="0">
                <a:solidFill>
                  <a:srgbClr val="000000"/>
                </a:solidFill>
              </a:rPr>
              <a:t>Bir </a:t>
            </a:r>
            <a:endParaRPr lang="de-DE" altLang="tr-TR" sz="2800" b="1" smtClean="0">
              <a:solidFill>
                <a:srgbClr val="000000"/>
              </a:solidFill>
            </a:endParaRPr>
          </a:p>
        </p:txBody>
      </p:sp>
      <p:sp>
        <p:nvSpPr>
          <p:cNvPr id="8" name="Metin Yer Tutucusu 7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7715250" cy="639762"/>
          </a:xfrm>
        </p:spPr>
        <p:txBody>
          <a:bodyPr/>
          <a:lstStyle/>
          <a:p>
            <a:r>
              <a:rPr lang="tr-TR" altLang="tr-TR" smtClean="0"/>
              <a:t>Bir Eşitlik Vizyonu-Misyon Bildirisi</a:t>
            </a:r>
            <a:endParaRPr lang="en-GB" altLang="tr-TR" smtClean="0"/>
          </a:p>
        </p:txBody>
      </p:sp>
      <p:sp>
        <p:nvSpPr>
          <p:cNvPr id="9" name="İçerik Yer Tutucusu 8"/>
          <p:cNvSpPr>
            <a:spLocks noGrp="1"/>
          </p:cNvSpPr>
          <p:nvPr>
            <p:ph sz="half" idx="2"/>
          </p:nvPr>
        </p:nvSpPr>
        <p:spPr>
          <a:xfrm>
            <a:off x="457200" y="5805488"/>
            <a:ext cx="7931150" cy="503237"/>
          </a:xfrm>
        </p:spPr>
        <p:txBody>
          <a:bodyPr/>
          <a:lstStyle/>
          <a:p>
            <a:pPr marL="0" indent="0"/>
            <a:r>
              <a:rPr lang="tr-TR" altLang="tr-TR" smtClean="0"/>
              <a:t>Farklı yaşlardan, farklı cinsi temayüllerden, farklı engel durumu, etnik  ya da dini inançtan kızlar ve oğlanlar</a:t>
            </a:r>
            <a:endParaRPr lang="en-GB" altLang="tr-TR" smtClean="0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defRPr/>
            </a:pPr>
            <a:r>
              <a:rPr lang="tr-TR" smtClean="0">
                <a:ea typeface="ＭＳ Ｐゴシック" pitchFamily="34" charset="-128"/>
              </a:rPr>
              <a:t>fa</a:t>
            </a:r>
            <a:endParaRPr lang="en-GB" smtClean="0">
              <a:ea typeface="ＭＳ Ｐゴシック" pitchFamily="34" charset="-128"/>
            </a:endParaRPr>
          </a:p>
        </p:txBody>
      </p:sp>
      <p:pic>
        <p:nvPicPr>
          <p:cNvPr id="21509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133600"/>
            <a:ext cx="820896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Bild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90038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Başlık 1"/>
          <p:cNvSpPr>
            <a:spLocks noGrp="1"/>
          </p:cNvSpPr>
          <p:nvPr>
            <p:ph type="ctr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altLang="tr-TR" smtClean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539750" y="5661025"/>
            <a:ext cx="8280400" cy="647700"/>
          </a:xfrm>
        </p:spPr>
        <p:txBody>
          <a:bodyPr/>
          <a:lstStyle/>
          <a:p>
            <a:r>
              <a:rPr lang="tr-TR" altLang="tr-TR" smtClean="0"/>
              <a:t>KADINLAR VE ERKEKLER</a:t>
            </a:r>
          </a:p>
          <a:p>
            <a:r>
              <a:rPr lang="tr-TR" altLang="tr-TR" smtClean="0"/>
              <a:t>Siyasi, ekonomik, sosyal ve kültürel açılardan eşit şekilde sosyal hayata karar verme ve sosyal hayatı şekillendirme</a:t>
            </a:r>
            <a:endParaRPr lang="en-GB" altLang="tr-TR" smtClean="0"/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388" y="1376363"/>
            <a:ext cx="827722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557338"/>
            <a:ext cx="8229600" cy="57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 altLang="tr-TR" smtClean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5732463"/>
            <a:ext cx="8229600" cy="8651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altLang="tr-TR" sz="1800" smtClean="0"/>
              <a:t>KADINLAR VE ERKEKLER </a:t>
            </a:r>
          </a:p>
          <a:p>
            <a:pPr>
              <a:lnSpc>
                <a:spcPct val="90000"/>
              </a:lnSpc>
            </a:pPr>
            <a:r>
              <a:rPr lang="tr-TR" altLang="tr-TR" sz="1800" smtClean="0"/>
              <a:t>…hayatlarının her alanında eşit haklara ve kendi geleceğini saptama konusunda eşit haklara sahiptir.</a:t>
            </a:r>
            <a:endParaRPr lang="de-DE" altLang="tr-TR" sz="1800" smtClean="0"/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" y="1341438"/>
            <a:ext cx="910590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Yer Tutucusu 7"/>
          <p:cNvSpPr>
            <a:spLocks noGrp="1"/>
          </p:cNvSpPr>
          <p:nvPr>
            <p:ph type="body" idx="1"/>
          </p:nvPr>
        </p:nvSpPr>
        <p:spPr>
          <a:xfrm>
            <a:off x="107950" y="5162550"/>
            <a:ext cx="8640763" cy="1579563"/>
          </a:xfrm>
        </p:spPr>
        <p:txBody>
          <a:bodyPr/>
          <a:lstStyle/>
          <a:p>
            <a:r>
              <a:rPr lang="tr-TR" altLang="tr-TR" smtClean="0"/>
              <a:t>…eşit ödeme ve iş piyasasına eşit erişim imkanıyla kendi geçimlerini kazanan, yoksulluğa karşı güvende olan, yaşlılıkta teminat sahibi olan ve iyi eğitim verilen.</a:t>
            </a:r>
            <a:endParaRPr lang="en-GB" altLang="tr-TR" smtClean="0"/>
          </a:p>
        </p:txBody>
      </p:sp>
      <p:sp>
        <p:nvSpPr>
          <p:cNvPr id="10" name="Metin Yer Tutucusu 9"/>
          <p:cNvSpPr>
            <a:spLocks noGrp="1"/>
          </p:cNvSpPr>
          <p:nvPr>
            <p:ph type="body" sz="quarter" idx="3"/>
          </p:nvPr>
        </p:nvSpPr>
        <p:spPr>
          <a:xfrm>
            <a:off x="1476375" y="1535113"/>
            <a:ext cx="7210425" cy="381000"/>
          </a:xfrm>
        </p:spPr>
        <p:txBody>
          <a:bodyPr/>
          <a:lstStyle/>
          <a:p>
            <a:r>
              <a:rPr lang="tr-TR" altLang="tr-TR" smtClean="0"/>
              <a:t>Kadınlar ve Erkekler*…</a:t>
            </a:r>
            <a:endParaRPr lang="en-GB" altLang="tr-TR" smtClean="0"/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8991600" cy="331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Başlık 7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GB" altLang="tr-TR" smtClean="0"/>
          </a:p>
        </p:txBody>
      </p:sp>
      <p:sp>
        <p:nvSpPr>
          <p:cNvPr id="10" name="Metin Yer Tutucusu 9"/>
          <p:cNvSpPr>
            <a:spLocks noGrp="1"/>
          </p:cNvSpPr>
          <p:nvPr>
            <p:ph type="body" sz="half" idx="2"/>
          </p:nvPr>
        </p:nvSpPr>
        <p:spPr>
          <a:xfrm>
            <a:off x="468313" y="5732463"/>
            <a:ext cx="6810375" cy="792162"/>
          </a:xfrm>
        </p:spPr>
        <p:txBody>
          <a:bodyPr/>
          <a:lstStyle/>
          <a:p>
            <a:r>
              <a:rPr lang="tr-TR" altLang="tr-TR" smtClean="0"/>
              <a:t>…geçim özgürlüklerini muhafaza ederken aynı zamanda hanede aile ve ev işinin eşit şekilde paylaşılması.</a:t>
            </a:r>
            <a:endParaRPr lang="en-GB" altLang="tr-TR" smtClean="0"/>
          </a:p>
        </p:txBody>
      </p:sp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1533525"/>
            <a:ext cx="8915400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557338"/>
            <a:ext cx="8229600" cy="57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 altLang="tr-TR" smtClean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5732463"/>
            <a:ext cx="8229600" cy="72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altLang="tr-TR" sz="1800" smtClean="0"/>
              <a:t>Kadınlar ve Erkekler*…</a:t>
            </a:r>
          </a:p>
          <a:p>
            <a:pPr>
              <a:lnSpc>
                <a:spcPct val="90000"/>
              </a:lnSpc>
            </a:pPr>
            <a:r>
              <a:rPr lang="tr-TR" altLang="tr-TR" sz="1800" smtClean="0"/>
              <a:t>…ülke kaynaklarına erişimde eşit haklara sahiptir. </a:t>
            </a:r>
            <a:endParaRPr lang="de-DE" altLang="tr-TR" sz="1800" smtClean="0"/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88" y="1404938"/>
            <a:ext cx="9039225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557338"/>
            <a:ext cx="8229600" cy="57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 altLang="tr-TR" smtClean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5373688"/>
            <a:ext cx="8229600" cy="10080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altLang="tr-TR" sz="1800" smtClean="0"/>
              <a:t>Kadınlar ve Erkekler*…</a:t>
            </a:r>
          </a:p>
          <a:p>
            <a:pPr>
              <a:lnSpc>
                <a:spcPct val="90000"/>
              </a:lnSpc>
            </a:pPr>
            <a:r>
              <a:rPr lang="tr-TR" altLang="tr-TR" sz="1800" smtClean="0"/>
              <a:t>…cinsiyet adaletine ilişkin konuşan, yazan ve faaliyet gerçekleştiren bir yönetime güvenilebilir.</a:t>
            </a:r>
            <a:endParaRPr lang="de-DE" altLang="tr-TR" sz="1800" smtClean="0"/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" y="1409700"/>
            <a:ext cx="90678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557338"/>
            <a:ext cx="8229600" cy="57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 altLang="tr-TR" smtClean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2781300"/>
            <a:ext cx="8229600" cy="3128963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endParaRPr lang="de-DE" sz="1800" dirty="0">
              <a:ea typeface="ＭＳ Ｐゴシック" charset="0"/>
            </a:endParaRPr>
          </a:p>
        </p:txBody>
      </p:sp>
      <p:sp>
        <p:nvSpPr>
          <p:cNvPr id="36867" name="Rechteck 5"/>
          <p:cNvSpPr>
            <a:spLocks noChangeArrowheads="1"/>
          </p:cNvSpPr>
          <p:nvPr/>
        </p:nvSpPr>
        <p:spPr bwMode="auto">
          <a:xfrm>
            <a:off x="-7938" y="5805488"/>
            <a:ext cx="9036051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tr-TR" sz="1800"/>
              <a:t>… </a:t>
            </a:r>
            <a:r>
              <a:rPr lang="tr-TR" altLang="tr-TR" sz="1800"/>
              <a:t>okullarda, gündüz bakım evlerinde, ve diğer tüm eğitim tesislerinde eşit öğrenme ve öğretme hakkına sahiptir.</a:t>
            </a:r>
            <a:r>
              <a:rPr lang="de-DE" altLang="tr-TR" sz="1800"/>
              <a:t> </a:t>
            </a:r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8" y="1400175"/>
            <a:ext cx="9077325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1484313"/>
            <a:ext cx="5903912" cy="82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tr-TR" altLang="tr-TR" smtClean="0">
                <a:solidFill>
                  <a:schemeClr val="tx1"/>
                </a:solidFill>
              </a:rPr>
              <a:t>Gündem</a:t>
            </a:r>
            <a:endParaRPr lang="de-DE" altLang="tr-TR" smtClean="0">
              <a:solidFill>
                <a:schemeClr val="tx1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205038"/>
            <a:ext cx="8301037" cy="3887787"/>
          </a:xfrm>
        </p:spPr>
        <p:txBody>
          <a:bodyPr/>
          <a:lstStyle/>
          <a:p>
            <a:endParaRPr lang="de-DE" altLang="tr-TR" smtClean="0"/>
          </a:p>
          <a:p>
            <a:pPr>
              <a:buFontTx/>
              <a:buChar char="•"/>
            </a:pPr>
            <a:endParaRPr lang="de-DE" altLang="tr-TR" sz="1800" smtClean="0"/>
          </a:p>
          <a:p>
            <a:pPr>
              <a:buFontTx/>
              <a:buAutoNum type="arabicPeriod"/>
            </a:pPr>
            <a:r>
              <a:rPr lang="tr-TR" altLang="tr-TR" sz="1800" smtClean="0"/>
              <a:t>Cinsiyet Eşitliği Politika Çerçeve Programı (</a:t>
            </a:r>
            <a:r>
              <a:rPr lang="en-US" altLang="tr-TR" sz="1800" smtClean="0"/>
              <a:t>GEPF)</a:t>
            </a:r>
            <a:r>
              <a:rPr lang="de-DE" altLang="tr-TR" sz="1800" smtClean="0"/>
              <a:t> </a:t>
            </a:r>
          </a:p>
          <a:p>
            <a:pPr>
              <a:buFontTx/>
              <a:buAutoNum type="arabicPeriod"/>
            </a:pPr>
            <a:endParaRPr lang="de-DE" altLang="tr-TR" sz="1800" smtClean="0"/>
          </a:p>
          <a:p>
            <a:pPr>
              <a:buFontTx/>
              <a:buAutoNum type="arabicPeriod"/>
            </a:pPr>
            <a:r>
              <a:rPr lang="tr-TR" altLang="tr-TR" sz="1800" smtClean="0"/>
              <a:t>Başarı için gerekli ana alanlar ve faktörler</a:t>
            </a:r>
            <a:endParaRPr lang="de-DE" altLang="tr-TR" sz="1800" smtClean="0"/>
          </a:p>
          <a:p>
            <a:pPr>
              <a:buFontTx/>
              <a:buAutoNum type="arabicPeriod"/>
            </a:pPr>
            <a:endParaRPr lang="de-DE" altLang="tr-TR" sz="1800" smtClean="0"/>
          </a:p>
          <a:p>
            <a:pPr>
              <a:buFontTx/>
              <a:buAutoNum type="arabicPeriod"/>
            </a:pPr>
            <a:r>
              <a:rPr lang="tr-TR" altLang="tr-TR" sz="1800" smtClean="0"/>
              <a:t>Misyon Bildirisi «Berlin</a:t>
            </a:r>
            <a:r>
              <a:rPr lang="tr-TR" altLang="en-US" sz="1800" smtClean="0"/>
              <a:t>’</a:t>
            </a:r>
            <a:r>
              <a:rPr lang="tr-TR" altLang="tr-TR" sz="1800" smtClean="0"/>
              <a:t>de Cinsiyet Eşitliği»</a:t>
            </a:r>
            <a:endParaRPr lang="de-DE" altLang="ja-JP" sz="1800" smtClean="0"/>
          </a:p>
          <a:p>
            <a:pPr>
              <a:buFontTx/>
              <a:buAutoNum type="arabicPeriod"/>
            </a:pPr>
            <a:endParaRPr lang="de-DE" altLang="tr-TR" sz="1800" smtClean="0"/>
          </a:p>
          <a:p>
            <a:pPr>
              <a:buFontTx/>
              <a:buAutoNum type="arabicPeriod"/>
            </a:pPr>
            <a:r>
              <a:rPr lang="tr-TR" altLang="tr-TR" sz="1800" smtClean="0"/>
              <a:t>Kadın Dostu </a:t>
            </a:r>
            <a:r>
              <a:rPr lang="de-DE" altLang="tr-TR" sz="1800" smtClean="0"/>
              <a:t>Berlin</a:t>
            </a:r>
            <a:r>
              <a:rPr lang="tr-TR" altLang="en-US" sz="1800" smtClean="0"/>
              <a:t>’</a:t>
            </a:r>
            <a:r>
              <a:rPr lang="tr-TR" altLang="tr-TR" sz="1800" smtClean="0"/>
              <a:t>in Özellikleri </a:t>
            </a:r>
            <a:endParaRPr lang="de-DE" altLang="tr-TR" sz="1800" smtClean="0"/>
          </a:p>
          <a:p>
            <a:pPr>
              <a:buFontTx/>
              <a:buChar char="•"/>
            </a:pPr>
            <a:endParaRPr lang="de-DE" altLang="tr-TR" sz="1800" smtClean="0"/>
          </a:p>
          <a:p>
            <a:endParaRPr lang="de-DE" altLang="tr-TR" sz="1800" smtClean="0"/>
          </a:p>
        </p:txBody>
      </p:sp>
      <p:pic>
        <p:nvPicPr>
          <p:cNvPr id="5123" name="Bild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1563" y="3865563"/>
            <a:ext cx="2992437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557338"/>
            <a:ext cx="8229600" cy="57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 altLang="tr-TR" smtClean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5487988"/>
            <a:ext cx="8229600" cy="7493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altLang="tr-TR" sz="1800" smtClean="0"/>
              <a:t>Kadınlar ve Erkekler*…</a:t>
            </a:r>
          </a:p>
          <a:p>
            <a:pPr>
              <a:lnSpc>
                <a:spcPct val="90000"/>
              </a:lnSpc>
            </a:pPr>
            <a:r>
              <a:rPr lang="tr-TR" altLang="tr-TR" sz="1800" smtClean="0"/>
              <a:t>…sağlık bakımında ve sporda organize oldukça cinsiyet eşitliğini öğreniyorlar.</a:t>
            </a:r>
            <a:endParaRPr lang="de-DE" altLang="tr-TR" sz="1800" smtClean="0"/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34475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Yer Tutucusu 4"/>
          <p:cNvSpPr>
            <a:spLocks noGrp="1"/>
          </p:cNvSpPr>
          <p:nvPr>
            <p:ph type="body" idx="1"/>
          </p:nvPr>
        </p:nvSpPr>
        <p:spPr>
          <a:xfrm>
            <a:off x="179388" y="5538788"/>
            <a:ext cx="8964612" cy="1130300"/>
          </a:xfrm>
        </p:spPr>
        <p:txBody>
          <a:bodyPr/>
          <a:lstStyle/>
          <a:p>
            <a:r>
              <a:rPr lang="tr-TR" altLang="tr-TR" smtClean="0"/>
              <a:t>Özel alanda ve kamu alanların da şiddet ve cinsiyet ayrımı yaşamama konusunda kendilerini güvende hissediyorlar.</a:t>
            </a:r>
            <a:endParaRPr lang="en-GB" altLang="tr-TR" smtClean="0"/>
          </a:p>
        </p:txBody>
      </p:sp>
      <p:sp>
        <p:nvSpPr>
          <p:cNvPr id="6" name="İçerik Yer Tutucusu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defRPr/>
            </a:pPr>
            <a:endParaRPr lang="tr-TR" dirty="0" smtClean="0">
              <a:ea typeface="ＭＳ Ｐゴシック" pitchFamily="34" charset="-128"/>
            </a:endParaRPr>
          </a:p>
          <a:p>
            <a:pPr marL="0" indent="0">
              <a:defRPr/>
            </a:pPr>
            <a:endParaRPr lang="tr-TR" dirty="0" smtClean="0">
              <a:ea typeface="ＭＳ Ｐゴシック" pitchFamily="34" charset="-128"/>
            </a:endParaRPr>
          </a:p>
          <a:p>
            <a:pPr marL="0" indent="0">
              <a:defRPr/>
            </a:pPr>
            <a:endParaRPr lang="tr-TR" dirty="0" smtClean="0">
              <a:ea typeface="ＭＳ Ｐゴシック" pitchFamily="34" charset="-128"/>
            </a:endParaRPr>
          </a:p>
          <a:p>
            <a:pPr marL="0" indent="0">
              <a:defRPr/>
            </a:pPr>
            <a:endParaRPr lang="tr-TR" dirty="0" smtClean="0">
              <a:ea typeface="ＭＳ Ｐゴシック" pitchFamily="34" charset="-128"/>
            </a:endParaRPr>
          </a:p>
          <a:p>
            <a:pPr marL="0" indent="0">
              <a:defRPr/>
            </a:pPr>
            <a:endParaRPr lang="tr-TR" dirty="0" smtClean="0">
              <a:ea typeface="ＭＳ Ｐゴシック" pitchFamily="34" charset="-128"/>
            </a:endParaRPr>
          </a:p>
          <a:p>
            <a:pPr marL="0" indent="0">
              <a:defRPr/>
            </a:pPr>
            <a:endParaRPr lang="tr-TR" dirty="0" smtClean="0">
              <a:ea typeface="ＭＳ Ｐゴシック" pitchFamily="34" charset="-128"/>
            </a:endParaRPr>
          </a:p>
          <a:p>
            <a:pPr marL="0" indent="0">
              <a:defRPr/>
            </a:pPr>
            <a:endParaRPr lang="tr-TR" dirty="0" smtClean="0">
              <a:ea typeface="ＭＳ Ｐゴシック" pitchFamily="34" charset="-128"/>
            </a:endParaRPr>
          </a:p>
          <a:p>
            <a:pPr marL="0" indent="0">
              <a:defRPr/>
            </a:pPr>
            <a:endParaRPr lang="tr-TR" dirty="0" smtClean="0">
              <a:ea typeface="ＭＳ Ｐゴシック" pitchFamily="34" charset="-128"/>
            </a:endParaRPr>
          </a:p>
          <a:p>
            <a:pPr marL="0" indent="0">
              <a:defRPr/>
            </a:pPr>
            <a:endParaRPr lang="tr-TR" dirty="0" smtClean="0">
              <a:ea typeface="ＭＳ Ｐゴシック" pitchFamily="34" charset="-128"/>
            </a:endParaRPr>
          </a:p>
          <a:p>
            <a:pPr marL="0" indent="0">
              <a:defRPr/>
            </a:pPr>
            <a:endParaRPr lang="tr-TR" dirty="0" smtClean="0">
              <a:ea typeface="ＭＳ Ｐゴシック" pitchFamily="34" charset="-128"/>
            </a:endParaRPr>
          </a:p>
          <a:p>
            <a:pPr marL="0" indent="0">
              <a:defRPr/>
            </a:pPr>
            <a:endParaRPr lang="en-GB" dirty="0" smtClean="0">
              <a:ea typeface="ＭＳ Ｐゴシック" pitchFamily="34" charset="-128"/>
            </a:endParaRPr>
          </a:p>
        </p:txBody>
      </p:sp>
      <p:sp>
        <p:nvSpPr>
          <p:cNvPr id="7" name="Metin Yer Tutucusu 6"/>
          <p:cNvSpPr>
            <a:spLocks noGrp="1"/>
          </p:cNvSpPr>
          <p:nvPr>
            <p:ph type="body" sz="quarter" idx="3"/>
          </p:nvPr>
        </p:nvSpPr>
        <p:spPr>
          <a:xfrm>
            <a:off x="971550" y="1341438"/>
            <a:ext cx="7715250" cy="358775"/>
          </a:xfrm>
        </p:spPr>
        <p:txBody>
          <a:bodyPr/>
          <a:lstStyle/>
          <a:p>
            <a:r>
              <a:rPr lang="tr-TR" altLang="tr-TR" smtClean="0"/>
              <a:t>Kadınlar ve Erkekler*… </a:t>
            </a:r>
            <a:endParaRPr lang="en-GB" altLang="tr-TR" smtClean="0"/>
          </a:p>
        </p:txBody>
      </p:sp>
      <p:sp>
        <p:nvSpPr>
          <p:cNvPr id="8" name="İçerik Yer Tutucusu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defRPr/>
            </a:pPr>
            <a:endParaRPr lang="en-GB" smtClean="0">
              <a:ea typeface="ＭＳ Ｐゴシック" pitchFamily="34" charset="-128"/>
            </a:endParaRPr>
          </a:p>
        </p:txBody>
      </p:sp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1844675"/>
            <a:ext cx="9058276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Başlık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altLang="tr-TR" smtClean="0"/>
          </a:p>
        </p:txBody>
      </p:sp>
      <p:sp>
        <p:nvSpPr>
          <p:cNvPr id="7" name="Metin Yer Tutucusu 6"/>
          <p:cNvSpPr>
            <a:spLocks noGrp="1"/>
          </p:cNvSpPr>
          <p:nvPr>
            <p:ph type="body" idx="1"/>
          </p:nvPr>
        </p:nvSpPr>
        <p:spPr>
          <a:xfrm>
            <a:off x="2627313" y="1268413"/>
            <a:ext cx="3756025" cy="639762"/>
          </a:xfrm>
        </p:spPr>
        <p:txBody>
          <a:bodyPr/>
          <a:lstStyle/>
          <a:p>
            <a:r>
              <a:rPr lang="tr-TR" altLang="tr-TR" smtClean="0"/>
              <a:t>Kadınlar ve Erkekler</a:t>
            </a:r>
            <a:endParaRPr lang="en-GB" altLang="tr-TR" smtClean="0"/>
          </a:p>
        </p:txBody>
      </p:sp>
      <p:sp>
        <p:nvSpPr>
          <p:cNvPr id="8" name="İçerik Yer Tutucusu 7"/>
          <p:cNvSpPr>
            <a:spLocks noGrp="1"/>
          </p:cNvSpPr>
          <p:nvPr>
            <p:ph sz="half" idx="2"/>
          </p:nvPr>
        </p:nvSpPr>
        <p:spPr>
          <a:xfrm>
            <a:off x="457200" y="6021388"/>
            <a:ext cx="7570788" cy="576262"/>
          </a:xfrm>
        </p:spPr>
        <p:txBody>
          <a:bodyPr/>
          <a:lstStyle/>
          <a:p>
            <a:pPr marL="0" indent="0"/>
            <a:r>
              <a:rPr lang="tr-TR" altLang="tr-TR" smtClean="0"/>
              <a:t>Farklılıklarıyla saygı gören ve tanınan biri olarak serbestçe kişilik geliştirebiliyorlar. </a:t>
            </a:r>
            <a:endParaRPr lang="en-GB" altLang="tr-TR" smtClean="0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954213"/>
            <a:ext cx="9105900" cy="392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Başlık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altLang="tr-TR" smtClean="0"/>
          </a:p>
        </p:txBody>
      </p:sp>
      <p:sp>
        <p:nvSpPr>
          <p:cNvPr id="7" name="Metin Yer Tutucusu 6"/>
          <p:cNvSpPr>
            <a:spLocks noGrp="1"/>
          </p:cNvSpPr>
          <p:nvPr>
            <p:ph type="body" idx="1"/>
          </p:nvPr>
        </p:nvSpPr>
        <p:spPr>
          <a:xfrm>
            <a:off x="457200" y="5732463"/>
            <a:ext cx="7931150" cy="865187"/>
          </a:xfrm>
        </p:spPr>
        <p:txBody>
          <a:bodyPr/>
          <a:lstStyle/>
          <a:p>
            <a:r>
              <a:rPr lang="tr-TR" altLang="tr-TR" smtClean="0"/>
              <a:t>Kent Planlamasında Eşitlik</a:t>
            </a:r>
          </a:p>
          <a:p>
            <a:r>
              <a:rPr lang="tr-TR" altLang="tr-TR" b="0" smtClean="0"/>
              <a:t>Paranın akışı şehir haraketliliğini de etkiler. Örneğin genelevlerinin bulunduğu semt.</a:t>
            </a:r>
          </a:p>
        </p:txBody>
      </p:sp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8" y="1052513"/>
            <a:ext cx="9153525" cy="422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4663" y="2565400"/>
            <a:ext cx="4411662" cy="33448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altLang="tr-TR" sz="2400" b="1" smtClean="0"/>
              <a:t>Korku ve Şiddet</a:t>
            </a:r>
            <a:endParaRPr lang="de-DE" altLang="tr-TR" sz="2400" b="1" smtClean="0"/>
          </a:p>
        </p:txBody>
      </p:sp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420938"/>
            <a:ext cx="3781425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Başlık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altLang="tr-TR" smtClean="0"/>
          </a:p>
        </p:txBody>
      </p:sp>
      <p:sp>
        <p:nvSpPr>
          <p:cNvPr id="5" name="Metin Yer Tutucusu 4"/>
          <p:cNvSpPr>
            <a:spLocks noGrp="1"/>
          </p:cNvSpPr>
          <p:nvPr>
            <p:ph type="body" idx="1"/>
          </p:nvPr>
        </p:nvSpPr>
        <p:spPr>
          <a:xfrm>
            <a:off x="1619250" y="1535113"/>
            <a:ext cx="6121400" cy="639762"/>
          </a:xfrm>
        </p:spPr>
        <p:txBody>
          <a:bodyPr/>
          <a:lstStyle/>
          <a:p>
            <a:r>
              <a:rPr lang="tr-TR" altLang="tr-TR" smtClean="0"/>
              <a:t>Arda Kalan Yaşam</a:t>
            </a:r>
            <a:endParaRPr lang="en-GB" altLang="tr-TR" smtClean="0"/>
          </a:p>
        </p:txBody>
      </p:sp>
      <p:sp>
        <p:nvSpPr>
          <p:cNvPr id="6" name="İçerik Yer Tutucusu 5"/>
          <p:cNvSpPr>
            <a:spLocks noGrp="1"/>
          </p:cNvSpPr>
          <p:nvPr>
            <p:ph sz="half" idx="2"/>
          </p:nvPr>
        </p:nvSpPr>
        <p:spPr>
          <a:xfrm>
            <a:off x="179388" y="5805488"/>
            <a:ext cx="5905500" cy="792162"/>
          </a:xfrm>
        </p:spPr>
        <p:txBody>
          <a:bodyPr/>
          <a:lstStyle/>
          <a:p>
            <a:pPr marL="0" indent="0"/>
            <a:r>
              <a:rPr lang="tr-TR" altLang="tr-TR" smtClean="0"/>
              <a:t>Kadınlar için proje-gizli bir gereksinim</a:t>
            </a:r>
            <a:endParaRPr lang="en-GB" altLang="tr-TR" smtClean="0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88" y="2205038"/>
            <a:ext cx="8677275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Başlık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altLang="tr-TR" smtClean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5267325" cy="639762"/>
          </a:xfrm>
        </p:spPr>
        <p:txBody>
          <a:bodyPr/>
          <a:lstStyle/>
          <a:p>
            <a:r>
              <a:rPr lang="tr-TR" altLang="tr-TR" smtClean="0"/>
              <a:t>İlişki-Deneyimle Öğrenme</a:t>
            </a:r>
            <a:endParaRPr lang="en-GB" altLang="tr-TR" smtClean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defRPr/>
            </a:pPr>
            <a:endParaRPr lang="en-GB" smtClean="0">
              <a:ea typeface="ＭＳ Ｐゴシック" pitchFamily="34" charset="-128"/>
            </a:endParaRP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5130800" y="4581525"/>
            <a:ext cx="4041775" cy="639763"/>
          </a:xfrm>
        </p:spPr>
        <p:txBody>
          <a:bodyPr/>
          <a:lstStyle/>
          <a:p>
            <a:pPr>
              <a:defRPr/>
            </a:pPr>
            <a:endParaRPr lang="en-GB" dirty="0">
              <a:ea typeface="ＭＳ Ｐゴシック" charset="0"/>
            </a:endParaRP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" y="2205038"/>
            <a:ext cx="910590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3860800"/>
            <a:ext cx="4537075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030288"/>
            <a:r>
              <a:rPr lang="tr-TR" altLang="tr-TR" smtClean="0">
                <a:solidFill>
                  <a:schemeClr val="tx1"/>
                </a:solidFill>
              </a:rPr>
              <a:t>Dinlediğiniz için çok teşekkür ederim!</a:t>
            </a:r>
            <a:endParaRPr lang="de-DE" altLang="tr-TR" sz="2800" smtClean="0">
              <a:solidFill>
                <a:schemeClr val="tx1"/>
              </a:solidFill>
            </a:endParaRPr>
          </a:p>
        </p:txBody>
      </p:sp>
      <p:pic>
        <p:nvPicPr>
          <p:cNvPr id="53250" name="Bild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6225" y="3062288"/>
            <a:ext cx="3802063" cy="37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feld 2"/>
          <p:cNvSpPr txBox="1">
            <a:spLocks noChangeArrowheads="1"/>
          </p:cNvSpPr>
          <p:nvPr/>
        </p:nvSpPr>
        <p:spPr bwMode="auto">
          <a:xfrm>
            <a:off x="671513" y="2132013"/>
            <a:ext cx="8364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tr-TR" sz="180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7950" y="1412875"/>
            <a:ext cx="8856663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tr-TR" altLang="tr-TR" sz="1600"/>
              <a:t>Bu sunumda kullanılan fotoğraflar 2011</a:t>
            </a:r>
            <a:r>
              <a:rPr lang="tr-TR" altLang="en-US" sz="1600"/>
              <a:t>’</a:t>
            </a:r>
            <a:r>
              <a:rPr lang="tr-TR" altLang="tr-TR" sz="1600"/>
              <a:t>de bazı iş arkadaşlarım ve benim tarafından yayımlanan «</a:t>
            </a:r>
            <a:r>
              <a:rPr lang="en-GB" altLang="tr-TR" sz="1600"/>
              <a:t>Spree Pearls</a:t>
            </a:r>
            <a:r>
              <a:rPr lang="tr-TR" altLang="tr-TR" sz="1600"/>
              <a:t> </a:t>
            </a:r>
            <a:r>
              <a:rPr lang="en-GB" altLang="tr-TR" sz="1600"/>
              <a:t>Berlin – City of Women</a:t>
            </a:r>
            <a:r>
              <a:rPr lang="tr-TR" altLang="tr-TR" sz="1600"/>
              <a:t>» kitabından alınmıştır.</a:t>
            </a:r>
            <a:r>
              <a:rPr lang="en-GB" altLang="tr-TR" sz="1600"/>
              <a:t> Fotoğraflar Kerstin Grune</a:t>
            </a:r>
            <a:r>
              <a:rPr lang="tr-TR" altLang="tr-TR" sz="1600"/>
              <a:t> tarafından çekilmiştir.</a:t>
            </a:r>
          </a:p>
          <a:p>
            <a:pPr>
              <a:spcBef>
                <a:spcPct val="20000"/>
              </a:spcBef>
            </a:pPr>
            <a:r>
              <a:rPr lang="tr-TR" altLang="tr-TR" sz="1600"/>
              <a:t>Çizimler, «Thinking equality ahead!» kampanyası dolayısıyla çizer Nadia Budde  ve benim tarafımdan geliştirilen «Turning Heads» hafıza oyununa aittir.</a:t>
            </a:r>
            <a:endParaRPr lang="de-DE" altLang="ja-JP" sz="1600"/>
          </a:p>
          <a:p>
            <a:pPr lvl="1">
              <a:spcBef>
                <a:spcPct val="20000"/>
              </a:spcBef>
            </a:pPr>
            <a:endParaRPr lang="de-DE" altLang="tr-TR" sz="1600"/>
          </a:p>
          <a:p>
            <a:pPr lvl="1">
              <a:spcBef>
                <a:spcPct val="20000"/>
              </a:spcBef>
            </a:pPr>
            <a:endParaRPr lang="de-DE" altLang="tr-TR" sz="1600"/>
          </a:p>
          <a:p>
            <a:pPr>
              <a:spcBef>
                <a:spcPct val="20000"/>
              </a:spcBef>
            </a:pPr>
            <a:endParaRPr lang="de-DE" altLang="tr-TR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3"/>
          <p:cNvSpPr>
            <a:spLocks noChangeArrowheads="1"/>
          </p:cNvSpPr>
          <p:nvPr/>
        </p:nvSpPr>
        <p:spPr bwMode="auto">
          <a:xfrm>
            <a:off x="665163" y="2039938"/>
            <a:ext cx="7999412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62" tIns="43632" rIns="87262" bIns="43632">
            <a:spAutoFit/>
          </a:bodyPr>
          <a:lstStyle>
            <a:lvl1pPr marL="342900" indent="-342900" defTabSz="8715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425450" indent="-254000" defTabSz="8715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715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715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715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 eaLnBrk="1" hangingPunct="1">
              <a:spcBef>
                <a:spcPct val="20000"/>
              </a:spcBef>
              <a:spcAft>
                <a:spcPct val="20000"/>
              </a:spcAft>
              <a:buClr>
                <a:srgbClr val="333399"/>
              </a:buClr>
              <a:buSzPct val="105000"/>
            </a:pPr>
            <a:endParaRPr lang="de-DE" altLang="tr-TR" sz="1600"/>
          </a:p>
          <a:p>
            <a:pPr lvl="1" eaLnBrk="1" hangingPunct="1">
              <a:spcBef>
                <a:spcPct val="20000"/>
              </a:spcBef>
              <a:spcAft>
                <a:spcPct val="20000"/>
              </a:spcAft>
              <a:buClr>
                <a:srgbClr val="333399"/>
              </a:buClr>
              <a:buSzPct val="105000"/>
            </a:pPr>
            <a:endParaRPr lang="de-DE" altLang="tr-TR" sz="1600" u="sng"/>
          </a:p>
        </p:txBody>
      </p:sp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3924300" y="2205038"/>
            <a:ext cx="5075238" cy="426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lIns="0" tIns="32170" rIns="0" bIns="3217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1400"/>
              <a:t>Alan</a:t>
            </a:r>
            <a:r>
              <a:rPr lang="de-DE" altLang="tr-TR" sz="1400"/>
              <a:t>:			892 km²</a:t>
            </a:r>
            <a:br>
              <a:rPr lang="de-DE" altLang="tr-TR" sz="1400"/>
            </a:br>
            <a:r>
              <a:rPr lang="de-DE" altLang="tr-TR" sz="1400"/>
              <a:t>			12 </a:t>
            </a:r>
            <a:r>
              <a:rPr lang="tr-TR" altLang="tr-TR" sz="1400"/>
              <a:t>ilçe</a:t>
            </a:r>
            <a:endParaRPr lang="de-DE" altLang="tr-TR" sz="1400"/>
          </a:p>
          <a:p>
            <a:pPr eaLnBrk="1" hangingPunct="1">
              <a:spcBef>
                <a:spcPct val="50000"/>
              </a:spcBef>
            </a:pPr>
            <a:r>
              <a:rPr lang="tr-TR" altLang="tr-TR" sz="1400"/>
              <a:t>Nüfus</a:t>
            </a:r>
            <a:r>
              <a:rPr lang="de-DE" altLang="tr-TR" sz="1400"/>
              <a:t>:		</a:t>
            </a:r>
            <a:r>
              <a:rPr lang="tr-TR" altLang="tr-TR" sz="1400"/>
              <a:t>	</a:t>
            </a:r>
            <a:r>
              <a:rPr lang="de-DE" altLang="tr-TR" sz="1400"/>
              <a:t>3,459,000 (201</a:t>
            </a:r>
            <a:r>
              <a:rPr lang="tr-TR" altLang="tr-TR" sz="1400"/>
              <a:t>^0</a:t>
            </a:r>
            <a:r>
              <a:rPr lang="tr-TR" altLang="en-US" sz="1400"/>
              <a:t>’</a:t>
            </a:r>
            <a:r>
              <a:rPr lang="tr-TR" altLang="tr-TR" sz="1400"/>
              <a:t>nun sonu</a:t>
            </a:r>
            <a:r>
              <a:rPr lang="de-DE" altLang="tr-TR" sz="1400"/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1400"/>
              <a:t>GSYH</a:t>
            </a:r>
            <a:r>
              <a:rPr lang="de-DE" altLang="tr-TR" sz="1400"/>
              <a:t>:			€94.7 </a:t>
            </a:r>
            <a:r>
              <a:rPr lang="tr-TR" altLang="tr-TR" sz="1400"/>
              <a:t>milyar</a:t>
            </a:r>
            <a:r>
              <a:rPr lang="de-DE" altLang="tr-TR" sz="1400"/>
              <a:t> (2010)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1400"/>
              <a:t>GSYH (kişi başına) </a:t>
            </a:r>
            <a:r>
              <a:rPr lang="de-DE" altLang="tr-TR" sz="1400"/>
              <a:t>:		€27,400 (2010)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1400"/>
              <a:t>GSYH</a:t>
            </a:r>
            <a:r>
              <a:rPr lang="de-DE" altLang="tr-TR" sz="1400"/>
              <a:t> </a:t>
            </a:r>
            <a:r>
              <a:rPr lang="tr-TR" altLang="tr-TR" sz="1400"/>
              <a:t>büyüme</a:t>
            </a:r>
            <a:r>
              <a:rPr lang="de-DE" altLang="tr-TR" sz="1400"/>
              <a:t> (</a:t>
            </a:r>
            <a:r>
              <a:rPr lang="tr-TR" altLang="tr-TR" sz="1400"/>
              <a:t>reel</a:t>
            </a:r>
            <a:r>
              <a:rPr lang="de-DE" altLang="tr-TR" sz="1400"/>
              <a:t>) :		2.7% (2010)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1400"/>
              <a:t>İşsizlik oranı</a:t>
            </a:r>
            <a:r>
              <a:rPr lang="de-DE" altLang="tr-TR" sz="1400"/>
              <a:t>:		13,6% </a:t>
            </a:r>
            <a:r>
              <a:rPr lang="tr-TR" altLang="tr-TR" sz="1400"/>
              <a:t>(</a:t>
            </a:r>
            <a:r>
              <a:rPr lang="de-DE" altLang="tr-TR" sz="1400"/>
              <a:t>2011</a:t>
            </a:r>
            <a:r>
              <a:rPr lang="tr-TR" altLang="tr-TR" sz="1400"/>
              <a:t> Mayıs</a:t>
            </a:r>
            <a:r>
              <a:rPr lang="de-DE" altLang="tr-TR" sz="1400"/>
              <a:t>)</a:t>
            </a:r>
            <a:endParaRPr lang="de-DE" altLang="tr-TR" sz="1400" i="1"/>
          </a:p>
          <a:p>
            <a:pPr eaLnBrk="1" hangingPunct="1">
              <a:spcBef>
                <a:spcPct val="50000"/>
              </a:spcBef>
            </a:pPr>
            <a:r>
              <a:rPr lang="tr-TR" altLang="tr-TR" sz="1400"/>
              <a:t>Ayarlanmış gider:</a:t>
            </a:r>
            <a:r>
              <a:rPr lang="de-DE" altLang="tr-TR" sz="1400"/>
              <a:t>		€22.0 </a:t>
            </a:r>
            <a:r>
              <a:rPr lang="tr-TR" altLang="tr-TR" sz="1400"/>
              <a:t>milyar</a:t>
            </a:r>
            <a:r>
              <a:rPr lang="de-DE" altLang="tr-TR" sz="1400"/>
              <a:t> (2011)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1400"/>
              <a:t>Kişi başına düşen gider</a:t>
            </a:r>
            <a:r>
              <a:rPr lang="de-DE" altLang="tr-TR" sz="1400"/>
              <a:t>:	€6,360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1400"/>
              <a:t>Denk Bütçe</a:t>
            </a:r>
            <a:r>
              <a:rPr lang="de-DE" altLang="tr-TR" sz="1400"/>
              <a:t>:		yes (2007, 2008)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1400"/>
              <a:t>Borç</a:t>
            </a:r>
            <a:r>
              <a:rPr lang="de-DE" altLang="tr-TR" sz="1400"/>
              <a:t>:			€60.4 </a:t>
            </a:r>
            <a:r>
              <a:rPr lang="tr-TR" altLang="tr-TR" sz="1400"/>
              <a:t>milyar</a:t>
            </a:r>
            <a:r>
              <a:rPr lang="de-DE" altLang="tr-TR" sz="1400"/>
              <a:t> (2010)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1400"/>
              <a:t>Kişi başına düşen borç:</a:t>
            </a:r>
            <a:r>
              <a:rPr lang="de-DE" altLang="tr-TR" sz="1400"/>
              <a:t>		€17,460 (2010)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tr-TR" sz="1400"/>
              <a:t>(</a:t>
            </a:r>
            <a:r>
              <a:rPr lang="tr-TR" altLang="tr-TR" sz="1400"/>
              <a:t>Devlet</a:t>
            </a:r>
            <a:r>
              <a:rPr lang="de-DE" altLang="tr-TR" sz="1400"/>
              <a:t>) </a:t>
            </a:r>
            <a:r>
              <a:rPr lang="tr-TR" altLang="tr-TR" sz="1400"/>
              <a:t>Çalışanlar </a:t>
            </a:r>
            <a:r>
              <a:rPr lang="de-DE" altLang="tr-TR" sz="1400"/>
              <a:t>(FTE):	</a:t>
            </a:r>
            <a:r>
              <a:rPr lang="tr-TR" altLang="tr-TR" sz="1400"/>
              <a:t>yak</a:t>
            </a:r>
            <a:r>
              <a:rPr lang="de-DE" altLang="tr-TR" sz="1400"/>
              <a:t>. 106,000 (2011)</a:t>
            </a:r>
            <a:r>
              <a:rPr lang="de-DE" altLang="tr-TR" sz="1400">
                <a:solidFill>
                  <a:srgbClr val="FF9900"/>
                </a:solidFill>
              </a:rPr>
              <a:t/>
            </a:r>
            <a:br>
              <a:rPr lang="de-DE" altLang="tr-TR" sz="1400">
                <a:solidFill>
                  <a:srgbClr val="FF9900"/>
                </a:solidFill>
              </a:rPr>
            </a:br>
            <a:r>
              <a:rPr lang="de-DE" altLang="tr-TR" sz="1400">
                <a:solidFill>
                  <a:srgbClr val="FF9900"/>
                </a:solidFill>
              </a:rPr>
              <a:t>  	</a:t>
            </a:r>
            <a:r>
              <a:rPr lang="de-DE" altLang="tr-TR" sz="1400"/>
              <a:t>		</a:t>
            </a:r>
            <a:r>
              <a:rPr lang="tr-TR" altLang="tr-TR" sz="1400"/>
              <a:t>yak</a:t>
            </a:r>
            <a:r>
              <a:rPr lang="de-DE" altLang="tr-TR" sz="1400"/>
              <a:t>. 207,000 (1991)</a:t>
            </a:r>
          </a:p>
        </p:txBody>
      </p:sp>
      <p:pic>
        <p:nvPicPr>
          <p:cNvPr id="6147" name="Picture 4" descr="blnma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3213100"/>
            <a:ext cx="3257550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 descr="landeswappe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813" y="1687513"/>
            <a:ext cx="11049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627313" y="1484313"/>
            <a:ext cx="5832475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tr-TR" sz="3200" smtClean="0"/>
              <a:t> Berlin</a:t>
            </a:r>
            <a:r>
              <a:rPr lang="tr-TR" altLang="tr-TR" sz="3200" smtClean="0"/>
              <a:t> Devleti</a:t>
            </a:r>
            <a:endParaRPr lang="de-DE" altLang="tr-TR" sz="320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484313"/>
            <a:ext cx="8229600" cy="57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tr-TR" altLang="tr-TR" b="1" smtClean="0">
                <a:solidFill>
                  <a:schemeClr val="tx1"/>
                </a:solidFill>
              </a:rPr>
              <a:t>Tarihsel Sıra</a:t>
            </a:r>
            <a:endParaRPr lang="de-DE" altLang="tr-TR" smtClean="0">
              <a:solidFill>
                <a:schemeClr val="tx1"/>
              </a:solidFill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276475"/>
            <a:ext cx="8229600" cy="3816350"/>
          </a:xfrm>
        </p:spPr>
        <p:txBody>
          <a:bodyPr/>
          <a:lstStyle/>
          <a:p>
            <a:pPr marL="0" indent="0">
              <a:lnSpc>
                <a:spcPts val="3838"/>
              </a:lnSpc>
              <a:spcBef>
                <a:spcPts val="600"/>
              </a:spcBef>
            </a:pPr>
            <a:r>
              <a:rPr lang="tr-TR" altLang="tr-TR" sz="2400" smtClean="0"/>
              <a:t>Kadın Hakları</a:t>
            </a:r>
            <a:endParaRPr lang="en-US" altLang="tr-TR" sz="2400" smtClean="0"/>
          </a:p>
          <a:p>
            <a:pPr marL="0" indent="0">
              <a:lnSpc>
                <a:spcPts val="3838"/>
              </a:lnSpc>
              <a:spcBef>
                <a:spcPts val="600"/>
              </a:spcBef>
            </a:pPr>
            <a:r>
              <a:rPr lang="en-GB" altLang="tr-TR" sz="2400" smtClean="0"/>
              <a:t>Toplumsal Cinsiyet Eşitliği Duyarlılığının Tüm Ana Plan ve Programlara Dahil Edilmesi</a:t>
            </a:r>
            <a:endParaRPr lang="tr-TR" altLang="tr-TR" sz="2400" smtClean="0"/>
          </a:p>
          <a:p>
            <a:pPr marL="0" indent="0">
              <a:lnSpc>
                <a:spcPts val="3838"/>
              </a:lnSpc>
              <a:spcBef>
                <a:spcPts val="600"/>
              </a:spcBef>
            </a:pPr>
            <a:r>
              <a:rPr lang="tr-TR" altLang="tr-TR" sz="2400" smtClean="0"/>
              <a:t>Cinsiyete Duyarlı Bütçeleme</a:t>
            </a:r>
            <a:endParaRPr lang="en-US" altLang="tr-TR" sz="2400" smtClean="0"/>
          </a:p>
          <a:p>
            <a:pPr marL="0" indent="0">
              <a:lnSpc>
                <a:spcPts val="3838"/>
              </a:lnSpc>
              <a:spcBef>
                <a:spcPts val="600"/>
              </a:spcBef>
            </a:pPr>
            <a:r>
              <a:rPr lang="tr-TR" altLang="tr-TR" sz="2400" smtClean="0"/>
              <a:t>Cinsiyet Eşitliği Politika Çerçeve </a:t>
            </a:r>
            <a:r>
              <a:rPr lang="en-US" altLang="tr-TR" sz="2400" smtClean="0"/>
              <a:t>Program</a:t>
            </a:r>
            <a:r>
              <a:rPr lang="tr-TR" altLang="tr-TR" sz="2400" smtClean="0"/>
              <a:t>ı </a:t>
            </a:r>
            <a:r>
              <a:rPr lang="en-US" altLang="tr-TR" sz="2400" smtClean="0"/>
              <a:t>(GEPF)</a:t>
            </a:r>
            <a:r>
              <a:rPr lang="de-DE" altLang="tr-TR" sz="2400" smtClean="0"/>
              <a:t> I+II</a:t>
            </a:r>
          </a:p>
          <a:p>
            <a:pPr marL="0" indent="0">
              <a:lnSpc>
                <a:spcPts val="3838"/>
              </a:lnSpc>
              <a:spcBef>
                <a:spcPts val="600"/>
              </a:spcBef>
            </a:pPr>
            <a:r>
              <a:rPr lang="de-DE" altLang="tr-TR" sz="2400" smtClean="0"/>
              <a:t>Mi</a:t>
            </a:r>
            <a:r>
              <a:rPr lang="tr-TR" altLang="tr-TR" sz="2400" smtClean="0"/>
              <a:t>syon Bildirisi</a:t>
            </a:r>
            <a:r>
              <a:rPr lang="de-DE" altLang="tr-TR" sz="2400" smtClean="0"/>
              <a:t> </a:t>
            </a:r>
            <a:r>
              <a:rPr lang="tr-TR" altLang="tr-TR" sz="2400" smtClean="0"/>
              <a:t>Berlin</a:t>
            </a:r>
            <a:r>
              <a:rPr lang="tr-TR" altLang="en-US" sz="2400" smtClean="0"/>
              <a:t>’</a:t>
            </a:r>
            <a:r>
              <a:rPr lang="tr-TR" altLang="tr-TR" sz="2400" smtClean="0"/>
              <a:t>deki Cinsiyet Eşitliği </a:t>
            </a:r>
          </a:p>
          <a:p>
            <a:pPr marL="0" indent="0">
              <a:lnSpc>
                <a:spcPts val="3838"/>
              </a:lnSpc>
              <a:spcBef>
                <a:spcPts val="600"/>
              </a:spcBef>
            </a:pPr>
            <a:r>
              <a:rPr lang="tr-TR" altLang="tr-TR" sz="2400" smtClean="0"/>
              <a:t>İleriyi Düşünme Kampanyası</a:t>
            </a:r>
            <a:endParaRPr lang="de-DE" altLang="tr-TR" sz="2400" smtClean="0"/>
          </a:p>
          <a:p>
            <a:pPr marL="0" indent="0"/>
            <a:endParaRPr lang="de-DE" altLang="tr-TR" sz="2400" smtClean="0"/>
          </a:p>
          <a:p>
            <a:pPr marL="0" indent="0"/>
            <a:endParaRPr lang="de-DE" altLang="tr-TR" sz="2400" smtClean="0"/>
          </a:p>
          <a:p>
            <a:pPr marL="0" indent="0"/>
            <a:endParaRPr lang="de-DE" altLang="tr-TR" sz="2400" smtClean="0"/>
          </a:p>
          <a:p>
            <a:pPr marL="0" indent="0"/>
            <a:r>
              <a:rPr lang="de-DE" altLang="tr-TR" sz="2400" smtClean="0">
                <a:solidFill>
                  <a:srgbClr val="00336F"/>
                </a:solidFill>
              </a:rPr>
              <a:t/>
            </a:r>
            <a:br>
              <a:rPr lang="de-DE" altLang="tr-TR" sz="2400" smtClean="0">
                <a:solidFill>
                  <a:srgbClr val="00336F"/>
                </a:solidFill>
              </a:rPr>
            </a:br>
            <a:endParaRPr lang="de-DE" altLang="tr-TR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484313"/>
            <a:ext cx="8229600" cy="57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tr-TR" altLang="tr-TR" smtClean="0">
                <a:solidFill>
                  <a:schemeClr val="tx1"/>
                </a:solidFill>
              </a:rPr>
              <a:t>Siyasi Karar</a:t>
            </a:r>
            <a:endParaRPr lang="de-DE" altLang="tr-TR" smtClean="0">
              <a:solidFill>
                <a:schemeClr val="tx1"/>
              </a:solidFill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133600"/>
            <a:ext cx="8229600" cy="4175125"/>
          </a:xfrm>
        </p:spPr>
        <p:txBody>
          <a:bodyPr/>
          <a:lstStyle/>
          <a:p>
            <a:endParaRPr lang="de-DE" altLang="tr-TR" smtClean="0"/>
          </a:p>
          <a:p>
            <a:pPr>
              <a:buFontTx/>
              <a:buChar char="•"/>
            </a:pPr>
            <a:r>
              <a:rPr lang="tr-TR" altLang="tr-TR" sz="1600" smtClean="0"/>
              <a:t>Berlin Parlamentosu</a:t>
            </a:r>
            <a:r>
              <a:rPr lang="tr-TR" altLang="en-US" sz="1600" smtClean="0"/>
              <a:t>’</a:t>
            </a:r>
            <a:r>
              <a:rPr lang="tr-TR" altLang="tr-TR" sz="1600" smtClean="0"/>
              <a:t>nda </a:t>
            </a:r>
            <a:r>
              <a:rPr lang="de-DE" altLang="tr-TR" sz="1600" smtClean="0"/>
              <a:t>2002</a:t>
            </a:r>
            <a:r>
              <a:rPr lang="tr-TR" altLang="tr-TR" sz="1600" smtClean="0"/>
              <a:t> İlk Taahhütname </a:t>
            </a:r>
            <a:r>
              <a:rPr lang="en-GB" altLang="tr-TR" sz="1600" smtClean="0"/>
              <a:t>Toplumsal Cinsiyet Eşitliği Duyarlılığının Tüm Ana Plan ve Programlara Dahil Edilmesi</a:t>
            </a:r>
            <a:r>
              <a:rPr lang="tr-TR" altLang="tr-TR" sz="1600" smtClean="0"/>
              <a:t> ve Cinsiyete Duyarlı Bütçeleme</a:t>
            </a:r>
            <a:r>
              <a:rPr lang="de-DE" altLang="tr-TR" sz="1600" smtClean="0"/>
              <a:t> </a:t>
            </a:r>
          </a:p>
          <a:p>
            <a:endParaRPr lang="de-DE" altLang="tr-TR" sz="1600" smtClean="0"/>
          </a:p>
          <a:p>
            <a:pPr>
              <a:buFontTx/>
              <a:buChar char="•"/>
            </a:pPr>
            <a:r>
              <a:rPr lang="de-DE" altLang="tr-TR" sz="1600" smtClean="0"/>
              <a:t>2008 </a:t>
            </a:r>
            <a:r>
              <a:rPr lang="tr-TR" altLang="tr-TR" sz="1600" smtClean="0"/>
              <a:t>Cinsiyet Eşitliği Politika Çerçeve P</a:t>
            </a:r>
            <a:r>
              <a:rPr lang="en-US" altLang="tr-TR" sz="1600" smtClean="0"/>
              <a:t>rogram</a:t>
            </a:r>
            <a:r>
              <a:rPr lang="tr-TR" altLang="tr-TR" sz="1600" smtClean="0"/>
              <a:t>ı</a:t>
            </a:r>
            <a:r>
              <a:rPr lang="en-US" altLang="tr-TR" sz="1600" smtClean="0"/>
              <a:t> (GEPF)</a:t>
            </a:r>
            <a:r>
              <a:rPr lang="de-DE" altLang="tr-TR" sz="1600" smtClean="0"/>
              <a:t> I</a:t>
            </a:r>
          </a:p>
          <a:p>
            <a:pPr>
              <a:buFontTx/>
              <a:buChar char="•"/>
            </a:pPr>
            <a:r>
              <a:rPr lang="de-DE" altLang="tr-TR" sz="1600" smtClean="0"/>
              <a:t>2014 </a:t>
            </a:r>
            <a:r>
              <a:rPr lang="tr-TR" altLang="tr-TR" sz="1600" smtClean="0"/>
              <a:t>Cinsiyet Eşitliğine İlişkin Politika Çerçeve Programı </a:t>
            </a:r>
            <a:r>
              <a:rPr lang="en-US" altLang="tr-TR" sz="1600" smtClean="0"/>
              <a:t>(GEPF)</a:t>
            </a:r>
            <a:r>
              <a:rPr lang="de-DE" altLang="tr-TR" sz="1600" smtClean="0"/>
              <a:t> II</a:t>
            </a:r>
          </a:p>
          <a:p>
            <a:endParaRPr lang="de-DE" altLang="tr-TR" sz="1600" smtClean="0"/>
          </a:p>
          <a:p>
            <a:pPr>
              <a:buFontTx/>
              <a:buChar char="•"/>
            </a:pPr>
            <a:endParaRPr lang="de-DE" altLang="tr-TR" sz="1600" smtClean="0"/>
          </a:p>
          <a:p>
            <a:pPr>
              <a:buFontTx/>
              <a:buChar char="•"/>
            </a:pPr>
            <a:r>
              <a:rPr lang="tr-TR" altLang="tr-TR" sz="1600" smtClean="0"/>
              <a:t>Koalisyon Anlaşması</a:t>
            </a:r>
            <a:r>
              <a:rPr lang="de-DE" altLang="tr-TR" sz="1600" smtClean="0"/>
              <a:t> 2006-2011</a:t>
            </a:r>
          </a:p>
          <a:p>
            <a:pPr lvl="1"/>
            <a:r>
              <a:rPr lang="tr-TR" altLang="tr-TR" sz="1600" smtClean="0"/>
              <a:t>Berlin</a:t>
            </a:r>
            <a:r>
              <a:rPr lang="tr-TR" altLang="en-US" sz="1600" smtClean="0"/>
              <a:t>’</a:t>
            </a:r>
            <a:r>
              <a:rPr lang="tr-TR" altLang="tr-TR" sz="1600" smtClean="0"/>
              <a:t>in sosyal bütünlüğü ve geleceğini korumak adına cinsiyet eşitliğinin önemli bir role sahip olduğunu göstermek istiyoruz.</a:t>
            </a:r>
            <a:r>
              <a:rPr lang="de-DE" altLang="tr-TR" sz="1600" smtClean="0"/>
              <a:t>..</a:t>
            </a:r>
            <a:r>
              <a:rPr lang="de-DE" altLang="en-US" sz="1600" smtClean="0"/>
              <a:t>“</a:t>
            </a:r>
            <a:r>
              <a:rPr lang="de-DE" altLang="tr-TR" sz="1600" smtClean="0"/>
              <a:t> </a:t>
            </a:r>
          </a:p>
          <a:p>
            <a:endParaRPr lang="de-DE" altLang="tr-TR" sz="1600" smtClean="0"/>
          </a:p>
          <a:p>
            <a:pPr>
              <a:buFontTx/>
              <a:buChar char="•"/>
            </a:pPr>
            <a:r>
              <a:rPr lang="de-DE" altLang="tr-TR" sz="1600" smtClean="0"/>
              <a:t>Berlin </a:t>
            </a:r>
            <a:r>
              <a:rPr lang="tr-TR" altLang="tr-TR" sz="1600" smtClean="0"/>
              <a:t>Hükümet Politikası Kılavuzu</a:t>
            </a:r>
            <a:r>
              <a:rPr lang="tr-TR" altLang="tr-TR" sz="1600" smtClean="0">
                <a:solidFill>
                  <a:srgbClr val="FF0000"/>
                </a:solidFill>
              </a:rPr>
              <a:t> </a:t>
            </a:r>
            <a:r>
              <a:rPr lang="de-DE" altLang="tr-TR" sz="1600" smtClean="0"/>
              <a:t>2011-2016</a:t>
            </a:r>
          </a:p>
          <a:p>
            <a:pPr lvl="1"/>
            <a:r>
              <a:rPr lang="de-DE" altLang="tr-TR" sz="1600" smtClean="0"/>
              <a:t>„Sena</a:t>
            </a:r>
            <a:r>
              <a:rPr lang="tr-TR" altLang="tr-TR" sz="1600" smtClean="0"/>
              <a:t>to, cinsiyet eşitliği ve eşit fırsatların iyileştirilmesi konusuna sıkı sıkıya bağlıdır.</a:t>
            </a:r>
            <a:r>
              <a:rPr lang="de-DE" altLang="en-US" sz="1600" smtClean="0"/>
              <a:t>“</a:t>
            </a:r>
            <a:r>
              <a:rPr lang="de-DE" altLang="tr-TR" sz="1600" smtClean="0"/>
              <a:t> </a:t>
            </a:r>
          </a:p>
          <a:p>
            <a:pPr lvl="1">
              <a:buFontTx/>
              <a:buNone/>
            </a:pPr>
            <a:endParaRPr lang="de-DE" altLang="tr-TR" sz="1600" smtClean="0"/>
          </a:p>
          <a:p>
            <a:pPr lvl="1">
              <a:buFontTx/>
              <a:buNone/>
            </a:pPr>
            <a:endParaRPr lang="de-DE" altLang="tr-TR" sz="1600" smtClean="0"/>
          </a:p>
          <a:p>
            <a:endParaRPr lang="de-DE" altLang="tr-TR" sz="1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1628775"/>
            <a:ext cx="6119813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1500188"/>
            <a:ext cx="6119813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557338"/>
            <a:ext cx="8229600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tr-TR" altLang="tr-TR" smtClean="0">
                <a:solidFill>
                  <a:schemeClr val="tx1"/>
                </a:solidFill>
              </a:rPr>
              <a:t>Herşey Sırasıyla</a:t>
            </a:r>
            <a:r>
              <a:rPr lang="de-DE" altLang="tr-TR" smtClean="0">
                <a:solidFill>
                  <a:schemeClr val="tx1"/>
                </a:solidFill>
              </a:rPr>
              <a:t> – 5 </a:t>
            </a:r>
            <a:r>
              <a:rPr lang="tr-TR" altLang="tr-TR" smtClean="0">
                <a:solidFill>
                  <a:schemeClr val="tx1"/>
                </a:solidFill>
              </a:rPr>
              <a:t>Temel Odak Noktası</a:t>
            </a:r>
            <a:endParaRPr lang="de-DE" altLang="tr-TR" smtClean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2781300"/>
            <a:ext cx="4176713" cy="3128963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endParaRPr lang="de-DE" sz="1800" dirty="0">
              <a:ea typeface="ＭＳ Ｐゴシック" charset="0"/>
            </a:endParaRPr>
          </a:p>
        </p:txBody>
      </p:sp>
      <p:pic>
        <p:nvPicPr>
          <p:cNvPr id="16387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25" y="2133600"/>
            <a:ext cx="4481513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feld 1"/>
          <p:cNvSpPr txBox="1">
            <a:spLocks noChangeArrowheads="1"/>
          </p:cNvSpPr>
          <p:nvPr/>
        </p:nvSpPr>
        <p:spPr bwMode="auto">
          <a:xfrm>
            <a:off x="5006975" y="3168650"/>
            <a:ext cx="30067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tr-TR" sz="1800" b="1"/>
              <a:t>E</a:t>
            </a:r>
            <a:r>
              <a:rPr lang="tr-TR" altLang="tr-TR" sz="1800" b="1"/>
              <a:t>ğitim</a:t>
            </a:r>
            <a:endParaRPr lang="de-DE" altLang="tr-TR" sz="1800" b="1"/>
          </a:p>
          <a:p>
            <a:pPr eaLnBrk="1" hangingPunct="1">
              <a:buFont typeface="Arial" panose="020B0604020202020204" pitchFamily="34" charset="0"/>
              <a:buChar char="•"/>
            </a:pPr>
            <a:endParaRPr lang="de-DE" altLang="tr-TR" sz="1800" b="1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tr-TR" sz="1800" b="1"/>
              <a:t>S</a:t>
            </a:r>
            <a:r>
              <a:rPr lang="tr-TR" altLang="tr-TR" sz="1800" b="1"/>
              <a:t>ürdürülebilir İstihdam</a:t>
            </a:r>
            <a:endParaRPr lang="de-DE" altLang="tr-TR" sz="1800" b="1"/>
          </a:p>
          <a:p>
            <a:pPr eaLnBrk="1" hangingPunct="1">
              <a:buFont typeface="Arial" panose="020B0604020202020204" pitchFamily="34" charset="0"/>
              <a:buChar char="•"/>
            </a:pPr>
            <a:endParaRPr lang="de-DE" altLang="tr-TR" sz="1800" b="1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tr-TR" sz="1800" b="1"/>
              <a:t>Demog</a:t>
            </a:r>
            <a:r>
              <a:rPr lang="tr-TR" altLang="tr-TR" sz="1800" b="1"/>
              <a:t>rafik Geçiş</a:t>
            </a:r>
            <a:endParaRPr lang="de-DE" altLang="tr-TR" sz="1800" b="1"/>
          </a:p>
          <a:p>
            <a:pPr eaLnBrk="1" hangingPunct="1">
              <a:buFont typeface="Arial" panose="020B0604020202020204" pitchFamily="34" charset="0"/>
              <a:buChar char="•"/>
            </a:pPr>
            <a:endParaRPr lang="de-DE" altLang="tr-TR" sz="1800" b="1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tr-TR" sz="1800"/>
              <a:t>So</a:t>
            </a:r>
            <a:r>
              <a:rPr lang="tr-TR" altLang="tr-TR" sz="1800"/>
              <a:t>syal Adalet</a:t>
            </a:r>
            <a:endParaRPr lang="de-DE" altLang="tr-TR" sz="1800"/>
          </a:p>
          <a:p>
            <a:pPr eaLnBrk="1" hangingPunct="1">
              <a:buFont typeface="Arial" panose="020B0604020202020204" pitchFamily="34" charset="0"/>
              <a:buChar char="•"/>
            </a:pPr>
            <a:endParaRPr lang="de-DE" altLang="tr-TR" sz="180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tr-TR" altLang="tr-TR" sz="1800"/>
              <a:t>Bütünleşme</a:t>
            </a:r>
            <a:endParaRPr lang="de-DE" altLang="tr-TR" sz="1800"/>
          </a:p>
          <a:p>
            <a:pPr eaLnBrk="1" hangingPunct="1"/>
            <a:endParaRPr lang="de-DE" altLang="tr-TR" sz="1800"/>
          </a:p>
          <a:p>
            <a:pPr eaLnBrk="1" hangingPunct="1"/>
            <a:endParaRPr lang="de-DE" altLang="tr-TR" sz="1800"/>
          </a:p>
          <a:p>
            <a:pPr eaLnBrk="1" hangingPunct="1"/>
            <a:endParaRPr lang="de-DE" altLang="tr-TR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557338"/>
            <a:ext cx="8229600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tr-TR" altLang="tr-TR" smtClean="0">
                <a:solidFill>
                  <a:schemeClr val="tx1"/>
                </a:solidFill>
              </a:rPr>
              <a:t>Herşey Sırasıyla</a:t>
            </a:r>
            <a:r>
              <a:rPr lang="de-DE" altLang="tr-TR" smtClean="0">
                <a:solidFill>
                  <a:schemeClr val="tx1"/>
                </a:solidFill>
              </a:rPr>
              <a:t> – 5 </a:t>
            </a:r>
            <a:r>
              <a:rPr lang="tr-TR" altLang="tr-TR" smtClean="0">
                <a:solidFill>
                  <a:schemeClr val="tx1"/>
                </a:solidFill>
              </a:rPr>
              <a:t>Temel Odak Noktası</a:t>
            </a:r>
            <a:endParaRPr lang="de-DE" altLang="tr-TR" smtClean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2781300"/>
            <a:ext cx="4176713" cy="3128963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endParaRPr lang="de-DE" sz="1800" dirty="0">
              <a:ea typeface="ＭＳ Ｐゴシック" charset="0"/>
            </a:endParaRPr>
          </a:p>
        </p:txBody>
      </p:sp>
      <p:pic>
        <p:nvPicPr>
          <p:cNvPr id="1843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25" y="2133600"/>
            <a:ext cx="4481513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feld 1"/>
          <p:cNvSpPr txBox="1">
            <a:spLocks noChangeArrowheads="1"/>
          </p:cNvSpPr>
          <p:nvPr/>
        </p:nvSpPr>
        <p:spPr bwMode="auto">
          <a:xfrm>
            <a:off x="5006975" y="3168650"/>
            <a:ext cx="27813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tr-TR" sz="1800"/>
              <a:t>E</a:t>
            </a:r>
            <a:r>
              <a:rPr lang="tr-TR" altLang="tr-TR" sz="1800"/>
              <a:t>ğitim</a:t>
            </a:r>
            <a:endParaRPr lang="de-DE" altLang="tr-TR" sz="1800"/>
          </a:p>
          <a:p>
            <a:pPr eaLnBrk="1" hangingPunct="1">
              <a:buFont typeface="Arial" panose="020B0604020202020204" pitchFamily="34" charset="0"/>
              <a:buChar char="•"/>
            </a:pPr>
            <a:endParaRPr lang="de-DE" altLang="tr-TR" sz="180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tr-TR" sz="1800"/>
              <a:t>S</a:t>
            </a:r>
            <a:r>
              <a:rPr lang="tr-TR" altLang="tr-TR" sz="1800"/>
              <a:t>ürdürülebilir İstihdam</a:t>
            </a:r>
            <a:endParaRPr lang="de-DE" altLang="tr-TR" sz="1800"/>
          </a:p>
          <a:p>
            <a:pPr eaLnBrk="1" hangingPunct="1">
              <a:buFont typeface="Arial" panose="020B0604020202020204" pitchFamily="34" charset="0"/>
              <a:buChar char="•"/>
            </a:pPr>
            <a:endParaRPr lang="de-DE" altLang="tr-TR" sz="180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tr-TR" sz="1800"/>
              <a:t>Demog</a:t>
            </a:r>
            <a:r>
              <a:rPr lang="tr-TR" altLang="tr-TR" sz="1800"/>
              <a:t>rafik Geçiş</a:t>
            </a:r>
            <a:endParaRPr lang="de-DE" altLang="tr-TR" sz="1800"/>
          </a:p>
          <a:p>
            <a:pPr eaLnBrk="1" hangingPunct="1">
              <a:buFont typeface="Arial" panose="020B0604020202020204" pitchFamily="34" charset="0"/>
              <a:buChar char="•"/>
            </a:pPr>
            <a:endParaRPr lang="de-DE" altLang="tr-TR" sz="180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tr-TR" sz="1800" b="1"/>
              <a:t>So</a:t>
            </a:r>
            <a:r>
              <a:rPr lang="tr-TR" altLang="tr-TR" sz="1800" b="1"/>
              <a:t>syal Adalet</a:t>
            </a:r>
            <a:endParaRPr lang="de-DE" altLang="tr-TR" sz="1800" b="1"/>
          </a:p>
          <a:p>
            <a:pPr eaLnBrk="1" hangingPunct="1">
              <a:buFont typeface="Arial" panose="020B0604020202020204" pitchFamily="34" charset="0"/>
              <a:buChar char="•"/>
            </a:pPr>
            <a:endParaRPr lang="de-DE" altLang="tr-TR" sz="1800" b="1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tr-TR" altLang="tr-TR" sz="1800" b="1"/>
              <a:t>Bütünleşme</a:t>
            </a:r>
            <a:endParaRPr lang="de-DE" altLang="tr-TR" sz="1800" b="1"/>
          </a:p>
          <a:p>
            <a:pPr eaLnBrk="1" hangingPunct="1"/>
            <a:endParaRPr lang="de-DE" altLang="tr-TR" sz="1800"/>
          </a:p>
          <a:p>
            <a:pPr eaLnBrk="1" hangingPunct="1"/>
            <a:endParaRPr lang="de-DE" altLang="tr-TR" sz="1800"/>
          </a:p>
          <a:p>
            <a:pPr eaLnBrk="1" hangingPunct="1"/>
            <a:endParaRPr lang="de-DE" altLang="tr-TR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</TotalTime>
  <Words>563</Words>
  <Application>Microsoft Office PowerPoint</Application>
  <PresentationFormat>On-screen Show (4:3)</PresentationFormat>
  <Paragraphs>151</Paragraphs>
  <Slides>27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ＭＳ Ｐゴシック</vt:lpstr>
      <vt:lpstr>ＭＳ Ｐゴシック</vt:lpstr>
      <vt:lpstr>Arial</vt:lpstr>
      <vt:lpstr>Calibri</vt:lpstr>
      <vt:lpstr>Standarddesign</vt:lpstr>
      <vt:lpstr>PowerPoint Presentation</vt:lpstr>
      <vt:lpstr>Gündem</vt:lpstr>
      <vt:lpstr> Berlin Devleti</vt:lpstr>
      <vt:lpstr>Tarihsel Sıra</vt:lpstr>
      <vt:lpstr>Siyasi Karar</vt:lpstr>
      <vt:lpstr>PowerPoint Presentation</vt:lpstr>
      <vt:lpstr>PowerPoint Presentation</vt:lpstr>
      <vt:lpstr>Herşey Sırasıyla – 5 Temel Odak Noktası</vt:lpstr>
      <vt:lpstr>Herşey Sırasıyla – 5 Temel Odak Noktası</vt:lpstr>
      <vt:lpstr> Başarıya Giden Kritik Etmenler</vt:lpstr>
      <vt:lpstr>Bir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Dinlediğiniz için çok teşekkür ederim!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Kämper Dr., Gabriele</dc:creator>
  <cp:lastModifiedBy>Emre Ege Smekal</cp:lastModifiedBy>
  <cp:revision>196</cp:revision>
  <cp:lastPrinted>2014-06-17T11:49:19Z</cp:lastPrinted>
  <dcterms:created xsi:type="dcterms:W3CDTF">2010-06-28T14:59:20Z</dcterms:created>
  <dcterms:modified xsi:type="dcterms:W3CDTF">2015-07-01T08:43:19Z</dcterms:modified>
</cp:coreProperties>
</file>