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7" r:id="rId2"/>
    <p:sldId id="259" r:id="rId3"/>
    <p:sldId id="260" r:id="rId4"/>
    <p:sldId id="262" r:id="rId5"/>
    <p:sldId id="263" r:id="rId6"/>
    <p:sldId id="264" r:id="rId7"/>
    <p:sldId id="266" r:id="rId8"/>
    <p:sldId id="267" r:id="rId9"/>
    <p:sldId id="268" r:id="rId10"/>
    <p:sldId id="265" r:id="rId11"/>
    <p:sldId id="269" r:id="rId12"/>
    <p:sldId id="270" r:id="rId13"/>
    <p:sldId id="271" r:id="rId14"/>
    <p:sldId id="272" r:id="rId15"/>
    <p:sldId id="273" r:id="rId16"/>
    <p:sldId id="274" r:id="rId17"/>
    <p:sldId id="275" r:id="rId18"/>
    <p:sldId id="280" r:id="rId19"/>
    <p:sldId id="276" r:id="rId20"/>
    <p:sldId id="277" r:id="rId21"/>
    <p:sldId id="278" r:id="rId22"/>
    <p:sldId id="279" r:id="rId23"/>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9747" autoAdjust="0"/>
  </p:normalViewPr>
  <p:slideViewPr>
    <p:cSldViewPr showGuides="1">
      <p:cViewPr varScale="1">
        <p:scale>
          <a:sx n="80" d="100"/>
          <a:sy n="80" d="100"/>
        </p:scale>
        <p:origin x="-1408"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05BBDA-26AA-4D91-872E-4EC85E9EE333}" type="datetimeFigureOut">
              <a:rPr lang="sv-SE" smtClean="0"/>
              <a:t>09/06/15</a:t>
            </a:fld>
            <a:endParaRPr lang="sv-SE"/>
          </a:p>
        </p:txBody>
      </p:sp>
      <p:sp>
        <p:nvSpPr>
          <p:cNvPr id="4" name="Platshållare för bildobjekt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D26109-7D14-4BAE-80C9-C00E0C665176}" type="slidenum">
              <a:rPr lang="sv-SE" smtClean="0"/>
              <a:t>‹#›</a:t>
            </a:fld>
            <a:endParaRPr lang="sv-SE"/>
          </a:p>
        </p:txBody>
      </p:sp>
    </p:spTree>
    <p:extLst>
      <p:ext uri="{BB962C8B-B14F-4D97-AF65-F5344CB8AC3E}">
        <p14:creationId xmlns:p14="http://schemas.microsoft.com/office/powerpoint/2010/main" val="467320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 Id="rId3" Type="http://schemas.openxmlformats.org/officeDocument/2006/relationships/hyperlink" Target="http://www.ccre.org/bases/T_599_40_3524.pdf"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As the spheres of governance closest to the people,</a:t>
            </a:r>
          </a:p>
          <a:p>
            <a:r>
              <a:rPr lang="en-US" sz="1200" kern="1200" baseline="0" dirty="0" smtClean="0">
                <a:solidFill>
                  <a:schemeClr val="tx1"/>
                </a:solidFill>
                <a:latin typeface="+mn-lt"/>
                <a:ea typeface="+mn-ea"/>
                <a:cs typeface="+mn-cs"/>
              </a:rPr>
              <a:t>local and regional authorities represent the levels best</a:t>
            </a:r>
          </a:p>
          <a:p>
            <a:r>
              <a:rPr lang="en-US" sz="1200" kern="1200" baseline="0" dirty="0" smtClean="0">
                <a:solidFill>
                  <a:schemeClr val="tx1"/>
                </a:solidFill>
                <a:latin typeface="+mn-lt"/>
                <a:ea typeface="+mn-ea"/>
                <a:cs typeface="+mn-cs"/>
              </a:rPr>
              <a:t>placed to combat the persistence and the reproduction of</a:t>
            </a:r>
          </a:p>
          <a:p>
            <a:r>
              <a:rPr lang="en-US" sz="1200" kern="1200" baseline="0" dirty="0" smtClean="0">
                <a:solidFill>
                  <a:schemeClr val="tx1"/>
                </a:solidFill>
                <a:latin typeface="+mn-lt"/>
                <a:ea typeface="+mn-ea"/>
                <a:cs typeface="+mn-cs"/>
              </a:rPr>
              <a:t>inequalities, and to promote a truly egalitarian society. They</a:t>
            </a:r>
          </a:p>
          <a:p>
            <a:r>
              <a:rPr lang="en-US" sz="1200" kern="1200" baseline="0" dirty="0" smtClean="0">
                <a:solidFill>
                  <a:schemeClr val="tx1"/>
                </a:solidFill>
                <a:latin typeface="+mn-lt"/>
                <a:ea typeface="+mn-ea"/>
                <a:cs typeface="+mn-cs"/>
              </a:rPr>
              <a:t>can, through their competences, and through co-operation</a:t>
            </a:r>
          </a:p>
          <a:p>
            <a:r>
              <a:rPr lang="en-US" sz="1200" kern="1200" baseline="0" dirty="0" smtClean="0">
                <a:solidFill>
                  <a:schemeClr val="tx1"/>
                </a:solidFill>
                <a:latin typeface="+mn-lt"/>
                <a:ea typeface="+mn-ea"/>
                <a:cs typeface="+mn-cs"/>
              </a:rPr>
              <a:t>with the whole range of local actors, undertake concrete</a:t>
            </a:r>
          </a:p>
          <a:p>
            <a:r>
              <a:rPr lang="en-US" sz="1200" kern="1200" baseline="0" dirty="0" smtClean="0">
                <a:solidFill>
                  <a:schemeClr val="tx1"/>
                </a:solidFill>
                <a:latin typeface="+mn-lt"/>
                <a:ea typeface="+mn-ea"/>
                <a:cs typeface="+mn-cs"/>
              </a:rPr>
              <a:t>actions in </a:t>
            </a:r>
            <a:r>
              <a:rPr lang="en-US" sz="1200" kern="1200" baseline="0" dirty="0" err="1" smtClean="0">
                <a:solidFill>
                  <a:schemeClr val="tx1"/>
                </a:solidFill>
                <a:latin typeface="+mn-lt"/>
                <a:ea typeface="+mn-ea"/>
                <a:cs typeface="+mn-cs"/>
              </a:rPr>
              <a:t>favour</a:t>
            </a:r>
            <a:r>
              <a:rPr lang="en-US" sz="1200" kern="1200" baseline="0" dirty="0" smtClean="0">
                <a:solidFill>
                  <a:schemeClr val="tx1"/>
                </a:solidFill>
                <a:latin typeface="+mn-lt"/>
                <a:ea typeface="+mn-ea"/>
                <a:cs typeface="+mn-cs"/>
              </a:rPr>
              <a:t> of equality of women and men.</a:t>
            </a:r>
          </a:p>
          <a:p>
            <a:endParaRPr lang="en-US" sz="1200" kern="1200" baseline="0" dirty="0" smtClean="0">
              <a:solidFill>
                <a:schemeClr val="tx1"/>
              </a:solidFill>
              <a:latin typeface="+mn-lt"/>
              <a:ea typeface="+mn-ea"/>
              <a:cs typeface="+mn-cs"/>
            </a:endParaRPr>
          </a:p>
        </p:txBody>
      </p:sp>
      <p:sp>
        <p:nvSpPr>
          <p:cNvPr id="4" name="Platshållare för bildnummer 3"/>
          <p:cNvSpPr>
            <a:spLocks noGrp="1"/>
          </p:cNvSpPr>
          <p:nvPr>
            <p:ph type="sldNum" sz="quarter" idx="10"/>
          </p:nvPr>
        </p:nvSpPr>
        <p:spPr/>
        <p:txBody>
          <a:bodyPr/>
          <a:lstStyle/>
          <a:p>
            <a:fld id="{2853DFB4-58D1-40ED-A0ED-A3120177105B}" type="slidenum">
              <a:rPr lang="sv-SE" smtClean="0"/>
              <a:pPr/>
              <a:t>4</a:t>
            </a:fld>
            <a:endParaRPr lang="sv-SE"/>
          </a:p>
        </p:txBody>
      </p:sp>
    </p:spTree>
    <p:extLst>
      <p:ext uri="{BB962C8B-B14F-4D97-AF65-F5344CB8AC3E}">
        <p14:creationId xmlns:p14="http://schemas.microsoft.com/office/powerpoint/2010/main" val="1815125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03D5E70-9342-44EC-9E85-044DF50C5BB4}" type="slidenum">
              <a:rPr lang="sv-SE" smtClean="0"/>
              <a:pPr/>
              <a:t>21</a:t>
            </a:fld>
            <a:endParaRPr lang="sv-SE"/>
          </a:p>
        </p:txBody>
      </p:sp>
    </p:spTree>
    <p:extLst>
      <p:ext uri="{BB962C8B-B14F-4D97-AF65-F5344CB8AC3E}">
        <p14:creationId xmlns:p14="http://schemas.microsoft.com/office/powerpoint/2010/main" val="4122640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en-US" dirty="0" smtClean="0"/>
              <a:t>May 2006, The Council of European Municipalities and Regions (CEMR) launched </a:t>
            </a:r>
            <a:r>
              <a:rPr lang="en-US" dirty="0" smtClean="0">
                <a:hlinkClick r:id="rId3"/>
              </a:rPr>
              <a:t>The European Charter for Equality of Women and Men in Local Life</a:t>
            </a:r>
            <a:r>
              <a:rPr lang="en-US" dirty="0" smtClean="0"/>
              <a:t>. The Charter is addressed to the local and regional governments of Europe, who are invited to sign it, to make a formal public commitment to the principle of equality of women and men, and to implement, within their territory, the commitments set out within the Charter.</a:t>
            </a:r>
          </a:p>
          <a:p>
            <a:r>
              <a:rPr lang="en-US" b="1" dirty="0" smtClean="0"/>
              <a:t>Responsibilities' of the signatories</a:t>
            </a:r>
            <a:endParaRPr lang="en-US" dirty="0" smtClean="0"/>
          </a:p>
          <a:p>
            <a:r>
              <a:rPr lang="en-US" dirty="0" smtClean="0"/>
              <a:t>The signatories of the Charter </a:t>
            </a:r>
            <a:r>
              <a:rPr lang="en-US" dirty="0" err="1" smtClean="0"/>
              <a:t>recognise</a:t>
            </a:r>
            <a:r>
              <a:rPr lang="en-US" dirty="0" smtClean="0"/>
              <a:t> the six fundamental principles of CEMR's actions, and undertake to carry out specific steps in order to implement the provisions of the Charter.</a:t>
            </a:r>
          </a:p>
          <a:p>
            <a:pPr eaLnBrk="1" hangingPunct="1">
              <a:lnSpc>
                <a:spcPct val="90000"/>
              </a:lnSpc>
              <a:buFont typeface="Verdana" pitchFamily="34" charset="0"/>
              <a:buNone/>
            </a:pPr>
            <a:endParaRPr lang="en-GB" sz="1200" dirty="0" smtClean="0"/>
          </a:p>
          <a:p>
            <a:pPr eaLnBrk="1" hangingPunct="1">
              <a:lnSpc>
                <a:spcPct val="90000"/>
              </a:lnSpc>
              <a:buFont typeface="Verdana" pitchFamily="34" charset="0"/>
              <a:buNone/>
            </a:pPr>
            <a:endParaRPr lang="en-GB" sz="1200" dirty="0" smtClean="0"/>
          </a:p>
          <a:p>
            <a:pPr eaLnBrk="1" hangingPunct="1">
              <a:lnSpc>
                <a:spcPct val="90000"/>
              </a:lnSpc>
              <a:buFont typeface="Verdana" pitchFamily="34" charset="0"/>
              <a:buNone/>
            </a:pPr>
            <a:endParaRPr lang="en-GB" sz="1100" dirty="0" smtClean="0"/>
          </a:p>
          <a:p>
            <a:endParaRPr lang="sv-SE" dirty="0"/>
          </a:p>
        </p:txBody>
      </p:sp>
      <p:sp>
        <p:nvSpPr>
          <p:cNvPr id="4" name="Platshållare för bildnummer 3"/>
          <p:cNvSpPr>
            <a:spLocks noGrp="1"/>
          </p:cNvSpPr>
          <p:nvPr>
            <p:ph type="sldNum" sz="quarter" idx="10"/>
          </p:nvPr>
        </p:nvSpPr>
        <p:spPr/>
        <p:txBody>
          <a:bodyPr/>
          <a:lstStyle/>
          <a:p>
            <a:fld id="{C522C49B-7E68-4EC2-A27E-185ED1CB4BC1}" type="slidenum">
              <a:rPr lang="sv-SE" smtClean="0"/>
              <a:pPr/>
              <a:t>5</a:t>
            </a:fld>
            <a:endParaRPr lang="sv-SE"/>
          </a:p>
        </p:txBody>
      </p:sp>
    </p:spTree>
    <p:extLst>
      <p:ext uri="{BB962C8B-B14F-4D97-AF65-F5344CB8AC3E}">
        <p14:creationId xmlns:p14="http://schemas.microsoft.com/office/powerpoint/2010/main" val="3080524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UN </a:t>
            </a:r>
            <a:r>
              <a:rPr lang="sv-SE" dirty="0" err="1" smtClean="0"/>
              <a:t>conventions</a:t>
            </a:r>
            <a:r>
              <a:rPr lang="sv-SE" dirty="0" smtClean="0"/>
              <a:t> on HR, EU </a:t>
            </a:r>
            <a:r>
              <a:rPr lang="sv-SE" dirty="0" err="1" smtClean="0"/>
              <a:t>treaty</a:t>
            </a:r>
            <a:r>
              <a:rPr lang="sv-SE" dirty="0" smtClean="0"/>
              <a:t>, National </a:t>
            </a:r>
            <a:r>
              <a:rPr lang="sv-SE" dirty="0" err="1" smtClean="0"/>
              <a:t>constitution</a:t>
            </a:r>
            <a:r>
              <a:rPr lang="sv-SE" baseline="0" dirty="0" smtClean="0"/>
              <a:t> and </a:t>
            </a:r>
            <a:r>
              <a:rPr lang="sv-SE" baseline="0" dirty="0" err="1" smtClean="0"/>
              <a:t>legislation</a:t>
            </a:r>
            <a:r>
              <a:rPr lang="sv-SE" baseline="0" dirty="0" smtClean="0"/>
              <a:t> – </a:t>
            </a:r>
            <a:r>
              <a:rPr lang="sv-SE" baseline="0" dirty="0" err="1" smtClean="0"/>
              <a:t>everybody</a:t>
            </a:r>
            <a:r>
              <a:rPr lang="sv-SE" baseline="0" dirty="0" smtClean="0"/>
              <a:t> </a:t>
            </a:r>
            <a:r>
              <a:rPr lang="sv-SE" baseline="0" dirty="0" err="1" smtClean="0"/>
              <a:t>knows</a:t>
            </a:r>
            <a:r>
              <a:rPr lang="sv-SE" baseline="0" dirty="0" smtClean="0"/>
              <a:t> – </a:t>
            </a:r>
            <a:r>
              <a:rPr lang="sv-SE" baseline="0" dirty="0" err="1" smtClean="0"/>
              <a:t>but</a:t>
            </a:r>
            <a:r>
              <a:rPr lang="sv-SE" baseline="0" dirty="0" smtClean="0"/>
              <a:t> it </a:t>
            </a:r>
            <a:r>
              <a:rPr lang="sv-SE" baseline="0" dirty="0" err="1" smtClean="0"/>
              <a:t>doesn’t</a:t>
            </a:r>
            <a:r>
              <a:rPr lang="sv-SE" baseline="0" dirty="0" smtClean="0"/>
              <a:t> come </a:t>
            </a:r>
            <a:r>
              <a:rPr lang="sv-SE" baseline="0" dirty="0" err="1" smtClean="0"/>
              <a:t>about</a:t>
            </a:r>
            <a:endParaRPr lang="sv-SE" dirty="0"/>
          </a:p>
        </p:txBody>
      </p:sp>
      <p:sp>
        <p:nvSpPr>
          <p:cNvPr id="4" name="Platshållare för bildnummer 3"/>
          <p:cNvSpPr>
            <a:spLocks noGrp="1"/>
          </p:cNvSpPr>
          <p:nvPr>
            <p:ph type="sldNum" sz="quarter" idx="10"/>
          </p:nvPr>
        </p:nvSpPr>
        <p:spPr/>
        <p:txBody>
          <a:bodyPr/>
          <a:lstStyle/>
          <a:p>
            <a:fld id="{854DFD15-01B3-4E54-B608-2BB2CC9AE82F}" type="slidenum">
              <a:rPr lang="sv-SE" smtClean="0"/>
              <a:t>6</a:t>
            </a:fld>
            <a:endParaRPr lang="sv-SE"/>
          </a:p>
        </p:txBody>
      </p:sp>
    </p:spTree>
    <p:extLst>
      <p:ext uri="{BB962C8B-B14F-4D97-AF65-F5344CB8AC3E}">
        <p14:creationId xmlns:p14="http://schemas.microsoft.com/office/powerpoint/2010/main" val="2689700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UN </a:t>
            </a:r>
            <a:r>
              <a:rPr lang="sv-SE" dirty="0" err="1" smtClean="0"/>
              <a:t>conventions</a:t>
            </a:r>
            <a:r>
              <a:rPr lang="sv-SE" dirty="0" smtClean="0"/>
              <a:t> on HR, EU </a:t>
            </a:r>
            <a:r>
              <a:rPr lang="sv-SE" dirty="0" err="1" smtClean="0"/>
              <a:t>treaty</a:t>
            </a:r>
            <a:r>
              <a:rPr lang="sv-SE" dirty="0" smtClean="0"/>
              <a:t>, National </a:t>
            </a:r>
            <a:r>
              <a:rPr lang="sv-SE" dirty="0" err="1" smtClean="0"/>
              <a:t>constitution</a:t>
            </a:r>
            <a:r>
              <a:rPr lang="sv-SE" baseline="0" dirty="0" smtClean="0"/>
              <a:t> and </a:t>
            </a:r>
            <a:r>
              <a:rPr lang="sv-SE" baseline="0" dirty="0" err="1" smtClean="0"/>
              <a:t>legislation</a:t>
            </a:r>
            <a:r>
              <a:rPr lang="sv-SE" baseline="0" dirty="0" smtClean="0"/>
              <a:t> – </a:t>
            </a:r>
            <a:r>
              <a:rPr lang="sv-SE" baseline="0" dirty="0" err="1" smtClean="0"/>
              <a:t>everybody</a:t>
            </a:r>
            <a:r>
              <a:rPr lang="sv-SE" baseline="0" dirty="0" smtClean="0"/>
              <a:t> </a:t>
            </a:r>
            <a:r>
              <a:rPr lang="sv-SE" baseline="0" dirty="0" err="1" smtClean="0"/>
              <a:t>knows</a:t>
            </a:r>
            <a:r>
              <a:rPr lang="sv-SE" baseline="0" dirty="0" smtClean="0"/>
              <a:t> – </a:t>
            </a:r>
            <a:r>
              <a:rPr lang="sv-SE" baseline="0" dirty="0" err="1" smtClean="0"/>
              <a:t>but</a:t>
            </a:r>
            <a:r>
              <a:rPr lang="sv-SE" baseline="0" dirty="0" smtClean="0"/>
              <a:t> it </a:t>
            </a:r>
            <a:r>
              <a:rPr lang="sv-SE" baseline="0" dirty="0" err="1" smtClean="0"/>
              <a:t>doesn’t</a:t>
            </a:r>
            <a:r>
              <a:rPr lang="sv-SE" baseline="0" dirty="0" smtClean="0"/>
              <a:t> come </a:t>
            </a:r>
            <a:r>
              <a:rPr lang="sv-SE" baseline="0" dirty="0" err="1" smtClean="0"/>
              <a:t>about</a:t>
            </a:r>
            <a:endParaRPr lang="sv-SE" dirty="0"/>
          </a:p>
        </p:txBody>
      </p:sp>
      <p:sp>
        <p:nvSpPr>
          <p:cNvPr id="4" name="Platshållare för bildnummer 3"/>
          <p:cNvSpPr>
            <a:spLocks noGrp="1"/>
          </p:cNvSpPr>
          <p:nvPr>
            <p:ph type="sldNum" sz="quarter" idx="10"/>
          </p:nvPr>
        </p:nvSpPr>
        <p:spPr/>
        <p:txBody>
          <a:bodyPr/>
          <a:lstStyle/>
          <a:p>
            <a:fld id="{854DFD15-01B3-4E54-B608-2BB2CC9AE82F}" type="slidenum">
              <a:rPr lang="sv-SE" smtClean="0"/>
              <a:t>7</a:t>
            </a:fld>
            <a:endParaRPr lang="sv-SE"/>
          </a:p>
        </p:txBody>
      </p:sp>
    </p:spTree>
    <p:extLst>
      <p:ext uri="{BB962C8B-B14F-4D97-AF65-F5344CB8AC3E}">
        <p14:creationId xmlns:p14="http://schemas.microsoft.com/office/powerpoint/2010/main" val="2675101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Så här ser det ut om vi kikar in i huset,</a:t>
            </a:r>
            <a:r>
              <a:rPr lang="sv-SE" baseline="0" dirty="0" smtClean="0"/>
              <a:t> om vi ser på verksamheten ut ett processperspektiv. Styrdokumenten är de övergripande måldokument som landstingsledningen fattar beslut, flerårsplaner, </a:t>
            </a:r>
            <a:r>
              <a:rPr lang="sv-SE" baseline="0" dirty="0" err="1" smtClean="0"/>
              <a:t>policies</a:t>
            </a:r>
            <a:r>
              <a:rPr lang="sv-SE" baseline="0" dirty="0" smtClean="0"/>
              <a:t> och andra riktlinjer.</a:t>
            </a:r>
          </a:p>
          <a:p>
            <a:r>
              <a:rPr lang="sv-SE" baseline="0" dirty="0" smtClean="0"/>
              <a:t>Kärnprocesserna är det som landstinget levererar till medborgarna: hälso- och sjukvård, regional utveckling, trafikfrågor, kultur.</a:t>
            </a:r>
          </a:p>
          <a:p>
            <a:r>
              <a:rPr lang="sv-SE" baseline="0" dirty="0" smtClean="0"/>
              <a:t>Stödprocesser omfattar det som organisationen behöver för att fungera: HR-avdelningen, kommunikation, ekonomi.</a:t>
            </a:r>
          </a:p>
          <a:p>
            <a:r>
              <a:rPr lang="sv-SE" baseline="0" dirty="0" smtClean="0"/>
              <a:t>Ledningsprocesserna är system och rutiner som används för planering, uppföljning och utveckling, dvs. budget, verksamhetsplaner och årsredovisning, t.ex.</a:t>
            </a:r>
          </a:p>
          <a:p>
            <a:r>
              <a:rPr lang="sv-SE" baseline="0" dirty="0" smtClean="0"/>
              <a:t>Det måste finnas ett samband mellan den struktur som ledningen fattar beslut om och hur arbetet faktiskt utförs, en kultur av att göra som man lär.</a:t>
            </a:r>
          </a:p>
          <a:p>
            <a:endParaRPr lang="sv-SE" dirty="0" smtClean="0"/>
          </a:p>
          <a:p>
            <a:r>
              <a:rPr lang="sv-SE" sz="1200" kern="1200" dirty="0" smtClean="0">
                <a:solidFill>
                  <a:schemeClr val="tx1"/>
                </a:solidFill>
                <a:effectLst/>
                <a:latin typeface="+mn-lt"/>
                <a:ea typeface="+mn-ea"/>
                <a:cs typeface="+mn-cs"/>
              </a:rPr>
              <a:t>Jämställdhetsintegrering</a:t>
            </a:r>
            <a:r>
              <a:rPr lang="sv-SE" sz="1200" kern="1200" baseline="0" dirty="0" smtClean="0">
                <a:solidFill>
                  <a:schemeClr val="tx1"/>
                </a:solidFill>
                <a:effectLst/>
                <a:latin typeface="+mn-lt"/>
                <a:ea typeface="+mn-ea"/>
                <a:cs typeface="+mn-cs"/>
              </a:rPr>
              <a:t> i</a:t>
            </a:r>
            <a:r>
              <a:rPr lang="sv-SE" sz="1200" kern="1200" dirty="0" smtClean="0">
                <a:solidFill>
                  <a:schemeClr val="tx1"/>
                </a:solidFill>
                <a:effectLst/>
                <a:latin typeface="+mn-lt"/>
                <a:ea typeface="+mn-ea"/>
                <a:cs typeface="+mn-cs"/>
              </a:rPr>
              <a:t>nnebär att vi synliggör kvinnor och män i styrdokument på alla målnivåer, från de mest övergripande planerna ner till konkreta verksamhetsplaner och arbetsplaner. Vi pratar om att </a:t>
            </a:r>
            <a:r>
              <a:rPr lang="sv-SE" sz="1200" kern="1200" dirty="0" err="1" smtClean="0">
                <a:solidFill>
                  <a:schemeClr val="tx1"/>
                </a:solidFill>
                <a:effectLst/>
                <a:latin typeface="+mn-lt"/>
                <a:ea typeface="+mn-ea"/>
                <a:cs typeface="+mn-cs"/>
              </a:rPr>
              <a:t>beköna</a:t>
            </a:r>
            <a:r>
              <a:rPr lang="sv-SE" sz="1200" kern="1200" dirty="0" smtClean="0">
                <a:solidFill>
                  <a:schemeClr val="tx1"/>
                </a:solidFill>
                <a:effectLst/>
                <a:latin typeface="+mn-lt"/>
                <a:ea typeface="+mn-ea"/>
                <a:cs typeface="+mn-cs"/>
              </a:rPr>
              <a:t> styrsystemet.</a:t>
            </a:r>
          </a:p>
        </p:txBody>
      </p:sp>
      <p:sp>
        <p:nvSpPr>
          <p:cNvPr id="4" name="Platshållare för bildnummer 3"/>
          <p:cNvSpPr>
            <a:spLocks noGrp="1"/>
          </p:cNvSpPr>
          <p:nvPr>
            <p:ph type="sldNum" sz="quarter" idx="10"/>
          </p:nvPr>
        </p:nvSpPr>
        <p:spPr/>
        <p:txBody>
          <a:bodyPr/>
          <a:lstStyle/>
          <a:p>
            <a:fld id="{203D5E70-9342-44EC-9E85-044DF50C5BB4}" type="slidenum">
              <a:rPr lang="sv-SE" smtClean="0"/>
              <a:pPr/>
              <a:t>10</a:t>
            </a:fld>
            <a:endParaRPr lang="sv-SE"/>
          </a:p>
        </p:txBody>
      </p:sp>
    </p:spTree>
    <p:extLst>
      <p:ext uri="{BB962C8B-B14F-4D97-AF65-F5344CB8AC3E}">
        <p14:creationId xmlns:p14="http://schemas.microsoft.com/office/powerpoint/2010/main" val="1320008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sz="1200" kern="1200" dirty="0" smtClean="0">
                <a:solidFill>
                  <a:schemeClr val="tx1"/>
                </a:solidFill>
                <a:effectLst/>
                <a:latin typeface="+mn-lt"/>
                <a:ea typeface="+mn-ea"/>
                <a:cs typeface="+mn-cs"/>
              </a:rPr>
              <a:t>När ambulanssjukvården på Sahlgrenska universitetssjukhuset i Göteborg införde könsuppdelad statistik upptäckte man att tre av fyra patienter som brutit höften var kvinnor över 85 år. Man såg också att kvinnorna prioriterades lägre på larmcentralen och att de mer sällan fick smärtlindring, än männen.</a:t>
            </a:r>
          </a:p>
          <a:p>
            <a:r>
              <a:rPr lang="sv-SE" sz="1200" kern="1200" dirty="0" smtClean="0">
                <a:solidFill>
                  <a:schemeClr val="tx1"/>
                </a:solidFill>
                <a:effectLst/>
                <a:latin typeface="+mn-lt"/>
                <a:ea typeface="+mn-ea"/>
                <a:cs typeface="+mn-cs"/>
              </a:rPr>
              <a:t>Nya vårdrutiner infördes: alla patienter fick smärtlindring i ambulansen och i stället för att köra dem till akuten åkte man direkt till röntgen. På det sättet kom patienterna mycket snabbare till operation. Resultatet innebar färre patienter med förvirringstillstånd – vilket förkortar vårdtiderna –  och minskat lidande för patienterna.</a:t>
            </a:r>
          </a:p>
          <a:p>
            <a:r>
              <a:rPr lang="sv-SE" sz="1200" kern="1200" dirty="0" smtClean="0">
                <a:solidFill>
                  <a:schemeClr val="tx1"/>
                </a:solidFill>
                <a:effectLst/>
                <a:latin typeface="+mn-lt"/>
                <a:ea typeface="+mn-ea"/>
                <a:cs typeface="+mn-cs"/>
              </a:rPr>
              <a:t>Allt detta var resultat av tre enkla frågor: Vilka är patienterna? Hur tar SOS Alarm emot dem? Hur behandlar vi dem? Allt uppdelat efter kön.</a:t>
            </a:r>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2853DFB4-58D1-40ED-A0ED-A3120177105B}" type="slidenum">
              <a:rPr lang="sv-SE" smtClean="0"/>
              <a:pPr/>
              <a:t>16</a:t>
            </a:fld>
            <a:endParaRPr lang="sv-SE"/>
          </a:p>
        </p:txBody>
      </p:sp>
    </p:spTree>
    <p:extLst>
      <p:ext uri="{BB962C8B-B14F-4D97-AF65-F5344CB8AC3E}">
        <p14:creationId xmlns:p14="http://schemas.microsoft.com/office/powerpoint/2010/main" val="377116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sz="1200" kern="1200" dirty="0" smtClean="0">
                <a:solidFill>
                  <a:schemeClr val="tx1"/>
                </a:solidFill>
                <a:effectLst/>
                <a:latin typeface="+mn-lt"/>
                <a:ea typeface="+mn-ea"/>
                <a:cs typeface="+mn-cs"/>
              </a:rPr>
              <a:t>Det är stora skillnader i flickors och pojkars skolprestationer i både grundskola och gymnasium. En lärare i Piteå insåg att hon ställde lägre krav på pojkarna i olika skrivsituationer. Ibland skrev hon till och med själv färdigt uppgifterna när det gick trögt för pojkarna. Det gjorde förstås att de fick mindre skrivträning än flickorna.</a:t>
            </a:r>
          </a:p>
          <a:p>
            <a:r>
              <a:rPr lang="sv-SE" sz="1200" kern="1200" dirty="0" smtClean="0">
                <a:solidFill>
                  <a:schemeClr val="tx1"/>
                </a:solidFill>
                <a:effectLst/>
                <a:latin typeface="+mn-lt"/>
                <a:ea typeface="+mn-ea"/>
                <a:cs typeface="+mn-cs"/>
              </a:rPr>
              <a:t>Läraren började ställa samma krav på pojkarna som på flickorna. Hon gav dem extra skrivövningar och involverade föräldrarna i arbetet. På bara några månader hade pojkarna förbättrat sin skrivförmåga markant. En ganska grundläggande färdighet som påverkar inlärningen och så småningom betygen i de flesta ämnen.</a:t>
            </a:r>
          </a:p>
          <a:p>
            <a:endParaRPr lang="sv-SE" dirty="0"/>
          </a:p>
        </p:txBody>
      </p:sp>
      <p:sp>
        <p:nvSpPr>
          <p:cNvPr id="4" name="Platshållare för bildnummer 3"/>
          <p:cNvSpPr>
            <a:spLocks noGrp="1"/>
          </p:cNvSpPr>
          <p:nvPr>
            <p:ph type="sldNum" sz="quarter" idx="10"/>
          </p:nvPr>
        </p:nvSpPr>
        <p:spPr/>
        <p:txBody>
          <a:bodyPr/>
          <a:lstStyle/>
          <a:p>
            <a:fld id="{2853DFB4-58D1-40ED-A0ED-A3120177105B}" type="slidenum">
              <a:rPr lang="sv-SE" smtClean="0"/>
              <a:pPr/>
              <a:t>17</a:t>
            </a:fld>
            <a:endParaRPr lang="sv-SE"/>
          </a:p>
        </p:txBody>
      </p:sp>
    </p:spTree>
    <p:extLst>
      <p:ext uri="{BB962C8B-B14F-4D97-AF65-F5344CB8AC3E}">
        <p14:creationId xmlns:p14="http://schemas.microsoft.com/office/powerpoint/2010/main" val="432541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sv-SE" sz="1200" kern="1200" dirty="0" smtClean="0">
                <a:solidFill>
                  <a:schemeClr val="tx1"/>
                </a:solidFill>
                <a:latin typeface="+mn-lt"/>
                <a:ea typeface="+mn-ea"/>
                <a:cs typeface="+mn-cs"/>
              </a:rPr>
              <a:t>Det är svårare att gå eller cykla genom tio centimeter snö än att köra bil. Det insåg politiker och tjänstemän i Karlskoga när de analyserade vinterväghållningen ur ett könsperspektiv. Nu plogas gångvägar, cykelvägar, busshållplatser och vägar till förskolor före trafikleder och gator. Det gynnar framför allt kvinnor, eftersom fler kvinnor än män åker kollektivt och lämnar barn eller jobbar på förskolan.</a:t>
            </a: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sv-SE" sz="1200" kern="1200" dirty="0" smtClean="0">
                <a:solidFill>
                  <a:schemeClr val="tx1"/>
                </a:solidFill>
                <a:latin typeface="+mn-lt"/>
                <a:ea typeface="+mn-ea"/>
                <a:cs typeface="+mn-cs"/>
              </a:rPr>
              <a:t>Men det handlar också om säkerhet.</a:t>
            </a:r>
            <a:r>
              <a:rPr lang="sv-SE" sz="1200" kern="1200" baseline="0" dirty="0" smtClean="0">
                <a:solidFill>
                  <a:schemeClr val="tx1"/>
                </a:solidFill>
                <a:latin typeface="+mn-lt"/>
                <a:ea typeface="+mn-ea"/>
                <a:cs typeface="+mn-cs"/>
              </a:rPr>
              <a:t> Under förra vinterns snökaos var det tre gånger fler fotgängare än bilister som skadade sig i halkolyckor i Skåne. Sammanlagt 1 600 skåningar halkade och skadade sig. Äldre och medelålders kvinnor råkade värst ut. Ett skäl är att kvinnor går och åker kollektivt medan män tar bilen.</a:t>
            </a: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sv-SE"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sv-SE" sz="1200" kern="1200" baseline="0" dirty="0" smtClean="0">
                <a:solidFill>
                  <a:schemeClr val="tx1"/>
                </a:solidFill>
                <a:latin typeface="+mn-lt"/>
                <a:ea typeface="+mn-ea"/>
                <a:cs typeface="+mn-cs"/>
              </a:rPr>
              <a:t>Med bättre snöröjning och halkbekämpning skulle många olyckor undvikas. Kostnaden för vårdskador och produktionsbortfall till följd av halkolyckor var 10 miljoner kronor i tre skånska kommuner. En rapport från VTI i vintras visade att halkolyckor kostar samhället fyra gånger mer än snöröjningen.</a:t>
            </a: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sv-SE" sz="1200" kern="1200" dirty="0" smtClean="0">
              <a:solidFill>
                <a:schemeClr val="tx1"/>
              </a:solidFill>
              <a:latin typeface="+mn-lt"/>
              <a:ea typeface="+mn-ea"/>
              <a:cs typeface="+mn-cs"/>
            </a:endParaRPr>
          </a:p>
        </p:txBody>
      </p:sp>
      <p:sp>
        <p:nvSpPr>
          <p:cNvPr id="4" name="Platshållare för bildnummer 3"/>
          <p:cNvSpPr>
            <a:spLocks noGrp="1"/>
          </p:cNvSpPr>
          <p:nvPr>
            <p:ph type="sldNum" sz="quarter" idx="10"/>
          </p:nvPr>
        </p:nvSpPr>
        <p:spPr/>
        <p:txBody>
          <a:bodyPr/>
          <a:lstStyle/>
          <a:p>
            <a:fld id="{2853DFB4-58D1-40ED-A0ED-A3120177105B}" type="slidenum">
              <a:rPr lang="sv-SE" smtClean="0"/>
              <a:pPr/>
              <a:t>19</a:t>
            </a:fld>
            <a:endParaRPr lang="sv-SE"/>
          </a:p>
        </p:txBody>
      </p:sp>
    </p:spTree>
    <p:extLst>
      <p:ext uri="{BB962C8B-B14F-4D97-AF65-F5344CB8AC3E}">
        <p14:creationId xmlns:p14="http://schemas.microsoft.com/office/powerpoint/2010/main" val="475258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smtClean="0">
                <a:solidFill>
                  <a:schemeClr val="tx1"/>
                </a:solidFill>
                <a:effectLst/>
                <a:latin typeface="+mn-lt"/>
                <a:ea typeface="+mn-ea"/>
                <a:cs typeface="+mn-cs"/>
              </a:rPr>
              <a:t>Folktandvården</a:t>
            </a:r>
          </a:p>
          <a:p>
            <a:r>
              <a:rPr lang="sv-SE" sz="1200" kern="1200" dirty="0" smtClean="0">
                <a:solidFill>
                  <a:schemeClr val="tx1"/>
                </a:solidFill>
                <a:effectLst/>
                <a:latin typeface="+mn-lt"/>
                <a:ea typeface="+mn-ea"/>
                <a:cs typeface="+mn-cs"/>
              </a:rPr>
              <a:t>Folktandvården i Stockholm har haft problem med att barn och ungdomar inte kommer till inbokade tandvårdsbesök. </a:t>
            </a:r>
          </a:p>
          <a:p>
            <a:r>
              <a:rPr lang="sv-SE" sz="1200" kern="1200" dirty="0" smtClean="0">
                <a:solidFill>
                  <a:schemeClr val="tx1"/>
                </a:solidFill>
                <a:effectLst/>
                <a:latin typeface="+mn-lt"/>
                <a:ea typeface="+mn-ea"/>
                <a:cs typeface="+mn-cs"/>
              </a:rPr>
              <a:t>När ledningen analyserade sin statistik upptäckte de att det fanns stora skillnader mellan tjejer och killar. Det var betydligt fler killar som uteblev från sina besök, särskilt bland de äldre tonåringarna. Förklaringen var ofta att killarna ”glömt bort” tiden.</a:t>
            </a:r>
          </a:p>
          <a:p>
            <a:r>
              <a:rPr lang="sv-SE" sz="1200" kern="1200" dirty="0" smtClean="0">
                <a:solidFill>
                  <a:schemeClr val="tx1"/>
                </a:solidFill>
                <a:effectLst/>
                <a:latin typeface="+mn-lt"/>
                <a:ea typeface="+mn-ea"/>
                <a:cs typeface="+mn-cs"/>
              </a:rPr>
              <a:t>Tandhälsan har stor betydelse för vår allmänna hälsa. Det finns till exempel studier som visar samband mellan dålig tandhälsa och för tidig död i hjärt-kärlsjukdomar.</a:t>
            </a:r>
          </a:p>
          <a:p>
            <a:r>
              <a:rPr lang="sv-SE" sz="1200" kern="1200" dirty="0" smtClean="0">
                <a:solidFill>
                  <a:schemeClr val="tx1"/>
                </a:solidFill>
                <a:effectLst/>
                <a:latin typeface="+mn-lt"/>
                <a:ea typeface="+mn-ea"/>
                <a:cs typeface="+mn-cs"/>
              </a:rPr>
              <a:t>Dessutom kostar tomma tandläkarstolar pengar. Om killar kom till sina tandvårdsbesök i samma utsträckning som tjejer skulle Folktandvården kunna öka sina intäkter med över 3 miljoner kronor per år. Åtta av tio pojkar som tillfrågades sa att de gärna ville ha en påminnelse per sms. En åtgärd var därför att förbättra </a:t>
            </a:r>
            <a:r>
              <a:rPr lang="sv-SE" sz="1200" kern="1200" dirty="0" err="1" smtClean="0">
                <a:solidFill>
                  <a:schemeClr val="tx1"/>
                </a:solidFill>
                <a:effectLst/>
                <a:latin typeface="+mn-lt"/>
                <a:ea typeface="+mn-ea"/>
                <a:cs typeface="+mn-cs"/>
              </a:rPr>
              <a:t>sms-funktionen</a:t>
            </a:r>
            <a:r>
              <a:rPr lang="sv-SE" sz="1200" kern="1200" dirty="0" smtClean="0">
                <a:solidFill>
                  <a:schemeClr val="tx1"/>
                </a:solidFill>
                <a:effectLst/>
                <a:latin typeface="+mn-lt"/>
                <a:ea typeface="+mn-ea"/>
                <a:cs typeface="+mn-cs"/>
              </a:rPr>
              <a:t> så att påminnelsen går ut till rätt telefonnummer och till både barn och föräldrar, samt att skicka en extra sms-påminnelse till killarna. </a:t>
            </a:r>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203D5E70-9342-44EC-9E85-044DF50C5BB4}" type="slidenum">
              <a:rPr lang="sv-SE" smtClean="0"/>
              <a:pPr/>
              <a:t>20</a:t>
            </a:fld>
            <a:endParaRPr lang="sv-SE"/>
          </a:p>
        </p:txBody>
      </p:sp>
    </p:spTree>
    <p:extLst>
      <p:ext uri="{BB962C8B-B14F-4D97-AF65-F5344CB8AC3E}">
        <p14:creationId xmlns:p14="http://schemas.microsoft.com/office/powerpoint/2010/main" val="927497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1201976"/>
            <a:ext cx="7772400" cy="1470025"/>
          </a:xfrm>
        </p:spPr>
        <p:txBody>
          <a:bodyPr>
            <a:normAutofit/>
          </a:bodyPr>
          <a:lstStyle>
            <a:lvl1pPr algn="ctr">
              <a:defRPr sz="3600">
                <a:solidFill>
                  <a:schemeClr val="accent2"/>
                </a:solidFill>
              </a:defRPr>
            </a:lvl1pPr>
          </a:lstStyle>
          <a:p>
            <a:r>
              <a:rPr lang="sv-SE" smtClean="0"/>
              <a:t>Klicka här för att ändra format</a:t>
            </a:r>
            <a:endParaRPr lang="sv-SE" dirty="0"/>
          </a:p>
        </p:txBody>
      </p:sp>
      <p:sp>
        <p:nvSpPr>
          <p:cNvPr id="3" name="Underrubrik 2"/>
          <p:cNvSpPr>
            <a:spLocks noGrp="1"/>
          </p:cNvSpPr>
          <p:nvPr>
            <p:ph type="subTitle" idx="1"/>
          </p:nvPr>
        </p:nvSpPr>
        <p:spPr>
          <a:xfrm>
            <a:off x="1371600" y="3063218"/>
            <a:ext cx="6400800" cy="1752600"/>
          </a:xfrm>
        </p:spPr>
        <p:txBody>
          <a:bodyPr>
            <a:normAutofit/>
          </a:bodyPr>
          <a:lstStyle>
            <a:lvl1pPr marL="0" indent="0" algn="ctr">
              <a:buNone/>
              <a:defRPr sz="25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sp>
        <p:nvSpPr>
          <p:cNvPr id="4" name="Platshållare för datum 3"/>
          <p:cNvSpPr>
            <a:spLocks noGrp="1"/>
          </p:cNvSpPr>
          <p:nvPr>
            <p:ph type="dt" sz="half" idx="10"/>
          </p:nvPr>
        </p:nvSpPr>
        <p:spPr/>
        <p:txBody>
          <a:bodyPr/>
          <a:lstStyle/>
          <a:p>
            <a:fld id="{D1BE7876-5999-4803-9494-E373D9411281}" type="datetimeFigureOut">
              <a:rPr lang="sv-SE" smtClean="0"/>
              <a:pPr/>
              <a:t>09/06/15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744A5D00-1160-406B-8205-4F55E63EE66F}"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färgad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datum 3"/>
          <p:cNvSpPr>
            <a:spLocks noGrp="1"/>
          </p:cNvSpPr>
          <p:nvPr>
            <p:ph type="dt" sz="half" idx="10"/>
          </p:nvPr>
        </p:nvSpPr>
        <p:spPr/>
        <p:txBody>
          <a:bodyPr/>
          <a:lstStyle/>
          <a:p>
            <a:fld id="{D1BE7876-5999-4803-9494-E373D9411281}" type="datetimeFigureOut">
              <a:rPr lang="sv-SE" smtClean="0"/>
              <a:pPr/>
              <a:t>09/06/15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744A5D00-1160-406B-8205-4F55E63EE66F}" type="slidenum">
              <a:rPr lang="sv-SE" smtClean="0"/>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lvl1pPr>
              <a:defRPr sz="2500" b="0">
                <a:solidFill>
                  <a:srgbClr val="000000"/>
                </a:solidFill>
              </a:defRPr>
            </a:lvl1pPr>
          </a:lstStyle>
          <a:p>
            <a:r>
              <a:rPr lang="sv-SE" smtClean="0"/>
              <a:t>Klicka här för att ändra format</a:t>
            </a:r>
            <a:endParaRPr lang="sv-SE" dirty="0"/>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datum 3"/>
          <p:cNvSpPr>
            <a:spLocks noGrp="1"/>
          </p:cNvSpPr>
          <p:nvPr>
            <p:ph type="dt" sz="half" idx="10"/>
          </p:nvPr>
        </p:nvSpPr>
        <p:spPr/>
        <p:txBody>
          <a:bodyPr/>
          <a:lstStyle/>
          <a:p>
            <a:fld id="{D1BE7876-5999-4803-9494-E373D9411281}" type="datetimeFigureOut">
              <a:rPr lang="sv-SE" smtClean="0"/>
              <a:pPr/>
              <a:t>09/06/15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744A5D00-1160-406B-8205-4F55E63EE66F}"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färgad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3" name="Platshållare för innehåll 2"/>
          <p:cNvSpPr>
            <a:spLocks noGrp="1"/>
          </p:cNvSpPr>
          <p:nvPr>
            <p:ph sz="half" idx="1"/>
          </p:nvPr>
        </p:nvSpPr>
        <p:spPr>
          <a:xfrm>
            <a:off x="457200" y="1600202"/>
            <a:ext cx="4038600" cy="4071550"/>
          </a:xfrm>
        </p:spPr>
        <p:txBody>
          <a:bodyPr>
            <a:normAutofit/>
          </a:bodyPr>
          <a:lstStyle>
            <a:lvl1pPr>
              <a:defRPr sz="21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p:cNvSpPr>
            <a:spLocks noGrp="1"/>
          </p:cNvSpPr>
          <p:nvPr>
            <p:ph sz="half" idx="2"/>
          </p:nvPr>
        </p:nvSpPr>
        <p:spPr>
          <a:xfrm>
            <a:off x="4648200" y="1600202"/>
            <a:ext cx="4038600" cy="4071549"/>
          </a:xfrm>
        </p:spPr>
        <p:txBody>
          <a:bodyPr>
            <a:normAutofit/>
          </a:bodyPr>
          <a:lstStyle>
            <a:lvl1pPr>
              <a:defRPr sz="21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datum 4"/>
          <p:cNvSpPr>
            <a:spLocks noGrp="1"/>
          </p:cNvSpPr>
          <p:nvPr>
            <p:ph type="dt" sz="half" idx="10"/>
          </p:nvPr>
        </p:nvSpPr>
        <p:spPr/>
        <p:txBody>
          <a:bodyPr/>
          <a:lstStyle/>
          <a:p>
            <a:fld id="{D1BE7876-5999-4803-9494-E373D9411281}" type="datetimeFigureOut">
              <a:rPr lang="sv-SE" smtClean="0"/>
              <a:pPr/>
              <a:t>09/06/15</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744A5D00-1160-406B-8205-4F55E63EE66F}" type="slidenum">
              <a:rPr lang="sv-SE" smtClean="0"/>
              <a:pPr/>
              <a:t>‹#›</a:t>
            </a:fld>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lvl1pPr>
              <a:defRPr sz="2500" b="0">
                <a:solidFill>
                  <a:srgbClr val="000000"/>
                </a:solidFill>
              </a:defRPr>
            </a:lvl1pPr>
          </a:lstStyle>
          <a:p>
            <a:r>
              <a:rPr lang="sv-SE" smtClean="0"/>
              <a:t>Klicka här för att ändra format</a:t>
            </a:r>
            <a:endParaRPr lang="sv-SE" dirty="0"/>
          </a:p>
        </p:txBody>
      </p:sp>
      <p:sp>
        <p:nvSpPr>
          <p:cNvPr id="3" name="Platshållare för innehåll 2"/>
          <p:cNvSpPr>
            <a:spLocks noGrp="1"/>
          </p:cNvSpPr>
          <p:nvPr>
            <p:ph sz="half" idx="1"/>
          </p:nvPr>
        </p:nvSpPr>
        <p:spPr>
          <a:xfrm>
            <a:off x="457200" y="1600202"/>
            <a:ext cx="4038600" cy="4071550"/>
          </a:xfrm>
        </p:spPr>
        <p:txBody>
          <a:bodyPr>
            <a:normAutofit/>
          </a:bodyPr>
          <a:lstStyle>
            <a:lvl1pPr>
              <a:defRPr sz="21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p:cNvSpPr>
            <a:spLocks noGrp="1"/>
          </p:cNvSpPr>
          <p:nvPr>
            <p:ph sz="half" idx="2"/>
          </p:nvPr>
        </p:nvSpPr>
        <p:spPr>
          <a:xfrm>
            <a:off x="4648200" y="1600202"/>
            <a:ext cx="4038600" cy="4071549"/>
          </a:xfrm>
        </p:spPr>
        <p:txBody>
          <a:bodyPr>
            <a:normAutofit/>
          </a:bodyPr>
          <a:lstStyle>
            <a:lvl1pPr>
              <a:defRPr sz="21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datum 4"/>
          <p:cNvSpPr>
            <a:spLocks noGrp="1"/>
          </p:cNvSpPr>
          <p:nvPr>
            <p:ph type="dt" sz="half" idx="10"/>
          </p:nvPr>
        </p:nvSpPr>
        <p:spPr/>
        <p:txBody>
          <a:bodyPr/>
          <a:lstStyle/>
          <a:p>
            <a:fld id="{D1BE7876-5999-4803-9494-E373D9411281}" type="datetimeFigureOut">
              <a:rPr lang="sv-SE" smtClean="0"/>
              <a:pPr/>
              <a:t>09/06/15</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744A5D00-1160-406B-8205-4F55E63EE66F}" type="slidenum">
              <a:rPr lang="sv-SE" smtClean="0"/>
              <a:pPr/>
              <a:t>‹#›</a:t>
            </a:fld>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agram">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lvl1pPr>
              <a:defRPr sz="2500" b="0">
                <a:solidFill>
                  <a:srgbClr val="000000"/>
                </a:solidFill>
              </a:defRPr>
            </a:lvl1pP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fld id="{D1BE7876-5999-4803-9494-E373D9411281}" type="datetimeFigureOut">
              <a:rPr lang="sv-SE" smtClean="0"/>
              <a:pPr/>
              <a:t>09/06/15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744A5D00-1160-406B-8205-4F55E63EE66F}" type="slidenum">
              <a:rPr lang="sv-SE" smtClean="0"/>
              <a:pPr/>
              <a:t>‹#›</a:t>
            </a:fld>
            <a:endParaRPr lang="sv-SE"/>
          </a:p>
        </p:txBody>
      </p:sp>
      <p:sp>
        <p:nvSpPr>
          <p:cNvPr id="9" name="Platshållare för diagram 8"/>
          <p:cNvSpPr>
            <a:spLocks noGrp="1"/>
          </p:cNvSpPr>
          <p:nvPr>
            <p:ph type="chart" sz="quarter" idx="13"/>
          </p:nvPr>
        </p:nvSpPr>
        <p:spPr>
          <a:xfrm>
            <a:off x="468313" y="1611314"/>
            <a:ext cx="8223403" cy="4060438"/>
          </a:xfrm>
        </p:spPr>
        <p:txBody>
          <a:bodyPr/>
          <a:lstStyle/>
          <a:p>
            <a:r>
              <a:rPr lang="sv-SE" smtClean="0"/>
              <a:t>Klicka på ikonen för att lägga till ett diagram</a:t>
            </a:r>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Endast färgad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D1BE7876-5999-4803-9494-E373D9411281}" type="datetimeFigureOut">
              <a:rPr lang="sv-SE" smtClean="0"/>
              <a:pPr/>
              <a:t>09/06/15</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744A5D00-1160-406B-8205-4F55E63EE66F}" type="slidenum">
              <a:rPr lang="sv-SE" smtClean="0"/>
              <a:pPr/>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lvl1pPr>
              <a:defRPr sz="2500" b="0">
                <a:solidFill>
                  <a:srgbClr val="000000"/>
                </a:solidFill>
              </a:defRPr>
            </a:lvl1p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D1BE7876-5999-4803-9494-E373D9411281}" type="datetimeFigureOut">
              <a:rPr lang="sv-SE" smtClean="0"/>
              <a:pPr/>
              <a:t>09/06/15</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744A5D00-1160-406B-8205-4F55E63EE66F}" type="slidenum">
              <a:rPr lang="sv-SE" smtClean="0"/>
              <a:pPr/>
              <a:t>‹#›</a:t>
            </a:fld>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D1BE7876-5999-4803-9494-E373D9411281}" type="datetimeFigureOut">
              <a:rPr lang="sv-SE" smtClean="0"/>
              <a:pPr/>
              <a:t>09/06/15</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744A5D00-1160-406B-8205-4F55E63EE66F}" type="slidenum">
              <a:rPr lang="sv-SE" smtClean="0"/>
              <a:pPr/>
              <a:t>‹#›</a:t>
            </a:fld>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1.png"/><Relationship Id="rId12"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457200" y="1600202"/>
            <a:ext cx="8229600" cy="4060824"/>
          </a:xfrm>
          <a:prstGeom prst="rect">
            <a:avLst/>
          </a:prstGeom>
        </p:spPr>
        <p:txBody>
          <a:bodyPr vert="horz" lIns="91440" tIns="45720" rIns="9144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2"/>
          </p:nvPr>
        </p:nvSpPr>
        <p:spPr>
          <a:xfrm>
            <a:off x="457200" y="6143644"/>
            <a:ext cx="140015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BE7876-5999-4803-9494-E373D9411281}" type="datetimeFigureOut">
              <a:rPr lang="sv-SE" smtClean="0"/>
              <a:pPr/>
              <a:t>09/06/15</a:t>
            </a:fld>
            <a:endParaRPr lang="sv-SE"/>
          </a:p>
        </p:txBody>
      </p:sp>
      <p:sp>
        <p:nvSpPr>
          <p:cNvPr id="5" name="Platshållare för sidfot 4"/>
          <p:cNvSpPr>
            <a:spLocks noGrp="1"/>
          </p:cNvSpPr>
          <p:nvPr>
            <p:ph type="ftr" sz="quarter" idx="3"/>
          </p:nvPr>
        </p:nvSpPr>
        <p:spPr>
          <a:xfrm>
            <a:off x="2357422" y="6143644"/>
            <a:ext cx="214314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5000628" y="6143644"/>
            <a:ext cx="135732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4A5D00-1160-406B-8205-4F55E63EE66F}" type="slidenum">
              <a:rPr lang="sv-SE" smtClean="0"/>
              <a:pPr/>
              <a:t>‹#›</a:t>
            </a:fld>
            <a:endParaRPr lang="sv-SE"/>
          </a:p>
        </p:txBody>
      </p:sp>
      <p:pic>
        <p:nvPicPr>
          <p:cNvPr id="7" name="Picture 6" descr="Blå En.png"/>
          <p:cNvPicPr>
            <a:picLocks noChangeAspect="1"/>
          </p:cNvPicPr>
          <p:nvPr userDrawn="1"/>
        </p:nvPicPr>
        <p:blipFill>
          <a:blip r:embed="rId12" cstate="print">
            <a:clrChange>
              <a:clrFrom>
                <a:srgbClr val="FFFFFF"/>
              </a:clrFrom>
              <a:clrTo>
                <a:srgbClr val="FFFFFF">
                  <a:alpha val="0"/>
                </a:srgbClr>
              </a:clrTo>
            </a:clrChange>
          </a:blip>
          <a:srcRect/>
          <a:stretch>
            <a:fillRect/>
          </a:stretch>
        </p:blipFill>
        <p:spPr>
          <a:xfrm>
            <a:off x="7000892" y="6008382"/>
            <a:ext cx="2143108" cy="849642"/>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spcBef>
          <a:spcPct val="0"/>
        </a:spcBef>
        <a:buNone/>
        <a:defRPr sz="3100" b="1" kern="1200">
          <a:solidFill>
            <a:schemeClr val="accent2"/>
          </a:solidFill>
          <a:latin typeface="+mj-lt"/>
          <a:ea typeface="+mj-ea"/>
          <a:cs typeface="+mj-cs"/>
        </a:defRPr>
      </a:lvl1pPr>
    </p:titleStyle>
    <p:bodyStyle>
      <a:lvl1pPr marL="342900" indent="-342900" algn="l" defTabSz="914400" rtl="0" eaLnBrk="1" latinLnBrk="0" hangingPunct="1">
        <a:lnSpc>
          <a:spcPct val="120000"/>
        </a:lnSpc>
        <a:spcBef>
          <a:spcPct val="20000"/>
        </a:spcBef>
        <a:buFont typeface="Wingdings" pitchFamily="2" charset="2"/>
        <a:buChar char="§"/>
        <a:defRPr sz="2100" kern="1200">
          <a:solidFill>
            <a:schemeClr val="tx1"/>
          </a:solidFill>
          <a:latin typeface="Georgia" pitchFamily="18" charset="0"/>
          <a:ea typeface="+mn-ea"/>
          <a:cs typeface="+mn-cs"/>
        </a:defRPr>
      </a:lvl1pPr>
      <a:lvl2pPr marL="742950" indent="-285750" algn="l" defTabSz="914400" rtl="0" eaLnBrk="1" latinLnBrk="0" hangingPunct="1">
        <a:lnSpc>
          <a:spcPct val="120000"/>
        </a:lnSpc>
        <a:spcBef>
          <a:spcPct val="20000"/>
        </a:spcBef>
        <a:buFont typeface="Verdana" pitchFamily="34" charset="0"/>
        <a:buChar char="-"/>
        <a:defRPr sz="2000" kern="1200">
          <a:solidFill>
            <a:schemeClr val="tx1"/>
          </a:solidFill>
          <a:latin typeface="Georgia" pitchFamily="18" charset="0"/>
          <a:ea typeface="+mn-ea"/>
          <a:cs typeface="+mn-cs"/>
        </a:defRPr>
      </a:lvl2pPr>
      <a:lvl3pPr marL="1143000" indent="-228600" algn="l" defTabSz="914400" rtl="0" eaLnBrk="1" latinLnBrk="0" hangingPunct="1">
        <a:lnSpc>
          <a:spcPct val="120000"/>
        </a:lnSpc>
        <a:spcBef>
          <a:spcPct val="20000"/>
        </a:spcBef>
        <a:buFont typeface="Verdana" pitchFamily="34" charset="0"/>
        <a:buChar char="-"/>
        <a:defRPr sz="1800" kern="1200">
          <a:solidFill>
            <a:schemeClr val="tx1"/>
          </a:solidFill>
          <a:latin typeface="Georgia" pitchFamily="18" charset="0"/>
          <a:ea typeface="+mn-ea"/>
          <a:cs typeface="+mn-cs"/>
        </a:defRPr>
      </a:lvl3pPr>
      <a:lvl4pPr marL="1600200" indent="-228600" algn="l" defTabSz="914400" rtl="0" eaLnBrk="1" latinLnBrk="0" hangingPunct="1">
        <a:lnSpc>
          <a:spcPct val="120000"/>
        </a:lnSpc>
        <a:spcBef>
          <a:spcPct val="20000"/>
        </a:spcBef>
        <a:buFont typeface="Verdana" pitchFamily="34" charset="0"/>
        <a:buChar char="-"/>
        <a:defRPr sz="1600" kern="1200">
          <a:solidFill>
            <a:schemeClr val="tx1"/>
          </a:solidFill>
          <a:latin typeface="Georgia" pitchFamily="18" charset="0"/>
          <a:ea typeface="+mn-ea"/>
          <a:cs typeface="+mn-cs"/>
        </a:defRPr>
      </a:lvl4pPr>
      <a:lvl5pPr marL="2057400" indent="-228600" algn="l" defTabSz="914400" rtl="0" eaLnBrk="1" latinLnBrk="0" hangingPunct="1">
        <a:lnSpc>
          <a:spcPct val="120000"/>
        </a:lnSpc>
        <a:spcBef>
          <a:spcPct val="20000"/>
        </a:spcBef>
        <a:buFont typeface="Verdana" pitchFamily="34" charset="0"/>
        <a:buChar char="-"/>
        <a:defRPr sz="1600" kern="1200">
          <a:solidFill>
            <a:schemeClr val="tx1"/>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eg"/><Relationship Id="rId3" Type="http://schemas.openxmlformats.org/officeDocument/2006/relationships/image" Target="../media/image1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9.xml"/><Relationship Id="rId4" Type="http://schemas.openxmlformats.org/officeDocument/2006/relationships/image" Target="../media/image15.jpeg"/><Relationship Id="rId1" Type="http://schemas.openxmlformats.org/officeDocument/2006/relationships/video" Target="NULL" TargetMode="External"/><Relationship Id="rId2" Type="http://schemas.microsoft.com/office/2007/relationships/media" Target="https://www.youtube.com/embed/xYikioYiilU"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7.tif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395536" y="1201977"/>
            <a:ext cx="8424936" cy="1074896"/>
          </a:xfrm>
        </p:spPr>
        <p:txBody>
          <a:bodyPr>
            <a:normAutofit fontScale="90000"/>
          </a:bodyPr>
          <a:lstStyle/>
          <a:p>
            <a:r>
              <a:rPr lang="en-GB" sz="3200" dirty="0" smtClean="0"/>
              <a:t>Gender Equal Local Service Delivery</a:t>
            </a:r>
            <a:br>
              <a:rPr lang="en-GB" sz="3200" dirty="0" smtClean="0"/>
            </a:br>
            <a:r>
              <a:rPr lang="en-GB" sz="3200" dirty="0" smtClean="0"/>
              <a:t>---</a:t>
            </a:r>
            <a:br>
              <a:rPr lang="en-GB" sz="3200" dirty="0" smtClean="0"/>
            </a:br>
            <a:r>
              <a:rPr lang="en-GB" sz="3200" dirty="0" smtClean="0"/>
              <a:t>The Swedish Experience</a:t>
            </a:r>
            <a:endParaRPr lang="en-GB" sz="3200" dirty="0"/>
          </a:p>
        </p:txBody>
      </p:sp>
      <p:sp>
        <p:nvSpPr>
          <p:cNvPr id="3" name="Underrubrik 2"/>
          <p:cNvSpPr>
            <a:spLocks noGrp="1"/>
          </p:cNvSpPr>
          <p:nvPr>
            <p:ph type="subTitle" idx="1"/>
          </p:nvPr>
        </p:nvSpPr>
        <p:spPr>
          <a:xfrm>
            <a:off x="755576" y="3429000"/>
            <a:ext cx="7632848" cy="1386818"/>
          </a:xfrm>
        </p:spPr>
        <p:txBody>
          <a:bodyPr>
            <a:normAutofit/>
          </a:bodyPr>
          <a:lstStyle/>
          <a:p>
            <a:r>
              <a:rPr lang="en-GB" sz="1600" dirty="0" smtClean="0"/>
              <a:t>Ankara 10 June 2015</a:t>
            </a:r>
            <a:br>
              <a:rPr lang="en-GB" sz="1600" dirty="0" smtClean="0"/>
            </a:br>
            <a:r>
              <a:rPr lang="en-GB" sz="1600" dirty="0" smtClean="0"/>
              <a:t>Magnus Liljeström</a:t>
            </a:r>
          </a:p>
          <a:p>
            <a:r>
              <a:rPr lang="en-GB" sz="1600" dirty="0" smtClean="0"/>
              <a:t>Local Government Expert</a:t>
            </a:r>
          </a:p>
          <a:p>
            <a:r>
              <a:rPr lang="en-GB" sz="1600" dirty="0" smtClean="0"/>
              <a:t>Swedish Association of Local Authorities and Regions/SKL International</a:t>
            </a:r>
            <a:endParaRPr lang="en-GB" sz="1600" dirty="0"/>
          </a:p>
        </p:txBody>
      </p:sp>
    </p:spTree>
    <p:extLst>
      <p:ext uri="{BB962C8B-B14F-4D97-AF65-F5344CB8AC3E}">
        <p14:creationId xmlns:p14="http://schemas.microsoft.com/office/powerpoint/2010/main" val="401114730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p:cNvSpPr/>
          <p:nvPr/>
        </p:nvSpPr>
        <p:spPr>
          <a:xfrm>
            <a:off x="1619672" y="4922314"/>
            <a:ext cx="5616624" cy="720080"/>
          </a:xfrm>
          <a:prstGeom prst="rect">
            <a:avLst/>
          </a:prstGeom>
          <a:solidFill>
            <a:schemeClr val="accent4">
              <a:lumMod val="40000"/>
              <a:lumOff val="60000"/>
            </a:schemeClr>
          </a:solidFill>
          <a:ln>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Inhabitants: Women and men, girls and boys</a:t>
            </a:r>
            <a:endParaRPr lang="en-US" sz="1400" b="1" dirty="0">
              <a:solidFill>
                <a:schemeClr val="tx1"/>
              </a:solidFill>
            </a:endParaRPr>
          </a:p>
        </p:txBody>
      </p:sp>
      <p:sp>
        <p:nvSpPr>
          <p:cNvPr id="7" name="Rektangel 6"/>
          <p:cNvSpPr/>
          <p:nvPr/>
        </p:nvSpPr>
        <p:spPr>
          <a:xfrm>
            <a:off x="2965638" y="2682206"/>
            <a:ext cx="2722218" cy="2160240"/>
          </a:xfrm>
          <a:prstGeom prst="rect">
            <a:avLst/>
          </a:prstGeom>
          <a:solidFill>
            <a:schemeClr val="accent4">
              <a:lumMod val="40000"/>
              <a:lumOff val="60000"/>
            </a:schemeClr>
          </a:solidFill>
          <a:ln>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b="1" dirty="0" smtClean="0">
                <a:solidFill>
                  <a:schemeClr val="tx1"/>
                </a:solidFill>
                <a:latin typeface="+mj-lt"/>
              </a:rPr>
              <a:t>Core activities</a:t>
            </a:r>
            <a:endParaRPr lang="en-US" sz="1200" b="1" dirty="0">
              <a:solidFill>
                <a:schemeClr val="tx1"/>
              </a:solidFill>
              <a:latin typeface="+mj-lt"/>
            </a:endParaRPr>
          </a:p>
        </p:txBody>
      </p:sp>
      <p:sp>
        <p:nvSpPr>
          <p:cNvPr id="8" name="Rektangel 7"/>
          <p:cNvSpPr/>
          <p:nvPr/>
        </p:nvSpPr>
        <p:spPr>
          <a:xfrm>
            <a:off x="5687856" y="2682206"/>
            <a:ext cx="1436957" cy="2160240"/>
          </a:xfrm>
          <a:prstGeom prst="rect">
            <a:avLst/>
          </a:prstGeom>
          <a:solidFill>
            <a:schemeClr val="accent4">
              <a:lumMod val="40000"/>
              <a:lumOff val="60000"/>
            </a:schemeClr>
          </a:solidFill>
          <a:ln>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sv-SE" sz="1200" b="1" dirty="0" smtClean="0">
                <a:solidFill>
                  <a:schemeClr val="tx1"/>
                </a:solidFill>
              </a:rPr>
              <a:t>Support</a:t>
            </a:r>
            <a:endParaRPr lang="sv-SE" sz="1200" b="1" dirty="0">
              <a:solidFill>
                <a:schemeClr val="tx1"/>
              </a:solidFill>
            </a:endParaRPr>
          </a:p>
        </p:txBody>
      </p:sp>
      <p:sp>
        <p:nvSpPr>
          <p:cNvPr id="9" name="Rektangel 8"/>
          <p:cNvSpPr/>
          <p:nvPr/>
        </p:nvSpPr>
        <p:spPr>
          <a:xfrm>
            <a:off x="1659122" y="2682206"/>
            <a:ext cx="1296144" cy="2160240"/>
          </a:xfrm>
          <a:prstGeom prst="rect">
            <a:avLst/>
          </a:prstGeom>
          <a:solidFill>
            <a:schemeClr val="accent4">
              <a:lumMod val="40000"/>
              <a:lumOff val="60000"/>
            </a:schemeClr>
          </a:solidFill>
          <a:ln>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sv-SE" sz="1200" b="1" dirty="0" smtClean="0">
                <a:solidFill>
                  <a:schemeClr val="tx1"/>
                </a:solidFill>
                <a:latin typeface="+mj-lt"/>
              </a:rPr>
              <a:t>Management</a:t>
            </a:r>
            <a:endParaRPr lang="sv-SE" sz="1200" b="1" dirty="0">
              <a:solidFill>
                <a:schemeClr val="tx1"/>
              </a:solidFill>
              <a:latin typeface="+mj-lt"/>
            </a:endParaRPr>
          </a:p>
        </p:txBody>
      </p:sp>
      <p:sp>
        <p:nvSpPr>
          <p:cNvPr id="2" name="textruta 1"/>
          <p:cNvSpPr txBox="1"/>
          <p:nvPr/>
        </p:nvSpPr>
        <p:spPr>
          <a:xfrm>
            <a:off x="7419762" y="1530078"/>
            <a:ext cx="1269899" cy="369332"/>
          </a:xfrm>
          <a:prstGeom prst="rect">
            <a:avLst/>
          </a:prstGeom>
          <a:noFill/>
        </p:spPr>
        <p:txBody>
          <a:bodyPr wrap="none" rtlCol="0">
            <a:spAutoFit/>
          </a:bodyPr>
          <a:lstStyle/>
          <a:p>
            <a:r>
              <a:rPr lang="sv-SE" dirty="0" err="1" smtClean="0"/>
              <a:t>Structure</a:t>
            </a:r>
            <a:endParaRPr lang="sv-SE" dirty="0"/>
          </a:p>
        </p:txBody>
      </p:sp>
      <p:sp>
        <p:nvSpPr>
          <p:cNvPr id="3" name="textruta 2"/>
          <p:cNvSpPr txBox="1"/>
          <p:nvPr/>
        </p:nvSpPr>
        <p:spPr>
          <a:xfrm>
            <a:off x="7563778" y="4986462"/>
            <a:ext cx="1029449" cy="369332"/>
          </a:xfrm>
          <a:prstGeom prst="rect">
            <a:avLst/>
          </a:prstGeom>
          <a:noFill/>
        </p:spPr>
        <p:txBody>
          <a:bodyPr wrap="none" rtlCol="0">
            <a:spAutoFit/>
          </a:bodyPr>
          <a:lstStyle/>
          <a:p>
            <a:r>
              <a:rPr lang="sv-SE" dirty="0" smtClean="0"/>
              <a:t>Culture</a:t>
            </a:r>
            <a:endParaRPr lang="sv-SE" dirty="0"/>
          </a:p>
        </p:txBody>
      </p:sp>
      <p:cxnSp>
        <p:nvCxnSpPr>
          <p:cNvPr id="10" name="Rak pil 9"/>
          <p:cNvCxnSpPr/>
          <p:nvPr/>
        </p:nvCxnSpPr>
        <p:spPr>
          <a:xfrm>
            <a:off x="7995826" y="2034134"/>
            <a:ext cx="0" cy="2871028"/>
          </a:xfrm>
          <a:prstGeom prst="straightConnector1">
            <a:avLst/>
          </a:prstGeom>
          <a:ln w="57150">
            <a:solidFill>
              <a:schemeClr val="tx1">
                <a:lumMod val="65000"/>
                <a:lumOff val="35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0" name="Femhörning 19"/>
          <p:cNvSpPr/>
          <p:nvPr/>
        </p:nvSpPr>
        <p:spPr>
          <a:xfrm>
            <a:off x="1587658" y="3409255"/>
            <a:ext cx="1584176" cy="353070"/>
          </a:xfrm>
          <a:prstGeom prst="homePlate">
            <a:avLst/>
          </a:prstGeom>
          <a:solidFill>
            <a:schemeClr val="accent4">
              <a:lumMod val="60000"/>
              <a:lumOff val="4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smtClean="0"/>
              <a:t>Business</a:t>
            </a:r>
          </a:p>
          <a:p>
            <a:pPr algn="ctr"/>
            <a:r>
              <a:rPr lang="sv-SE" sz="1100" dirty="0" smtClean="0"/>
              <a:t>planning</a:t>
            </a:r>
            <a:endParaRPr lang="sv-SE" sz="1100" dirty="0"/>
          </a:p>
        </p:txBody>
      </p:sp>
      <p:sp>
        <p:nvSpPr>
          <p:cNvPr id="21" name="Femhörning 20"/>
          <p:cNvSpPr/>
          <p:nvPr/>
        </p:nvSpPr>
        <p:spPr>
          <a:xfrm>
            <a:off x="1587114" y="3868118"/>
            <a:ext cx="1584176" cy="353070"/>
          </a:xfrm>
          <a:prstGeom prst="homePlate">
            <a:avLst/>
          </a:prstGeom>
          <a:solidFill>
            <a:schemeClr val="accent4">
              <a:lumMod val="60000"/>
              <a:lumOff val="4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smtClean="0"/>
              <a:t>Budgeting</a:t>
            </a:r>
            <a:endParaRPr lang="sv-SE" sz="1100" dirty="0"/>
          </a:p>
        </p:txBody>
      </p:sp>
      <p:sp>
        <p:nvSpPr>
          <p:cNvPr id="22" name="Femhörning 21"/>
          <p:cNvSpPr/>
          <p:nvPr/>
        </p:nvSpPr>
        <p:spPr>
          <a:xfrm>
            <a:off x="1587114" y="4345359"/>
            <a:ext cx="1584176" cy="353070"/>
          </a:xfrm>
          <a:prstGeom prst="homePlate">
            <a:avLst/>
          </a:prstGeom>
          <a:solidFill>
            <a:schemeClr val="accent4">
              <a:lumMod val="60000"/>
              <a:lumOff val="4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Annual review</a:t>
            </a:r>
            <a:endParaRPr lang="en-US" sz="1100" dirty="0"/>
          </a:p>
        </p:txBody>
      </p:sp>
      <p:sp>
        <p:nvSpPr>
          <p:cNvPr id="24" name="Femhörning 23"/>
          <p:cNvSpPr/>
          <p:nvPr/>
        </p:nvSpPr>
        <p:spPr>
          <a:xfrm rot="10800000" flipV="1">
            <a:off x="5622959" y="3429001"/>
            <a:ext cx="1584176" cy="353070"/>
          </a:xfrm>
          <a:prstGeom prst="homePlate">
            <a:avLst/>
          </a:prstGeom>
          <a:solidFill>
            <a:schemeClr val="accent4">
              <a:lumMod val="60000"/>
              <a:lumOff val="4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smtClean="0"/>
              <a:t>Adm. </a:t>
            </a:r>
            <a:r>
              <a:rPr lang="en-US" sz="1100" dirty="0" smtClean="0"/>
              <a:t>routines</a:t>
            </a:r>
            <a:endParaRPr lang="en-US" sz="1100" dirty="0"/>
          </a:p>
        </p:txBody>
      </p:sp>
      <p:sp>
        <p:nvSpPr>
          <p:cNvPr id="27" name="Femhörning 26"/>
          <p:cNvSpPr/>
          <p:nvPr/>
        </p:nvSpPr>
        <p:spPr>
          <a:xfrm rot="10800000" flipV="1">
            <a:off x="5610597" y="3888756"/>
            <a:ext cx="1584176" cy="353070"/>
          </a:xfrm>
          <a:prstGeom prst="homePlate">
            <a:avLst/>
          </a:prstGeom>
          <a:solidFill>
            <a:schemeClr val="accent4">
              <a:lumMod val="60000"/>
              <a:lumOff val="4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smtClean="0"/>
              <a:t>HR</a:t>
            </a:r>
            <a:endParaRPr lang="sv-SE" sz="1100" dirty="0"/>
          </a:p>
        </p:txBody>
      </p:sp>
      <p:sp>
        <p:nvSpPr>
          <p:cNvPr id="28" name="Femhörning 27"/>
          <p:cNvSpPr/>
          <p:nvPr/>
        </p:nvSpPr>
        <p:spPr>
          <a:xfrm rot="10800000" flipV="1">
            <a:off x="5612645" y="4372073"/>
            <a:ext cx="1584176" cy="353070"/>
          </a:xfrm>
          <a:prstGeom prst="homePlate">
            <a:avLst/>
          </a:prstGeom>
          <a:solidFill>
            <a:schemeClr val="accent4">
              <a:lumMod val="60000"/>
              <a:lumOff val="4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Economy</a:t>
            </a:r>
            <a:r>
              <a:rPr lang="sv-SE" sz="1100" dirty="0" smtClean="0"/>
              <a:t>, IT</a:t>
            </a:r>
            <a:endParaRPr lang="sv-SE" sz="1100" dirty="0"/>
          </a:p>
        </p:txBody>
      </p:sp>
      <p:sp>
        <p:nvSpPr>
          <p:cNvPr id="31" name="Femhörning 30"/>
          <p:cNvSpPr/>
          <p:nvPr/>
        </p:nvSpPr>
        <p:spPr>
          <a:xfrm rot="5400000">
            <a:off x="3492233" y="3786498"/>
            <a:ext cx="1845494" cy="602072"/>
          </a:xfrm>
          <a:prstGeom prst="homePlate">
            <a:avLst/>
          </a:prstGeom>
          <a:solidFill>
            <a:schemeClr val="accent4">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smtClean="0"/>
              <a:t>Wel</a:t>
            </a:r>
            <a:r>
              <a:rPr lang="sv-SE" sz="1200" dirty="0" smtClean="0"/>
              <a:t>fare services</a:t>
            </a:r>
            <a:endParaRPr lang="sv-SE" sz="1200" dirty="0"/>
          </a:p>
        </p:txBody>
      </p:sp>
      <p:sp>
        <p:nvSpPr>
          <p:cNvPr id="32" name="Femhörning 31"/>
          <p:cNvSpPr/>
          <p:nvPr/>
        </p:nvSpPr>
        <p:spPr>
          <a:xfrm rot="5400000">
            <a:off x="4220468" y="3806879"/>
            <a:ext cx="1845495" cy="567099"/>
          </a:xfrm>
          <a:prstGeom prst="homePlate">
            <a:avLst/>
          </a:prstGeom>
          <a:solidFill>
            <a:schemeClr val="accent4">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smtClean="0"/>
              <a:t> Community development</a:t>
            </a:r>
            <a:endParaRPr lang="sv-SE" sz="1200" dirty="0"/>
          </a:p>
        </p:txBody>
      </p:sp>
      <p:sp>
        <p:nvSpPr>
          <p:cNvPr id="5" name="Likbent triangel 4"/>
          <p:cNvSpPr/>
          <p:nvPr/>
        </p:nvSpPr>
        <p:spPr>
          <a:xfrm>
            <a:off x="1443098" y="1386062"/>
            <a:ext cx="5904656" cy="1224136"/>
          </a:xfrm>
          <a:prstGeom prst="triangle">
            <a:avLst/>
          </a:prstGeom>
          <a:solidFill>
            <a:schemeClr val="accent4">
              <a:lumMod val="60000"/>
              <a:lumOff val="4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latin typeface="+mj-lt"/>
              </a:rPr>
              <a:t>Steering documents</a:t>
            </a:r>
            <a:endParaRPr lang="en-US" sz="1400" b="1" dirty="0">
              <a:solidFill>
                <a:schemeClr val="bg1"/>
              </a:solidFill>
              <a:latin typeface="+mj-lt"/>
            </a:endParaRPr>
          </a:p>
        </p:txBody>
      </p:sp>
      <p:sp>
        <p:nvSpPr>
          <p:cNvPr id="4" name="Rubrik 3"/>
          <p:cNvSpPr>
            <a:spLocks noGrp="1"/>
          </p:cNvSpPr>
          <p:nvPr>
            <p:ph type="title"/>
          </p:nvPr>
        </p:nvSpPr>
        <p:spPr>
          <a:xfrm>
            <a:off x="471358" y="114272"/>
            <a:ext cx="8229600" cy="1143000"/>
          </a:xfrm>
        </p:spPr>
        <p:txBody>
          <a:bodyPr>
            <a:normAutofit/>
          </a:bodyPr>
          <a:lstStyle/>
          <a:p>
            <a:pPr algn="ctr"/>
            <a:r>
              <a:rPr lang="en-GB" sz="3000" dirty="0" smtClean="0"/>
              <a:t>Gender mainstreaming includes all processes</a:t>
            </a:r>
            <a:endParaRPr lang="en-GB" sz="3000" dirty="0"/>
          </a:p>
        </p:txBody>
      </p:sp>
      <p:sp>
        <p:nvSpPr>
          <p:cNvPr id="19" name="Femhörning 18"/>
          <p:cNvSpPr/>
          <p:nvPr/>
        </p:nvSpPr>
        <p:spPr>
          <a:xfrm rot="5400000">
            <a:off x="2772152" y="3796084"/>
            <a:ext cx="1845494" cy="602072"/>
          </a:xfrm>
          <a:prstGeom prst="homePlate">
            <a:avLst/>
          </a:prstGeom>
          <a:solidFill>
            <a:schemeClr val="accent4">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Authority</a:t>
            </a:r>
            <a:endParaRPr lang="en-US" sz="1200" dirty="0"/>
          </a:p>
        </p:txBody>
      </p:sp>
    </p:spTree>
    <p:extLst>
      <p:ext uri="{BB962C8B-B14F-4D97-AF65-F5344CB8AC3E}">
        <p14:creationId xmlns:p14="http://schemas.microsoft.com/office/powerpoint/2010/main" val="5978254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wipe(up)">
                                      <p:cBhvr>
                                        <p:cTn id="16" dur="500"/>
                                        <p:tgtEl>
                                          <p:spTgt spid="32"/>
                                        </p:tgtEl>
                                      </p:cBhvr>
                                    </p:animEffect>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wipe(up)">
                                      <p:cBhvr>
                                        <p:cTn id="20" dur="500"/>
                                        <p:tgtEl>
                                          <p:spTgt spid="31"/>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up)">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right)">
                                      <p:cBhvr>
                                        <p:cTn id="29" dur="500"/>
                                        <p:tgtEl>
                                          <p:spTgt spid="9"/>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left)">
                                      <p:cBhvr>
                                        <p:cTn id="33" dur="500"/>
                                        <p:tgtEl>
                                          <p:spTgt spid="20"/>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1500"/>
                            </p:stCondLst>
                            <p:childTnLst>
                              <p:par>
                                <p:cTn id="39" presetID="22" presetClass="entr" presetSubtype="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ipe(left)">
                                      <p:cBhvr>
                                        <p:cTn id="41" dur="500"/>
                                        <p:tgtEl>
                                          <p:spTgt spid="22"/>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left)">
                                      <p:cBhvr>
                                        <p:cTn id="46" dur="500"/>
                                        <p:tgtEl>
                                          <p:spTgt spid="8"/>
                                        </p:tgtEl>
                                      </p:cBhvr>
                                    </p:animEffect>
                                  </p:childTnLst>
                                </p:cTn>
                              </p:par>
                            </p:childTnLst>
                          </p:cTn>
                        </p:par>
                        <p:par>
                          <p:cTn id="47" fill="hold">
                            <p:stCondLst>
                              <p:cond delay="500"/>
                            </p:stCondLst>
                            <p:childTnLst>
                              <p:par>
                                <p:cTn id="48" presetID="22" presetClass="entr" presetSubtype="2"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right)">
                                      <p:cBhvr>
                                        <p:cTn id="50" dur="500"/>
                                        <p:tgtEl>
                                          <p:spTgt spid="24"/>
                                        </p:tgtEl>
                                      </p:cBhvr>
                                    </p:animEffect>
                                  </p:childTnLst>
                                </p:cTn>
                              </p:par>
                            </p:childTnLst>
                          </p:cTn>
                        </p:par>
                        <p:par>
                          <p:cTn id="51" fill="hold">
                            <p:stCondLst>
                              <p:cond delay="1000"/>
                            </p:stCondLst>
                            <p:childTnLst>
                              <p:par>
                                <p:cTn id="52" presetID="22" presetClass="entr" presetSubtype="2" fill="hold" grpId="0" nodeType="after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wipe(right)">
                                      <p:cBhvr>
                                        <p:cTn id="54" dur="500"/>
                                        <p:tgtEl>
                                          <p:spTgt spid="27"/>
                                        </p:tgtEl>
                                      </p:cBhvr>
                                    </p:animEffect>
                                  </p:childTnLst>
                                </p:cTn>
                              </p:par>
                            </p:childTnLst>
                          </p:cTn>
                        </p:par>
                        <p:par>
                          <p:cTn id="55" fill="hold">
                            <p:stCondLst>
                              <p:cond delay="1500"/>
                            </p:stCondLst>
                            <p:childTnLst>
                              <p:par>
                                <p:cTn id="56" presetID="22" presetClass="entr" presetSubtype="2"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right)">
                                      <p:cBhvr>
                                        <p:cTn id="58" dur="500"/>
                                        <p:tgtEl>
                                          <p:spTgt spid="28"/>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grpId="0" nodeType="click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wipe(up)">
                                      <p:cBhvr>
                                        <p:cTn id="63" dur="500"/>
                                        <p:tgtEl>
                                          <p:spTgt spid="5"/>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42" fill="hold" nodeType="click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barn(outHorizontal)">
                                      <p:cBhvr>
                                        <p:cTn id="68" dur="500"/>
                                        <p:tgtEl>
                                          <p:spTgt spid="10"/>
                                        </p:tgtEl>
                                      </p:cBhvr>
                                    </p:animEffect>
                                  </p:childTnLst>
                                </p:cTn>
                              </p:par>
                            </p:childTnLst>
                          </p:cTn>
                        </p:par>
                        <p:par>
                          <p:cTn id="69" fill="hold">
                            <p:stCondLst>
                              <p:cond delay="500"/>
                            </p:stCondLst>
                            <p:childTnLst>
                              <p:par>
                                <p:cTn id="70" presetID="1" presetClass="entr" presetSubtype="0" fill="hold" grpId="0" nodeType="afterEffect">
                                  <p:stCondLst>
                                    <p:cond delay="0"/>
                                  </p:stCondLst>
                                  <p:childTnLst>
                                    <p:set>
                                      <p:cBhvr>
                                        <p:cTn id="71" dur="1" fill="hold">
                                          <p:stCondLst>
                                            <p:cond delay="0"/>
                                          </p:stCondLst>
                                        </p:cTn>
                                        <p:tgtEl>
                                          <p:spTgt spid="3"/>
                                        </p:tgtEl>
                                        <p:attrNameLst>
                                          <p:attrName>style.visibility</p:attrName>
                                        </p:attrNameLst>
                                      </p:cBhvr>
                                      <p:to>
                                        <p:strVal val="visible"/>
                                      </p:to>
                                    </p:set>
                                  </p:childTnLst>
                                </p:cTn>
                              </p:par>
                            </p:childTnLst>
                          </p:cTn>
                        </p:par>
                        <p:par>
                          <p:cTn id="72" fill="hold">
                            <p:stCondLst>
                              <p:cond delay="500"/>
                            </p:stCondLst>
                            <p:childTnLst>
                              <p:par>
                                <p:cTn id="73" presetID="1"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2" grpId="0"/>
      <p:bldP spid="3" grpId="0"/>
      <p:bldP spid="20" grpId="0" animBg="1"/>
      <p:bldP spid="21" grpId="0" animBg="1"/>
      <p:bldP spid="22" grpId="0" animBg="1"/>
      <p:bldP spid="24" grpId="0" animBg="1"/>
      <p:bldP spid="27" grpId="0" animBg="1"/>
      <p:bldP spid="28" grpId="0" animBg="1"/>
      <p:bldP spid="31" grpId="0" animBg="1"/>
      <p:bldP spid="32" grpId="0" animBg="1"/>
      <p:bldP spid="5"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Challenges to </a:t>
            </a:r>
            <a:r>
              <a:rPr lang="sv-SE" dirty="0" err="1" smtClean="0"/>
              <a:t>sustainability</a:t>
            </a:r>
            <a:endParaRPr lang="sv-SE" dirty="0"/>
          </a:p>
        </p:txBody>
      </p:sp>
      <p:pic>
        <p:nvPicPr>
          <p:cNvPr id="5" name="Platshållare för innehåll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1844824"/>
            <a:ext cx="4038600" cy="2692400"/>
          </a:xfrm>
          <a:prstGeom prst="rect">
            <a:avLst/>
          </a:prstGeom>
          <a:ln>
            <a:noFill/>
          </a:ln>
          <a:effectLst>
            <a:outerShdw blurRad="292100" dist="139700" dir="2700000" algn="tl" rotWithShape="0">
              <a:srgbClr val="333333">
                <a:alpha val="65000"/>
              </a:srgbClr>
            </a:outerShdw>
          </a:effectLst>
        </p:spPr>
      </p:pic>
      <p:sp>
        <p:nvSpPr>
          <p:cNvPr id="4" name="Platshållare för innehåll 3"/>
          <p:cNvSpPr>
            <a:spLocks noGrp="1"/>
          </p:cNvSpPr>
          <p:nvPr>
            <p:ph sz="half" idx="2"/>
          </p:nvPr>
        </p:nvSpPr>
        <p:spPr/>
        <p:txBody>
          <a:bodyPr>
            <a:normAutofit fontScale="92500"/>
          </a:bodyPr>
          <a:lstStyle/>
          <a:p>
            <a:r>
              <a:rPr lang="sv-SE" dirty="0" err="1"/>
              <a:t>Competition</a:t>
            </a:r>
            <a:r>
              <a:rPr lang="sv-SE" dirty="0"/>
              <a:t> from </a:t>
            </a:r>
            <a:r>
              <a:rPr lang="sv-SE" dirty="0" err="1"/>
              <a:t>other</a:t>
            </a:r>
            <a:r>
              <a:rPr lang="sv-SE" dirty="0"/>
              <a:t> ”</a:t>
            </a:r>
            <a:r>
              <a:rPr lang="sv-SE" dirty="0" err="1"/>
              <a:t>perspectives</a:t>
            </a:r>
            <a:r>
              <a:rPr lang="sv-SE" dirty="0"/>
              <a:t>”</a:t>
            </a:r>
          </a:p>
          <a:p>
            <a:r>
              <a:rPr lang="sv-SE" dirty="0" err="1"/>
              <a:t>Competition</a:t>
            </a:r>
            <a:r>
              <a:rPr lang="sv-SE" dirty="0"/>
              <a:t> from </a:t>
            </a:r>
            <a:r>
              <a:rPr lang="sv-SE" dirty="0" err="1"/>
              <a:t>other</a:t>
            </a:r>
            <a:r>
              <a:rPr lang="sv-SE" dirty="0"/>
              <a:t> sorts </a:t>
            </a:r>
            <a:r>
              <a:rPr lang="sv-SE" dirty="0" err="1"/>
              <a:t>of</a:t>
            </a:r>
            <a:r>
              <a:rPr lang="sv-SE" dirty="0"/>
              <a:t> </a:t>
            </a:r>
            <a:r>
              <a:rPr lang="sv-SE" dirty="0" err="1"/>
              <a:t>development</a:t>
            </a:r>
            <a:r>
              <a:rPr lang="sv-SE" dirty="0"/>
              <a:t> </a:t>
            </a:r>
            <a:r>
              <a:rPr lang="sv-SE" dirty="0" err="1"/>
              <a:t>work</a:t>
            </a:r>
            <a:endParaRPr lang="sv-SE" dirty="0"/>
          </a:p>
          <a:p>
            <a:r>
              <a:rPr lang="sv-SE" dirty="0"/>
              <a:t>Lack </a:t>
            </a:r>
            <a:r>
              <a:rPr lang="sv-SE" dirty="0" err="1"/>
              <a:t>of</a:t>
            </a:r>
            <a:r>
              <a:rPr lang="sv-SE" dirty="0"/>
              <a:t> management </a:t>
            </a:r>
            <a:r>
              <a:rPr lang="sv-SE" dirty="0" err="1"/>
              <a:t>commitment</a:t>
            </a:r>
            <a:endParaRPr lang="sv-SE" dirty="0"/>
          </a:p>
          <a:p>
            <a:r>
              <a:rPr lang="sv-SE" dirty="0" err="1"/>
              <a:t>Difficulties</a:t>
            </a:r>
            <a:r>
              <a:rPr lang="sv-SE" dirty="0"/>
              <a:t> </a:t>
            </a:r>
            <a:r>
              <a:rPr lang="sv-SE" dirty="0" err="1"/>
              <a:t>measuring</a:t>
            </a:r>
            <a:r>
              <a:rPr lang="sv-SE" dirty="0"/>
              <a:t> </a:t>
            </a:r>
            <a:r>
              <a:rPr lang="sv-SE" dirty="0" err="1"/>
              <a:t>outcome</a:t>
            </a:r>
            <a:endParaRPr lang="sv-SE" dirty="0"/>
          </a:p>
          <a:p>
            <a:r>
              <a:rPr lang="sv-SE" dirty="0"/>
              <a:t>Lack </a:t>
            </a:r>
            <a:r>
              <a:rPr lang="sv-SE" dirty="0" err="1"/>
              <a:t>of</a:t>
            </a:r>
            <a:r>
              <a:rPr lang="sv-SE" dirty="0"/>
              <a:t> </a:t>
            </a:r>
            <a:r>
              <a:rPr lang="sv-SE" dirty="0" err="1"/>
              <a:t>resources</a:t>
            </a:r>
            <a:r>
              <a:rPr lang="sv-SE" dirty="0"/>
              <a:t> (</a:t>
            </a:r>
            <a:r>
              <a:rPr lang="sv-SE" dirty="0" err="1"/>
              <a:t>time</a:t>
            </a:r>
            <a:r>
              <a:rPr lang="sv-SE" dirty="0"/>
              <a:t>)</a:t>
            </a:r>
          </a:p>
          <a:p>
            <a:r>
              <a:rPr lang="sv-SE" dirty="0" err="1"/>
              <a:t>Declining</a:t>
            </a:r>
            <a:r>
              <a:rPr lang="sv-SE" dirty="0"/>
              <a:t> sense </a:t>
            </a:r>
            <a:r>
              <a:rPr lang="sv-SE" dirty="0" err="1"/>
              <a:t>of</a:t>
            </a:r>
            <a:r>
              <a:rPr lang="sv-SE" dirty="0"/>
              <a:t> </a:t>
            </a:r>
            <a:r>
              <a:rPr lang="sv-SE" dirty="0" err="1"/>
              <a:t>political</a:t>
            </a:r>
            <a:r>
              <a:rPr lang="sv-SE" dirty="0"/>
              <a:t> </a:t>
            </a:r>
            <a:r>
              <a:rPr lang="sv-SE" dirty="0" err="1"/>
              <a:t>ownership</a:t>
            </a:r>
            <a:endParaRPr lang="sv-SE" dirty="0"/>
          </a:p>
          <a:p>
            <a:endParaRPr lang="sv-SE" dirty="0"/>
          </a:p>
        </p:txBody>
      </p:sp>
    </p:spTree>
    <p:extLst>
      <p:ext uri="{BB962C8B-B14F-4D97-AF65-F5344CB8AC3E}">
        <p14:creationId xmlns:p14="http://schemas.microsoft.com/office/powerpoint/2010/main" val="3510091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p:txBody>
          <a:bodyPr/>
          <a:lstStyle/>
          <a:p>
            <a:r>
              <a:rPr lang="en-GB" dirty="0" smtClean="0"/>
              <a:t>Girls Got Better Grades in Athletics</a:t>
            </a:r>
            <a:endParaRPr lang="en-GB" dirty="0"/>
          </a:p>
        </p:txBody>
      </p:sp>
      <p:sp>
        <p:nvSpPr>
          <p:cNvPr id="7" name="Platshållare för innehåll 6"/>
          <p:cNvSpPr>
            <a:spLocks noGrp="1"/>
          </p:cNvSpPr>
          <p:nvPr>
            <p:ph sz="half" idx="1"/>
          </p:nvPr>
        </p:nvSpPr>
        <p:spPr/>
        <p:txBody>
          <a:bodyPr>
            <a:normAutofit fontScale="92500" lnSpcReduction="10000"/>
          </a:bodyPr>
          <a:lstStyle/>
          <a:p>
            <a:r>
              <a:rPr lang="en-GB" dirty="0" smtClean="0"/>
              <a:t>Goal – all pupils should reach level to pass in Athletics.</a:t>
            </a:r>
          </a:p>
          <a:p>
            <a:r>
              <a:rPr lang="en-GB" dirty="0" smtClean="0"/>
              <a:t>Statistics segregated by sex and analysis showed that many girls didn’t master swimming – and therefore didn’t pass.</a:t>
            </a:r>
          </a:p>
          <a:p>
            <a:r>
              <a:rPr lang="en-GB" dirty="0" smtClean="0"/>
              <a:t>Decision on extended teaching in swimming.</a:t>
            </a:r>
          </a:p>
          <a:p>
            <a:r>
              <a:rPr lang="en-GB" dirty="0" smtClean="0"/>
              <a:t>Result: more girls reached level to pass in Athletics – and boys reached better results to.</a:t>
            </a:r>
          </a:p>
          <a:p>
            <a:endParaRPr lang="en-GB" dirty="0"/>
          </a:p>
        </p:txBody>
      </p:sp>
      <p:pic>
        <p:nvPicPr>
          <p:cNvPr id="11" name="Platshållare för innehåll 8"/>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14160" r="31491"/>
          <a:stretch/>
        </p:blipFill>
        <p:spPr>
          <a:xfrm>
            <a:off x="4648200" y="2335711"/>
            <a:ext cx="4038600" cy="260091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78719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ZA" dirty="0" smtClean="0"/>
              <a:t>Car Park Designed for Security</a:t>
            </a:r>
            <a:endParaRPr lang="en-ZA" dirty="0"/>
          </a:p>
        </p:txBody>
      </p:sp>
      <p:sp>
        <p:nvSpPr>
          <p:cNvPr id="7" name="Platshållare för innehåll 6"/>
          <p:cNvSpPr>
            <a:spLocks noGrp="1"/>
          </p:cNvSpPr>
          <p:nvPr>
            <p:ph sz="half" idx="1"/>
          </p:nvPr>
        </p:nvSpPr>
        <p:spPr/>
        <p:txBody>
          <a:bodyPr/>
          <a:lstStyle/>
          <a:p>
            <a:r>
              <a:rPr lang="en-ZA" dirty="0" smtClean="0"/>
              <a:t>In Gothenburg, women avoided public Car park due to sense of insecurity.</a:t>
            </a:r>
          </a:p>
          <a:p>
            <a:r>
              <a:rPr lang="en-ZA" dirty="0" smtClean="0"/>
              <a:t>New Car parks designed to increase sense of safety – light, bright and translucent.</a:t>
            </a:r>
          </a:p>
          <a:p>
            <a:r>
              <a:rPr lang="en-ZA" dirty="0" smtClean="0"/>
              <a:t>More women use Car parks – and men also feel more secure.</a:t>
            </a:r>
            <a:endParaRPr lang="en-ZA" dirty="0"/>
          </a:p>
        </p:txBody>
      </p:sp>
      <p:pic>
        <p:nvPicPr>
          <p:cNvPr id="10" name="Platshållare för innehåll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8200" y="1772816"/>
            <a:ext cx="4038600" cy="2692400"/>
          </a:xfrm>
          <a:prstGeom prst="rect">
            <a:avLst/>
          </a:prstGeom>
          <a:ln>
            <a:noFill/>
          </a:ln>
          <a:effectLst>
            <a:outerShdw blurRad="292100" dist="139700" dir="2700000" algn="tl" rotWithShape="0">
              <a:srgbClr val="333333">
                <a:alpha val="65000"/>
              </a:srgbClr>
            </a:outerShdw>
          </a:effectLst>
        </p:spPr>
      </p:pic>
      <p:pic>
        <p:nvPicPr>
          <p:cNvPr id="8" name="Platshållare för innehåll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2160" y="3933055"/>
            <a:ext cx="2378599" cy="158573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9067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en-GB" sz="3000" dirty="0" smtClean="0"/>
              <a:t>Post Cards to Reach New Groups</a:t>
            </a:r>
            <a:endParaRPr lang="en-GB" sz="3000" dirty="0"/>
          </a:p>
        </p:txBody>
      </p:sp>
      <p:sp>
        <p:nvSpPr>
          <p:cNvPr id="3" name="Platshållare för innehåll 2"/>
          <p:cNvSpPr>
            <a:spLocks noGrp="1"/>
          </p:cNvSpPr>
          <p:nvPr>
            <p:ph sz="half" idx="1"/>
          </p:nvPr>
        </p:nvSpPr>
        <p:spPr/>
        <p:txBody>
          <a:bodyPr>
            <a:normAutofit fontScale="92500" lnSpcReduction="20000"/>
          </a:bodyPr>
          <a:lstStyle/>
          <a:p>
            <a:r>
              <a:rPr lang="en-GB" dirty="0" smtClean="0"/>
              <a:t>Traffic planning of square in central Gothenburg called for civil dialogue.</a:t>
            </a:r>
          </a:p>
          <a:p>
            <a:r>
              <a:rPr lang="en-GB" dirty="0" smtClean="0"/>
              <a:t>Identifying of target groups concerned by the remake.</a:t>
            </a:r>
          </a:p>
          <a:p>
            <a:r>
              <a:rPr lang="en-GB" dirty="0" smtClean="0"/>
              <a:t>Post cards sent to selected groups: young, old, women, immigrants.</a:t>
            </a:r>
          </a:p>
          <a:p>
            <a:r>
              <a:rPr lang="en-GB" dirty="0" smtClean="0"/>
              <a:t>More answers than ever!</a:t>
            </a:r>
          </a:p>
          <a:p>
            <a:r>
              <a:rPr lang="en-GB" dirty="0" smtClean="0"/>
              <a:t>New square: more grass, less asphalt, better paths for walking and cycling, less parking lots.</a:t>
            </a:r>
          </a:p>
          <a:p>
            <a:endParaRPr lang="en-GB" dirty="0"/>
          </a:p>
        </p:txBody>
      </p:sp>
      <p:pic>
        <p:nvPicPr>
          <p:cNvPr id="5" name="Picture 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rot="416530">
            <a:off x="4652808" y="1833848"/>
            <a:ext cx="4038600" cy="28429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2431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dirty="0" smtClean="0"/>
              <a:t>Help - we broke our water!</a:t>
            </a:r>
            <a:endParaRPr lang="en-US" dirty="0"/>
          </a:p>
        </p:txBody>
      </p:sp>
      <p:sp>
        <p:nvSpPr>
          <p:cNvPr id="4" name="Platshållare för innehåll 3"/>
          <p:cNvSpPr>
            <a:spLocks noGrp="1"/>
          </p:cNvSpPr>
          <p:nvPr>
            <p:ph sz="half" idx="1"/>
          </p:nvPr>
        </p:nvSpPr>
        <p:spPr/>
        <p:txBody>
          <a:bodyPr>
            <a:normAutofit fontScale="92500"/>
          </a:bodyPr>
          <a:lstStyle/>
          <a:p>
            <a:endParaRPr lang="en-US" dirty="0"/>
          </a:p>
        </p:txBody>
      </p:sp>
      <p:sp>
        <p:nvSpPr>
          <p:cNvPr id="5" name="Platshållare för innehåll 4"/>
          <p:cNvSpPr>
            <a:spLocks noGrp="1"/>
          </p:cNvSpPr>
          <p:nvPr>
            <p:ph sz="half" idx="2"/>
          </p:nvPr>
        </p:nvSpPr>
        <p:spPr/>
        <p:txBody>
          <a:bodyPr>
            <a:normAutofit fontScale="92500"/>
          </a:bodyPr>
          <a:lstStyle/>
          <a:p>
            <a:r>
              <a:rPr lang="en-US" dirty="0" smtClean="0"/>
              <a:t>Survey in county hospital showed that fathers didn’t feel acknowledged in obstetric care – nor were they included in the care of mother and baby.</a:t>
            </a:r>
          </a:p>
          <a:p>
            <a:r>
              <a:rPr lang="en-US" dirty="0" smtClean="0"/>
              <a:t>Change in staff’s attitude towards fathers.</a:t>
            </a:r>
          </a:p>
          <a:p>
            <a:r>
              <a:rPr lang="en-US" dirty="0" smtClean="0"/>
              <a:t>Early involvement reduces risk of divorce and promotes a more gender equal parenthood.</a:t>
            </a:r>
            <a:endParaRPr lang="en-US" dirty="0"/>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7078" t="6352" r="18078" b="6352"/>
          <a:stretch/>
        </p:blipFill>
        <p:spPr bwMode="auto">
          <a:xfrm flipH="1">
            <a:off x="881526" y="1700808"/>
            <a:ext cx="3474450" cy="34563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860144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p>
            <a:r>
              <a:rPr lang="en-US" dirty="0" smtClean="0"/>
              <a:t>Reduced Caring Needs After Hip Joint Fractures</a:t>
            </a:r>
            <a:endParaRPr lang="en-US" dirty="0"/>
          </a:p>
        </p:txBody>
      </p:sp>
      <p:sp>
        <p:nvSpPr>
          <p:cNvPr id="6" name="Platshållare för innehåll 5"/>
          <p:cNvSpPr>
            <a:spLocks noGrp="1"/>
          </p:cNvSpPr>
          <p:nvPr>
            <p:ph sz="half" idx="1"/>
          </p:nvPr>
        </p:nvSpPr>
        <p:spPr/>
        <p:txBody>
          <a:bodyPr>
            <a:normAutofit fontScale="85000" lnSpcReduction="20000"/>
          </a:bodyPr>
          <a:lstStyle/>
          <a:p>
            <a:r>
              <a:rPr lang="en-US" dirty="0" smtClean="0"/>
              <a:t>Three out of four patients were women, average age 85+</a:t>
            </a:r>
          </a:p>
          <a:p>
            <a:r>
              <a:rPr lang="en-US" dirty="0" smtClean="0"/>
              <a:t>Less pain relief, longer waiting, worse results and greater need of hospital care.</a:t>
            </a:r>
          </a:p>
          <a:p>
            <a:r>
              <a:rPr lang="en-US" dirty="0" smtClean="0"/>
              <a:t>New nursing routines in ambulance:</a:t>
            </a:r>
          </a:p>
          <a:p>
            <a:pPr lvl="1"/>
            <a:r>
              <a:rPr lang="en-US" dirty="0" smtClean="0"/>
              <a:t>Pain relief for all</a:t>
            </a:r>
          </a:p>
          <a:p>
            <a:pPr lvl="1"/>
            <a:r>
              <a:rPr lang="en-US" dirty="0" smtClean="0"/>
              <a:t>Straight to x-ray</a:t>
            </a:r>
          </a:p>
          <a:p>
            <a:pPr lvl="1"/>
            <a:r>
              <a:rPr lang="en-US" dirty="0" smtClean="0"/>
              <a:t>Quicker to operation</a:t>
            </a:r>
          </a:p>
          <a:p>
            <a:r>
              <a:rPr lang="en-US" dirty="0" smtClean="0"/>
              <a:t>Less states of confusion, less suffering, shorter length of stay in hospitals.</a:t>
            </a:r>
            <a:endParaRPr lang="en-US" dirty="0"/>
          </a:p>
        </p:txBody>
      </p:sp>
      <p:pic>
        <p:nvPicPr>
          <p:cNvPr id="7" name="Platshållare för innehåll 3" descr="Märta.JPG"/>
          <p:cNvPicPr>
            <a:picLocks noGrp="1" noChangeAspect="1"/>
          </p:cNvPicPr>
          <p:nvPr>
            <p:ph sz="half" idx="2"/>
          </p:nvPr>
        </p:nvPicPr>
        <p:blipFill>
          <a:blip r:embed="rId3" cstate="print"/>
          <a:stretch>
            <a:fillRect/>
          </a:stretch>
        </p:blipFill>
        <p:spPr>
          <a:xfrm>
            <a:off x="4367098" y="1772816"/>
            <a:ext cx="4381366" cy="291479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4055006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normAutofit/>
          </a:bodyPr>
          <a:lstStyle/>
          <a:p>
            <a:r>
              <a:rPr lang="en-GB" dirty="0" smtClean="0"/>
              <a:t>Improved School Achievements</a:t>
            </a:r>
            <a:endParaRPr lang="en-GB" dirty="0"/>
          </a:p>
        </p:txBody>
      </p:sp>
      <p:sp>
        <p:nvSpPr>
          <p:cNvPr id="2" name="Platshållare för innehåll 1"/>
          <p:cNvSpPr>
            <a:spLocks noGrp="1"/>
          </p:cNvSpPr>
          <p:nvPr>
            <p:ph sz="half" idx="2"/>
          </p:nvPr>
        </p:nvSpPr>
        <p:spPr/>
        <p:txBody>
          <a:bodyPr>
            <a:normAutofit fontScale="92500" lnSpcReduction="20000"/>
          </a:bodyPr>
          <a:lstStyle/>
          <a:p>
            <a:r>
              <a:rPr lang="en-GB" dirty="0" smtClean="0"/>
              <a:t>Girls perform better at school than boys.</a:t>
            </a:r>
          </a:p>
          <a:p>
            <a:r>
              <a:rPr lang="en-GB" dirty="0" smtClean="0"/>
              <a:t>Studying is seen as ”un-manly” by boys – and by grown ups? ”Boys will be boys…”</a:t>
            </a:r>
          </a:p>
          <a:p>
            <a:r>
              <a:rPr lang="en-GB" dirty="0" smtClean="0"/>
              <a:t>Systematic work with gender stereotypes + zero tolerance for violence + sex and relationships education in other subjects</a:t>
            </a:r>
          </a:p>
          <a:p>
            <a:r>
              <a:rPr lang="en-GB" dirty="0" smtClean="0"/>
              <a:t>Higher demands and expectations yielded better results in school.</a:t>
            </a:r>
          </a:p>
        </p:txBody>
      </p:sp>
      <p:pic>
        <p:nvPicPr>
          <p:cNvPr id="6" name="Platshållare för innehåll 3" descr="pilgrimsskolan030[1].JPG"/>
          <p:cNvPicPr>
            <a:picLocks noGrp="1" noChangeAspect="1"/>
          </p:cNvPicPr>
          <p:nvPr>
            <p:ph sz="half" idx="1"/>
          </p:nvPr>
        </p:nvPicPr>
        <p:blipFill>
          <a:blip r:embed="rId3" cstate="print"/>
          <a:stretch>
            <a:fillRect/>
          </a:stretch>
        </p:blipFill>
        <p:spPr>
          <a:xfrm>
            <a:off x="457200" y="2289510"/>
            <a:ext cx="4038600" cy="269331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816106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xYikioYiilU"/>
          <p:cNvPicPr>
            <a:picLocks noRot="1" noChangeAspect="1"/>
          </p:cNvPicPr>
          <p:nvPr>
            <a:videoFile r:link="rId1"/>
            <p:extLst>
              <p:ext uri="{DAA4B4D4-6D71-4841-9C94-3DE7FCFB9230}">
                <p14:media xmlns:p14="http://schemas.microsoft.com/office/powerpoint/2010/main" r:link="rId2"/>
              </p:ext>
            </p:extLst>
          </p:nvPr>
        </p:nvPicPr>
        <p:blipFill>
          <a:blip r:embed="rId4"/>
          <a:stretch>
            <a:fillRect/>
          </a:stretch>
        </p:blipFill>
        <p:spPr>
          <a:xfrm>
            <a:off x="259521" y="404664"/>
            <a:ext cx="8704967" cy="4896544"/>
          </a:xfrm>
          <a:prstGeom prst="rect">
            <a:avLst/>
          </a:prstGeom>
        </p:spPr>
      </p:pic>
      <p:sp>
        <p:nvSpPr>
          <p:cNvPr id="3" name="textruta 2"/>
          <p:cNvSpPr txBox="1"/>
          <p:nvPr/>
        </p:nvSpPr>
        <p:spPr>
          <a:xfrm>
            <a:off x="3596860" y="6237312"/>
            <a:ext cx="1728192" cy="369332"/>
          </a:xfrm>
          <a:prstGeom prst="rect">
            <a:avLst/>
          </a:prstGeom>
          <a:noFill/>
        </p:spPr>
        <p:txBody>
          <a:bodyPr wrap="square" rtlCol="0">
            <a:spAutoFit/>
          </a:bodyPr>
          <a:lstStyle/>
          <a:p>
            <a:r>
              <a:rPr lang="sv-SE" dirty="0" smtClean="0"/>
              <a:t>0:22 – 2:50</a:t>
            </a:r>
          </a:p>
        </p:txBody>
      </p:sp>
    </p:spTree>
    <p:extLst>
      <p:ext uri="{BB962C8B-B14F-4D97-AF65-F5344CB8AC3E}">
        <p14:creationId xmlns:p14="http://schemas.microsoft.com/office/powerpoint/2010/main" val="333411321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dirty="0" smtClean="0"/>
              <a:t>Snow Clearance for Pedestrians </a:t>
            </a:r>
            <a:endParaRPr lang="en-GB" dirty="0"/>
          </a:p>
        </p:txBody>
      </p:sp>
      <p:sp>
        <p:nvSpPr>
          <p:cNvPr id="3" name="Platshållare för innehåll 2"/>
          <p:cNvSpPr>
            <a:spLocks noGrp="1"/>
          </p:cNvSpPr>
          <p:nvPr>
            <p:ph sz="half" idx="2"/>
          </p:nvPr>
        </p:nvSpPr>
        <p:spPr/>
        <p:txBody>
          <a:bodyPr>
            <a:normAutofit fontScale="92500" lnSpcReduction="20000"/>
          </a:bodyPr>
          <a:lstStyle/>
          <a:p>
            <a:r>
              <a:rPr lang="en-GB" dirty="0" smtClean="0"/>
              <a:t>”Men go by car, women go by bus.”</a:t>
            </a:r>
          </a:p>
          <a:p>
            <a:r>
              <a:rPr lang="en-GB" dirty="0" smtClean="0"/>
              <a:t>Before: main roads, especially to male-dominated large workplaces.</a:t>
            </a:r>
          </a:p>
          <a:p>
            <a:r>
              <a:rPr lang="en-GB" dirty="0" smtClean="0"/>
              <a:t>Now: walking- and cycling paths, preschools, bus stops, also women-dominated workplaces</a:t>
            </a:r>
          </a:p>
          <a:p>
            <a:r>
              <a:rPr lang="en-GB" dirty="0" smtClean="0"/>
              <a:t>Accidents due to ice and snow - four times the cost for snow clearance</a:t>
            </a:r>
          </a:p>
        </p:txBody>
      </p:sp>
      <p:pic>
        <p:nvPicPr>
          <p:cNvPr id="6" name="Platshållare för innehåll 7" descr="Snöplog.JPG"/>
          <p:cNvPicPr>
            <a:picLocks noGrp="1" noChangeAspect="1"/>
          </p:cNvPicPr>
          <p:nvPr>
            <p:ph sz="half" idx="1"/>
          </p:nvPr>
        </p:nvPicPr>
        <p:blipFill>
          <a:blip r:embed="rId3"/>
          <a:stretch>
            <a:fillRect/>
          </a:stretch>
        </p:blipFill>
        <p:spPr>
          <a:xfrm>
            <a:off x="457200" y="2290810"/>
            <a:ext cx="4038600" cy="269071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755912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dirty="0" smtClean="0"/>
              <a:t>My presentation</a:t>
            </a:r>
            <a:endParaRPr lang="en-GB" dirty="0"/>
          </a:p>
        </p:txBody>
      </p:sp>
      <p:sp>
        <p:nvSpPr>
          <p:cNvPr id="3" name="Platshållare för innehåll 2"/>
          <p:cNvSpPr>
            <a:spLocks noGrp="1"/>
          </p:cNvSpPr>
          <p:nvPr>
            <p:ph idx="1"/>
          </p:nvPr>
        </p:nvSpPr>
        <p:spPr/>
        <p:txBody>
          <a:bodyPr>
            <a:normAutofit lnSpcReduction="10000"/>
          </a:bodyPr>
          <a:lstStyle/>
          <a:p>
            <a:r>
              <a:rPr lang="en-GB" dirty="0" smtClean="0"/>
              <a:t>Is based on Swedish experiences, but:</a:t>
            </a:r>
          </a:p>
          <a:p>
            <a:pPr lvl="1"/>
            <a:r>
              <a:rPr lang="en-GB" dirty="0" smtClean="0"/>
              <a:t>Relates to international conventions, charters, instruments etc.</a:t>
            </a:r>
          </a:p>
          <a:p>
            <a:pPr lvl="1"/>
            <a:r>
              <a:rPr lang="en-GB" dirty="0" smtClean="0"/>
              <a:t>Is meant to be relevant also for Turkish local authorities.</a:t>
            </a:r>
          </a:p>
          <a:p>
            <a:r>
              <a:rPr lang="en-GB" dirty="0" smtClean="0"/>
              <a:t>Focuses on Local Service Delivery. Important aspects of gender equality at the municipal arena, such as women’s representations in formal decision making and gender equal salaries to municipal staff are, unfortunately, outside the scope of this presentation.</a:t>
            </a:r>
          </a:p>
          <a:p>
            <a:r>
              <a:rPr lang="en-GB" dirty="0" smtClean="0"/>
              <a:t>Is based on the notion that women and men, boys and girls are entitled to equal levels of service to provide them with equal opportunities.</a:t>
            </a:r>
            <a:endParaRPr lang="en-GB" dirty="0"/>
          </a:p>
        </p:txBody>
      </p:sp>
    </p:spTree>
    <p:extLst>
      <p:ext uri="{BB962C8B-B14F-4D97-AF65-F5344CB8AC3E}">
        <p14:creationId xmlns:p14="http://schemas.microsoft.com/office/powerpoint/2010/main" val="28049526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p>
            <a:r>
              <a:rPr lang="sv-SE" dirty="0" smtClean="0"/>
              <a:t>No Patients – No Money</a:t>
            </a:r>
            <a:endParaRPr lang="sv-SE" dirty="0"/>
          </a:p>
        </p:txBody>
      </p:sp>
      <p:sp>
        <p:nvSpPr>
          <p:cNvPr id="8" name="Platshållare för innehåll 7"/>
          <p:cNvSpPr>
            <a:spLocks noGrp="1"/>
          </p:cNvSpPr>
          <p:nvPr>
            <p:ph sz="half" idx="2"/>
          </p:nvPr>
        </p:nvSpPr>
        <p:spPr/>
        <p:txBody>
          <a:bodyPr/>
          <a:lstStyle/>
          <a:p>
            <a:endParaRPr lang="sv-SE" dirty="0" smtClean="0"/>
          </a:p>
          <a:p>
            <a:r>
              <a:rPr lang="en-GB" dirty="0" smtClean="0"/>
              <a:t>Boys failed </a:t>
            </a:r>
            <a:r>
              <a:rPr lang="en-GB" dirty="0"/>
              <a:t>to show for dental </a:t>
            </a:r>
            <a:r>
              <a:rPr lang="en-GB" dirty="0" smtClean="0"/>
              <a:t>control more </a:t>
            </a:r>
            <a:r>
              <a:rPr lang="en-GB" dirty="0"/>
              <a:t>often than girls</a:t>
            </a:r>
          </a:p>
          <a:p>
            <a:r>
              <a:rPr lang="en-GB" dirty="0" smtClean="0"/>
              <a:t>Annual loss of 3,25 Million SEK </a:t>
            </a:r>
          </a:p>
          <a:p>
            <a:r>
              <a:rPr lang="en-GB" dirty="0" smtClean="0"/>
              <a:t>Extra reminder by text messages</a:t>
            </a:r>
          </a:p>
          <a:p>
            <a:r>
              <a:rPr lang="en-GB" dirty="0" smtClean="0"/>
              <a:t>Improved economy, oral health, all over health</a:t>
            </a:r>
          </a:p>
        </p:txBody>
      </p:sp>
      <p:pic>
        <p:nvPicPr>
          <p:cNvPr id="6" name="Picture 2"/>
          <p:cNvPicPr>
            <a:picLocks noGrp="1" noChangeAspect="1" noChangeArrowheads="1"/>
          </p:cNvPicPr>
          <p:nvPr>
            <p:ph sz="half" idx="1"/>
          </p:nvPr>
        </p:nvPicPr>
        <p:blipFill rotWithShape="1">
          <a:blip r:embed="rId3" cstate="print">
            <a:extLst>
              <a:ext uri="{28A0092B-C50C-407E-A947-70E740481C1C}">
                <a14:useLocalDpi xmlns:a14="http://schemas.microsoft.com/office/drawing/2010/main" val="0"/>
              </a:ext>
            </a:extLst>
          </a:blip>
          <a:srcRect r="21066"/>
          <a:stretch/>
        </p:blipFill>
        <p:spPr bwMode="auto">
          <a:xfrm>
            <a:off x="603172" y="2339383"/>
            <a:ext cx="3746655" cy="25935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836401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dirty="0" smtClean="0"/>
              <a:t>Waiting for Cataracts Operation</a:t>
            </a:r>
            <a:endParaRPr lang="en-GB" dirty="0"/>
          </a:p>
        </p:txBody>
      </p:sp>
      <p:sp>
        <p:nvSpPr>
          <p:cNvPr id="3" name="Platshållare för innehåll 2"/>
          <p:cNvSpPr>
            <a:spLocks noGrp="1"/>
          </p:cNvSpPr>
          <p:nvPr>
            <p:ph sz="half" idx="1"/>
          </p:nvPr>
        </p:nvSpPr>
        <p:spPr/>
        <p:txBody>
          <a:bodyPr>
            <a:normAutofit lnSpcReduction="10000"/>
          </a:bodyPr>
          <a:lstStyle/>
          <a:p>
            <a:r>
              <a:rPr lang="en-GB" dirty="0" smtClean="0"/>
              <a:t>Health care statistics segregated by sex, ”cataracts register”</a:t>
            </a:r>
          </a:p>
          <a:p>
            <a:r>
              <a:rPr lang="en-GB" dirty="0" smtClean="0"/>
              <a:t>Women had to wait longer for operation</a:t>
            </a:r>
          </a:p>
          <a:p>
            <a:r>
              <a:rPr lang="en-GB" dirty="0" smtClean="0"/>
              <a:t>Driver’s licence and hunting licence made for top priority</a:t>
            </a:r>
          </a:p>
          <a:p>
            <a:r>
              <a:rPr lang="en-GB" dirty="0" smtClean="0"/>
              <a:t>New ground for priority: eyesight – quicker help for women</a:t>
            </a:r>
          </a:p>
          <a:p>
            <a:endParaRPr lang="en-GB" dirty="0"/>
          </a:p>
        </p:txBody>
      </p:sp>
      <p:pic>
        <p:nvPicPr>
          <p:cNvPr id="6" name="Picture 2"/>
          <p:cNvPicPr>
            <a:picLocks noGrp="1" noChangeAspect="1" noChangeArrowheads="1"/>
          </p:cNvPicPr>
          <p:nvPr>
            <p:ph sz="half" idx="2"/>
          </p:nvPr>
        </p:nvPicPr>
        <p:blipFill>
          <a:blip r:embed="rId3"/>
          <a:stretch>
            <a:fillRect/>
          </a:stretch>
        </p:blipFill>
        <p:spPr bwMode="auto">
          <a:xfrm>
            <a:off x="4648200" y="2280489"/>
            <a:ext cx="4038600" cy="27113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3188734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en-GB" dirty="0" smtClean="0"/>
              <a:t>I’m finished, </a:t>
            </a:r>
            <a:endParaRPr lang="en-GB" dirty="0"/>
          </a:p>
        </p:txBody>
      </p:sp>
      <p:sp>
        <p:nvSpPr>
          <p:cNvPr id="3" name="Platshållare för innehåll 2"/>
          <p:cNvSpPr>
            <a:spLocks noGrp="1"/>
          </p:cNvSpPr>
          <p:nvPr>
            <p:ph idx="1"/>
          </p:nvPr>
        </p:nvSpPr>
        <p:spPr/>
        <p:txBody>
          <a:bodyPr>
            <a:normAutofit lnSpcReduction="10000"/>
          </a:bodyPr>
          <a:lstStyle/>
          <a:p>
            <a:pPr marL="0" indent="0">
              <a:buNone/>
            </a:pPr>
            <a:r>
              <a:rPr lang="en-US" dirty="0"/>
              <a:t>I hope to have </a:t>
            </a:r>
            <a:r>
              <a:rPr lang="en-US" dirty="0" smtClean="0"/>
              <a:t>shown that municipal </a:t>
            </a:r>
            <a:r>
              <a:rPr lang="en-US" dirty="0"/>
              <a:t>efforts to </a:t>
            </a:r>
            <a:r>
              <a:rPr lang="en-US" dirty="0" smtClean="0"/>
              <a:t>strengthen </a:t>
            </a:r>
            <a:r>
              <a:rPr lang="en-US" dirty="0"/>
              <a:t>equality </a:t>
            </a:r>
            <a:r>
              <a:rPr lang="en-US" dirty="0" smtClean="0"/>
              <a:t>between women and men …</a:t>
            </a:r>
            <a:endParaRPr lang="sv-SE" dirty="0" smtClean="0"/>
          </a:p>
          <a:p>
            <a:pPr lvl="1"/>
            <a:r>
              <a:rPr lang="en-GB" dirty="0" smtClean="0"/>
              <a:t>Needs to be integrated in all spheres of municipal activity.</a:t>
            </a:r>
          </a:p>
          <a:p>
            <a:pPr lvl="1"/>
            <a:r>
              <a:rPr lang="en-GB" dirty="0" smtClean="0"/>
              <a:t>Is a matter of quality</a:t>
            </a:r>
          </a:p>
          <a:p>
            <a:pPr lvl="1"/>
            <a:r>
              <a:rPr lang="en-GB" dirty="0" smtClean="0"/>
              <a:t>Is about improvement and thereby shares the same general conditions as all work for improvement</a:t>
            </a:r>
          </a:p>
          <a:p>
            <a:pPr lvl="1"/>
            <a:r>
              <a:rPr lang="en-GB" dirty="0" smtClean="0"/>
              <a:t>Must be based on a political will and expressed in steering documents</a:t>
            </a:r>
          </a:p>
          <a:p>
            <a:pPr lvl="1"/>
            <a:r>
              <a:rPr lang="en-GB" dirty="0" smtClean="0"/>
              <a:t>Must be integrated in the management systems and followed up</a:t>
            </a:r>
          </a:p>
          <a:p>
            <a:pPr lvl="1"/>
            <a:r>
              <a:rPr lang="en-GB" dirty="0" smtClean="0"/>
              <a:t>Requires fact-finding, gender disaggregated  data and analysis</a:t>
            </a:r>
          </a:p>
          <a:p>
            <a:pPr marL="457200" lvl="1" indent="0">
              <a:buNone/>
            </a:pPr>
            <a:endParaRPr lang="sv-SE" dirty="0"/>
          </a:p>
        </p:txBody>
      </p:sp>
    </p:spTree>
    <p:extLst>
      <p:ext uri="{BB962C8B-B14F-4D97-AF65-F5344CB8AC3E}">
        <p14:creationId xmlns:p14="http://schemas.microsoft.com/office/powerpoint/2010/main" val="1266571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en-GB" dirty="0" smtClean="0"/>
              <a:t>When I’m finished, </a:t>
            </a:r>
            <a:endParaRPr lang="en-GB" dirty="0"/>
          </a:p>
        </p:txBody>
      </p:sp>
      <p:sp>
        <p:nvSpPr>
          <p:cNvPr id="3" name="Platshållare för innehåll 2"/>
          <p:cNvSpPr>
            <a:spLocks noGrp="1"/>
          </p:cNvSpPr>
          <p:nvPr>
            <p:ph idx="1"/>
          </p:nvPr>
        </p:nvSpPr>
        <p:spPr/>
        <p:txBody>
          <a:bodyPr>
            <a:normAutofit lnSpcReduction="10000"/>
          </a:bodyPr>
          <a:lstStyle/>
          <a:p>
            <a:pPr marL="0" indent="0">
              <a:buNone/>
            </a:pPr>
            <a:r>
              <a:rPr lang="en-US" dirty="0"/>
              <a:t>I hope to have </a:t>
            </a:r>
            <a:r>
              <a:rPr lang="en-US" dirty="0" smtClean="0"/>
              <a:t>shown that municipal </a:t>
            </a:r>
            <a:r>
              <a:rPr lang="en-US" dirty="0"/>
              <a:t>efforts to </a:t>
            </a:r>
            <a:r>
              <a:rPr lang="en-US" dirty="0" smtClean="0"/>
              <a:t>strengthen </a:t>
            </a:r>
            <a:r>
              <a:rPr lang="en-US" dirty="0"/>
              <a:t>equality </a:t>
            </a:r>
            <a:r>
              <a:rPr lang="en-US" dirty="0" smtClean="0"/>
              <a:t>between women and men …</a:t>
            </a:r>
            <a:endParaRPr lang="sv-SE" dirty="0" smtClean="0"/>
          </a:p>
          <a:p>
            <a:pPr lvl="1"/>
            <a:r>
              <a:rPr lang="en-GB" dirty="0" smtClean="0"/>
              <a:t>Needs to be integrated in all spheres of municipal activity.</a:t>
            </a:r>
          </a:p>
          <a:p>
            <a:pPr lvl="1"/>
            <a:r>
              <a:rPr lang="en-GB" dirty="0" smtClean="0"/>
              <a:t>Is a matter of quality</a:t>
            </a:r>
          </a:p>
          <a:p>
            <a:pPr lvl="1"/>
            <a:r>
              <a:rPr lang="en-GB" dirty="0" smtClean="0"/>
              <a:t>Is about improvement and thereby shares the same general conditions as all work for improvement</a:t>
            </a:r>
          </a:p>
          <a:p>
            <a:pPr lvl="1"/>
            <a:r>
              <a:rPr lang="en-GB" dirty="0" smtClean="0"/>
              <a:t>Must be based on a political will and expressed in steering documents</a:t>
            </a:r>
          </a:p>
          <a:p>
            <a:pPr lvl="1"/>
            <a:r>
              <a:rPr lang="en-GB" dirty="0" smtClean="0"/>
              <a:t>Must be integrated in the management systems and followed up</a:t>
            </a:r>
          </a:p>
          <a:p>
            <a:pPr lvl="1"/>
            <a:r>
              <a:rPr lang="en-GB" dirty="0" smtClean="0"/>
              <a:t>Requires fact-finding, gender disaggregated  data and analysis</a:t>
            </a:r>
          </a:p>
          <a:p>
            <a:pPr marL="457200" lvl="1" indent="0">
              <a:buNone/>
            </a:pPr>
            <a:endParaRPr lang="sv-SE" dirty="0"/>
          </a:p>
        </p:txBody>
      </p:sp>
    </p:spTree>
    <p:extLst>
      <p:ext uri="{BB962C8B-B14F-4D97-AF65-F5344CB8AC3E}">
        <p14:creationId xmlns:p14="http://schemas.microsoft.com/office/powerpoint/2010/main" val="3039218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en-GB" sz="2700" dirty="0" smtClean="0"/>
              <a:t>The European Charter for Gender Equality on Local and Regional Level</a:t>
            </a:r>
            <a:endParaRPr lang="en-GB" sz="2700" dirty="0"/>
          </a:p>
        </p:txBody>
      </p:sp>
      <p:pic>
        <p:nvPicPr>
          <p:cNvPr id="5" name="Platshållare för innehåll 4" descr="europe_map.jpg"/>
          <p:cNvPicPr>
            <a:picLocks noGrp="1" noChangeAspect="1"/>
          </p:cNvPicPr>
          <p:nvPr>
            <p:ph sz="half" idx="1"/>
          </p:nvPr>
        </p:nvPicPr>
        <p:blipFill>
          <a:blip r:embed="rId3"/>
          <a:stretch>
            <a:fillRect/>
          </a:stretch>
        </p:blipFill>
        <p:spPr>
          <a:xfrm>
            <a:off x="606299" y="1600200"/>
            <a:ext cx="3740402" cy="4071938"/>
          </a:xfrm>
        </p:spPr>
      </p:pic>
      <p:sp>
        <p:nvSpPr>
          <p:cNvPr id="4" name="Platshållare för innehåll 3"/>
          <p:cNvSpPr>
            <a:spLocks noGrp="1"/>
          </p:cNvSpPr>
          <p:nvPr>
            <p:ph sz="half" idx="2"/>
          </p:nvPr>
        </p:nvSpPr>
        <p:spPr/>
        <p:txBody>
          <a:bodyPr>
            <a:normAutofit/>
          </a:bodyPr>
          <a:lstStyle/>
          <a:p>
            <a:pPr>
              <a:lnSpc>
                <a:spcPts val="2800"/>
              </a:lnSpc>
            </a:pPr>
            <a:r>
              <a:rPr lang="en-US" dirty="0" smtClean="0"/>
              <a:t>CEMR – Council of European Municipalities and Regions</a:t>
            </a:r>
          </a:p>
          <a:p>
            <a:pPr>
              <a:lnSpc>
                <a:spcPts val="2800"/>
              </a:lnSpc>
            </a:pPr>
            <a:r>
              <a:rPr lang="en-US" dirty="0" smtClean="0"/>
              <a:t>“As the spheres of governance closest to the people, local and regional authorities represent the levels best placed to combat the persistence and the reproduction of inequalities, and to promote a truly egalitarian society.</a:t>
            </a:r>
            <a:r>
              <a:rPr lang="sv-SE" dirty="0" smtClean="0"/>
              <a:t>”</a:t>
            </a:r>
          </a:p>
          <a:p>
            <a:pPr marL="0" indent="0">
              <a:lnSpc>
                <a:spcPts val="2800"/>
              </a:lnSpc>
              <a:buNone/>
            </a:pPr>
            <a:endParaRPr lang="sv-SE" dirty="0"/>
          </a:p>
        </p:txBody>
      </p:sp>
    </p:spTree>
    <p:extLst>
      <p:ext uri="{BB962C8B-B14F-4D97-AF65-F5344CB8AC3E}">
        <p14:creationId xmlns:p14="http://schemas.microsoft.com/office/powerpoint/2010/main" val="111808429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rmAutofit fontScale="90000"/>
          </a:bodyPr>
          <a:lstStyle/>
          <a:p>
            <a:r>
              <a:rPr lang="en-GB" sz="2800" dirty="0" smtClean="0"/>
              <a:t/>
            </a:r>
            <a:br>
              <a:rPr lang="en-GB" sz="2800" dirty="0" smtClean="0"/>
            </a:br>
            <a:r>
              <a:rPr lang="en-GB" sz="2800" dirty="0" smtClean="0"/>
              <a:t/>
            </a:r>
            <a:br>
              <a:rPr lang="en-GB" sz="2800" dirty="0" smtClean="0"/>
            </a:br>
            <a:r>
              <a:rPr lang="en-GB" sz="3400" dirty="0" smtClean="0"/>
              <a:t>Principles of T</a:t>
            </a:r>
            <a:r>
              <a:rPr lang="en-US" sz="3400" dirty="0" smtClean="0"/>
              <a:t>he Charter</a:t>
            </a:r>
            <a:endParaRPr lang="en-US" sz="3400" dirty="0"/>
          </a:p>
        </p:txBody>
      </p:sp>
      <p:sp>
        <p:nvSpPr>
          <p:cNvPr id="20483" name="Platshållare för innehåll 3"/>
          <p:cNvSpPr>
            <a:spLocks noGrp="1"/>
          </p:cNvSpPr>
          <p:nvPr>
            <p:ph idx="1"/>
          </p:nvPr>
        </p:nvSpPr>
        <p:spPr/>
        <p:txBody>
          <a:bodyPr>
            <a:normAutofit fontScale="85000" lnSpcReduction="10000"/>
          </a:bodyPr>
          <a:lstStyle/>
          <a:p>
            <a:pPr marL="457200" indent="-457200">
              <a:buFont typeface="+mj-lt"/>
              <a:buAutoNum type="arabicPeriod"/>
            </a:pPr>
            <a:r>
              <a:rPr lang="en-US" sz="2400" dirty="0" smtClean="0">
                <a:cs typeface="Arial" pitchFamily="34" charset="0"/>
              </a:rPr>
              <a:t>Equality of women and men is a fundamental right</a:t>
            </a:r>
          </a:p>
          <a:p>
            <a:pPr marL="457200" indent="-457200">
              <a:buFont typeface="+mj-lt"/>
              <a:buAutoNum type="arabicPeriod"/>
            </a:pPr>
            <a:r>
              <a:rPr lang="en-US" sz="2400" dirty="0" smtClean="0">
                <a:cs typeface="Arial" pitchFamily="34" charset="0"/>
              </a:rPr>
              <a:t>To ensure the equality of women and men, multiple discrimination and disadvantage must be addressed</a:t>
            </a:r>
          </a:p>
          <a:p>
            <a:pPr marL="457200" indent="-457200">
              <a:buFont typeface="+mj-lt"/>
              <a:buAutoNum type="arabicPeriod"/>
            </a:pPr>
            <a:r>
              <a:rPr lang="en-US" sz="2400" dirty="0" smtClean="0">
                <a:cs typeface="Arial" pitchFamily="34" charset="0"/>
              </a:rPr>
              <a:t>The balanced participation of women and men in decision making is a prerequisite of a democratic society</a:t>
            </a:r>
          </a:p>
          <a:p>
            <a:pPr marL="457200" indent="-457200">
              <a:buFont typeface="+mj-lt"/>
              <a:buAutoNum type="arabicPeriod"/>
            </a:pPr>
            <a:r>
              <a:rPr lang="en-US" sz="2400" dirty="0" smtClean="0">
                <a:cs typeface="Arial" pitchFamily="34" charset="0"/>
              </a:rPr>
              <a:t>The elimination of gender stereotypes is fundamental to achieving equality</a:t>
            </a:r>
          </a:p>
          <a:p>
            <a:pPr marL="457200" indent="-457200">
              <a:buFont typeface="+mj-lt"/>
              <a:buAutoNum type="arabicPeriod"/>
            </a:pPr>
            <a:r>
              <a:rPr lang="en-US" sz="2400" dirty="0" smtClean="0">
                <a:cs typeface="Arial" pitchFamily="34" charset="0"/>
              </a:rPr>
              <a:t>Integrating the gender perspective into all activities of local and regional government is necessary</a:t>
            </a:r>
          </a:p>
          <a:p>
            <a:pPr marL="457200" indent="-457200">
              <a:buFont typeface="+mj-lt"/>
              <a:buAutoNum type="arabicPeriod"/>
            </a:pPr>
            <a:r>
              <a:rPr lang="en-US" sz="2400" dirty="0" smtClean="0">
                <a:cs typeface="Arial" pitchFamily="34" charset="0"/>
              </a:rPr>
              <a:t>Properly resourced action plans and programs are necessary tools</a:t>
            </a:r>
          </a:p>
          <a:p>
            <a:pPr marL="457200" indent="-457200" eaLnBrk="1" hangingPunct="1">
              <a:lnSpc>
                <a:spcPct val="90000"/>
              </a:lnSpc>
              <a:buFont typeface="+mj-lt"/>
              <a:buAutoNum type="arabicPeriod"/>
            </a:pPr>
            <a:endParaRPr lang="en-GB" sz="2400" dirty="0" smtClean="0"/>
          </a:p>
        </p:txBody>
      </p:sp>
    </p:spTree>
    <p:extLst>
      <p:ext uri="{BB962C8B-B14F-4D97-AF65-F5344CB8AC3E}">
        <p14:creationId xmlns:p14="http://schemas.microsoft.com/office/powerpoint/2010/main" val="145085471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19256" cy="1143000"/>
          </a:xfrm>
        </p:spPr>
        <p:txBody>
          <a:bodyPr/>
          <a:lstStyle/>
          <a:p>
            <a:r>
              <a:rPr lang="sv-SE" dirty="0" smtClean="0"/>
              <a:t>Program for Gender Mainstreaming</a:t>
            </a:r>
            <a:endParaRPr lang="sv-SE" dirty="0"/>
          </a:p>
        </p:txBody>
      </p:sp>
      <p:sp>
        <p:nvSpPr>
          <p:cNvPr id="3" name="Platshållare för innehåll 2"/>
          <p:cNvSpPr>
            <a:spLocks noGrp="1"/>
          </p:cNvSpPr>
          <p:nvPr>
            <p:ph idx="1"/>
          </p:nvPr>
        </p:nvSpPr>
        <p:spPr>
          <a:xfrm>
            <a:off x="4572000" y="1628800"/>
            <a:ext cx="3960440" cy="4032226"/>
          </a:xfrm>
        </p:spPr>
        <p:txBody>
          <a:bodyPr>
            <a:normAutofit fontScale="85000" lnSpcReduction="10000"/>
          </a:bodyPr>
          <a:lstStyle/>
          <a:p>
            <a:pPr lvl="0"/>
            <a:r>
              <a:rPr lang="sv-SE" sz="2000" dirty="0" err="1"/>
              <a:t>Government</a:t>
            </a:r>
            <a:r>
              <a:rPr lang="sv-SE" sz="2000" dirty="0"/>
              <a:t> </a:t>
            </a:r>
            <a:r>
              <a:rPr lang="sv-SE" sz="2000" dirty="0" err="1"/>
              <a:t>funding</a:t>
            </a:r>
            <a:r>
              <a:rPr lang="sv-SE" sz="2000" dirty="0"/>
              <a:t> </a:t>
            </a:r>
            <a:r>
              <a:rPr lang="sv-SE" sz="2000" dirty="0" smtClean="0"/>
              <a:t>28 </a:t>
            </a:r>
            <a:r>
              <a:rPr lang="sv-SE" sz="2000" dirty="0"/>
              <a:t>Million Euro </a:t>
            </a:r>
            <a:r>
              <a:rPr lang="sv-SE" sz="2000" dirty="0" smtClean="0"/>
              <a:t>2008-2013.</a:t>
            </a:r>
            <a:endParaRPr lang="sv-SE" sz="2000" dirty="0"/>
          </a:p>
          <a:p>
            <a:pPr lvl="0"/>
            <a:r>
              <a:rPr lang="en-US" sz="2000" dirty="0" smtClean="0"/>
              <a:t>Provide services of </a:t>
            </a:r>
            <a:r>
              <a:rPr lang="en-US" sz="2000" dirty="0"/>
              <a:t>equal worth and an equal distribution of </a:t>
            </a:r>
            <a:r>
              <a:rPr lang="en-US" sz="2000" dirty="0" smtClean="0"/>
              <a:t>resources to women and men, girls and boys.</a:t>
            </a:r>
          </a:p>
          <a:p>
            <a:pPr lvl="0"/>
            <a:r>
              <a:rPr lang="sv-SE" sz="2000" dirty="0" err="1" smtClean="0"/>
              <a:t>Funding</a:t>
            </a:r>
            <a:r>
              <a:rPr lang="sv-SE" sz="2000" dirty="0" smtClean="0"/>
              <a:t> 140 </a:t>
            </a:r>
            <a:r>
              <a:rPr lang="sv-SE" sz="2000" dirty="0" err="1" smtClean="0"/>
              <a:t>development</a:t>
            </a:r>
            <a:r>
              <a:rPr lang="sv-SE" sz="2000" dirty="0" smtClean="0"/>
              <a:t> </a:t>
            </a:r>
            <a:r>
              <a:rPr lang="sv-SE" sz="2000" dirty="0" err="1" smtClean="0"/>
              <a:t>projects</a:t>
            </a:r>
            <a:r>
              <a:rPr lang="sv-SE" sz="2000" dirty="0"/>
              <a:t> </a:t>
            </a:r>
            <a:r>
              <a:rPr lang="sv-SE" sz="2000" dirty="0" smtClean="0"/>
              <a:t>in 70 organisations – </a:t>
            </a:r>
            <a:r>
              <a:rPr lang="sv-SE" sz="2000" dirty="0" err="1" smtClean="0"/>
              <a:t>of</a:t>
            </a:r>
            <a:r>
              <a:rPr lang="sv-SE" sz="2000" dirty="0" smtClean="0"/>
              <a:t> </a:t>
            </a:r>
            <a:r>
              <a:rPr lang="sv-SE" sz="2000" dirty="0" err="1" smtClean="0"/>
              <a:t>which</a:t>
            </a:r>
            <a:r>
              <a:rPr lang="sv-SE" sz="2000" dirty="0" smtClean="0"/>
              <a:t> 38 signatories </a:t>
            </a:r>
            <a:r>
              <a:rPr lang="sv-SE" sz="2000" dirty="0" err="1" smtClean="0"/>
              <a:t>to</a:t>
            </a:r>
            <a:r>
              <a:rPr lang="sv-SE" sz="2000" dirty="0" smtClean="0"/>
              <a:t> the charter</a:t>
            </a:r>
            <a:endParaRPr lang="sv-SE" sz="2000" dirty="0"/>
          </a:p>
          <a:p>
            <a:pPr lvl="0"/>
            <a:r>
              <a:rPr lang="sv-SE" sz="2000" dirty="0" err="1" smtClean="0"/>
              <a:t>Training</a:t>
            </a:r>
            <a:r>
              <a:rPr lang="sv-SE" sz="2000" dirty="0" smtClean="0"/>
              <a:t> 50 organisations in </a:t>
            </a:r>
            <a:r>
              <a:rPr lang="sv-SE" sz="2000" dirty="0"/>
              <a:t>g</a:t>
            </a:r>
            <a:r>
              <a:rPr lang="sv-SE" sz="2000" dirty="0" smtClean="0"/>
              <a:t>ender </a:t>
            </a:r>
            <a:r>
              <a:rPr lang="sv-SE" sz="2000" dirty="0" err="1" smtClean="0"/>
              <a:t>mainstreaming</a:t>
            </a:r>
            <a:r>
              <a:rPr lang="sv-SE" sz="2000" dirty="0" smtClean="0"/>
              <a:t> and </a:t>
            </a:r>
            <a:r>
              <a:rPr lang="sv-SE" sz="2000" dirty="0" err="1" smtClean="0"/>
              <a:t>improvement</a:t>
            </a:r>
            <a:r>
              <a:rPr lang="sv-SE" sz="2000" dirty="0" smtClean="0"/>
              <a:t> </a:t>
            </a:r>
            <a:r>
              <a:rPr lang="sv-SE" sz="2000" dirty="0" err="1" smtClean="0"/>
              <a:t>work</a:t>
            </a:r>
            <a:r>
              <a:rPr lang="sv-SE" sz="2000" dirty="0"/>
              <a:t> </a:t>
            </a:r>
            <a:r>
              <a:rPr lang="sv-SE" sz="2000" dirty="0" smtClean="0"/>
              <a:t>– </a:t>
            </a:r>
            <a:r>
              <a:rPr lang="sv-SE" sz="2000" dirty="0" err="1" smtClean="0"/>
              <a:t>of</a:t>
            </a:r>
            <a:r>
              <a:rPr lang="sv-SE" sz="2000" dirty="0" smtClean="0"/>
              <a:t> </a:t>
            </a:r>
            <a:r>
              <a:rPr lang="sv-SE" sz="2000" dirty="0" err="1" smtClean="0"/>
              <a:t>which</a:t>
            </a:r>
            <a:r>
              <a:rPr lang="sv-SE" sz="2000" dirty="0" smtClean="0"/>
              <a:t> 8 signatories </a:t>
            </a:r>
            <a:r>
              <a:rPr lang="sv-SE" sz="2000" dirty="0" err="1" smtClean="0"/>
              <a:t>to</a:t>
            </a:r>
            <a:r>
              <a:rPr lang="sv-SE" sz="2000" dirty="0" smtClean="0"/>
              <a:t> the charter</a:t>
            </a:r>
          </a:p>
          <a:p>
            <a:endParaRPr lang="sv-SE" dirty="0"/>
          </a:p>
        </p:txBody>
      </p:sp>
      <p:pic>
        <p:nvPicPr>
          <p:cNvPr id="5" name="Bildobjekt 4"/>
          <p:cNvPicPr>
            <a:picLocks noChangeAspect="1"/>
          </p:cNvPicPr>
          <p:nvPr/>
        </p:nvPicPr>
        <p:blipFill rotWithShape="1">
          <a:blip r:embed="rId3">
            <a:extLst>
              <a:ext uri="{28A0092B-C50C-407E-A947-70E740481C1C}">
                <a14:useLocalDpi xmlns:a14="http://schemas.microsoft.com/office/drawing/2010/main" val="0"/>
              </a:ext>
            </a:extLst>
          </a:blip>
          <a:srcRect l="19513"/>
          <a:stretch/>
        </p:blipFill>
        <p:spPr>
          <a:xfrm>
            <a:off x="827584" y="1556791"/>
            <a:ext cx="3290546" cy="388843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6258798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Program for Gender Mainstreaming</a:t>
            </a:r>
            <a:endParaRPr lang="sv-SE" dirty="0"/>
          </a:p>
        </p:txBody>
      </p:sp>
      <p:sp>
        <p:nvSpPr>
          <p:cNvPr id="3" name="Platshållare för innehåll 2"/>
          <p:cNvSpPr>
            <a:spLocks noGrp="1"/>
          </p:cNvSpPr>
          <p:nvPr>
            <p:ph sz="half" idx="1"/>
          </p:nvPr>
        </p:nvSpPr>
        <p:spPr/>
        <p:txBody>
          <a:bodyPr>
            <a:normAutofit/>
          </a:bodyPr>
          <a:lstStyle/>
          <a:p>
            <a:r>
              <a:rPr lang="sv-SE" sz="2000" dirty="0" err="1" smtClean="0"/>
              <a:t>Stressing</a:t>
            </a:r>
            <a:r>
              <a:rPr lang="sv-SE" sz="2000" dirty="0" smtClean="0"/>
              <a:t> </a:t>
            </a:r>
            <a:r>
              <a:rPr lang="sv-SE" sz="2000" dirty="0" err="1" smtClean="0"/>
              <a:t>quality</a:t>
            </a:r>
            <a:r>
              <a:rPr lang="sv-SE" sz="2000" dirty="0" smtClean="0"/>
              <a:t> </a:t>
            </a:r>
            <a:r>
              <a:rPr lang="sv-SE" sz="2000" dirty="0" err="1" smtClean="0"/>
              <a:t>issues</a:t>
            </a:r>
            <a:r>
              <a:rPr lang="sv-SE" sz="2000" dirty="0" smtClean="0"/>
              <a:t> and a </a:t>
            </a:r>
            <a:r>
              <a:rPr lang="sv-SE" sz="2000" dirty="0" err="1" smtClean="0"/>
              <a:t>win-win</a:t>
            </a:r>
            <a:r>
              <a:rPr lang="sv-SE" sz="2000" dirty="0" smtClean="0"/>
              <a:t> </a:t>
            </a:r>
            <a:r>
              <a:rPr lang="sv-SE" sz="2000" dirty="0" err="1" smtClean="0"/>
              <a:t>perspective</a:t>
            </a:r>
            <a:r>
              <a:rPr lang="sv-SE" sz="2000" dirty="0" smtClean="0"/>
              <a:t>.</a:t>
            </a:r>
          </a:p>
          <a:p>
            <a:r>
              <a:rPr lang="sv-SE" sz="2000" dirty="0"/>
              <a:t>Always gender – never gender </a:t>
            </a:r>
            <a:r>
              <a:rPr lang="sv-SE" sz="2000" dirty="0" err="1"/>
              <a:t>alone</a:t>
            </a:r>
            <a:r>
              <a:rPr lang="sv-SE" sz="2000" dirty="0"/>
              <a:t> </a:t>
            </a:r>
            <a:r>
              <a:rPr lang="sv-SE" sz="2000" dirty="0" smtClean="0"/>
              <a:t>(</a:t>
            </a:r>
            <a:r>
              <a:rPr lang="sv-SE" sz="2000" dirty="0" err="1" smtClean="0"/>
              <a:t>see</a:t>
            </a:r>
            <a:r>
              <a:rPr lang="sv-SE" sz="2000" dirty="0" smtClean="0"/>
              <a:t> </a:t>
            </a:r>
            <a:r>
              <a:rPr lang="sv-SE" sz="2000" dirty="0" err="1" smtClean="0"/>
              <a:t>European</a:t>
            </a:r>
            <a:r>
              <a:rPr lang="sv-SE" sz="2000" dirty="0" smtClean="0"/>
              <a:t> Charter on </a:t>
            </a:r>
            <a:r>
              <a:rPr lang="sv-SE" sz="2000" dirty="0" err="1"/>
              <a:t>multiple</a:t>
            </a:r>
            <a:r>
              <a:rPr lang="sv-SE" sz="2000" dirty="0"/>
              <a:t> </a:t>
            </a:r>
            <a:r>
              <a:rPr lang="sv-SE" sz="2000" dirty="0" err="1" smtClean="0"/>
              <a:t>discrimination</a:t>
            </a:r>
            <a:r>
              <a:rPr lang="sv-SE" sz="2000" dirty="0" smtClean="0"/>
              <a:t>)</a:t>
            </a:r>
            <a:endParaRPr lang="sv-SE" sz="2000" dirty="0"/>
          </a:p>
          <a:p>
            <a:r>
              <a:rPr lang="sv-SE" sz="2000" dirty="0" smtClean="0"/>
              <a:t>Gender </a:t>
            </a:r>
            <a:r>
              <a:rPr lang="sv-SE" sz="2000" dirty="0" err="1"/>
              <a:t>expertise</a:t>
            </a:r>
            <a:r>
              <a:rPr lang="sv-SE" sz="2000" dirty="0"/>
              <a:t> AND </a:t>
            </a:r>
            <a:r>
              <a:rPr lang="sv-SE" sz="2000" dirty="0" err="1"/>
              <a:t>expertise</a:t>
            </a:r>
            <a:r>
              <a:rPr lang="sv-SE" sz="2000" dirty="0"/>
              <a:t> in systematic </a:t>
            </a:r>
            <a:r>
              <a:rPr lang="sv-SE" sz="2000" dirty="0" err="1"/>
              <a:t>development</a:t>
            </a:r>
            <a:r>
              <a:rPr lang="sv-SE" sz="2000" dirty="0"/>
              <a:t> </a:t>
            </a:r>
            <a:r>
              <a:rPr lang="sv-SE" sz="2000" dirty="0" err="1"/>
              <a:t>work</a:t>
            </a:r>
            <a:endParaRPr lang="sv-SE" sz="2000" dirty="0"/>
          </a:p>
          <a:p>
            <a:endParaRPr lang="sv-SE" sz="2000" dirty="0" smtClean="0"/>
          </a:p>
          <a:p>
            <a:endParaRPr lang="sv-SE" dirty="0"/>
          </a:p>
        </p:txBody>
      </p:sp>
      <p:pic>
        <p:nvPicPr>
          <p:cNvPr id="6" name="Platshållare för innehåll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249108" y="1600200"/>
            <a:ext cx="2836783" cy="40719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0276045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dirty="0" smtClean="0"/>
              <a:t>Outcome of the Program 2011-2013</a:t>
            </a:r>
            <a:endParaRPr lang="en-GB" dirty="0"/>
          </a:p>
        </p:txBody>
      </p:sp>
      <p:sp>
        <p:nvSpPr>
          <p:cNvPr id="7" name="Platshållare för innehåll 6"/>
          <p:cNvSpPr>
            <a:spLocks noGrp="1"/>
          </p:cNvSpPr>
          <p:nvPr>
            <p:ph idx="1"/>
          </p:nvPr>
        </p:nvSpPr>
        <p:spPr/>
        <p:txBody>
          <a:bodyPr>
            <a:normAutofit/>
          </a:bodyPr>
          <a:lstStyle/>
          <a:p>
            <a:r>
              <a:rPr lang="en-GB" dirty="0" smtClean="0"/>
              <a:t>53 organisations participating</a:t>
            </a:r>
          </a:p>
          <a:p>
            <a:r>
              <a:rPr lang="en-GB" dirty="0" smtClean="0"/>
              <a:t>Tangible effects for citizens – 2 out of 3</a:t>
            </a:r>
          </a:p>
          <a:p>
            <a:r>
              <a:rPr lang="en-GB" dirty="0" smtClean="0"/>
              <a:t>Improvement in management and follow up – 8 out of 10</a:t>
            </a:r>
          </a:p>
          <a:p>
            <a:r>
              <a:rPr lang="en-GB" dirty="0" smtClean="0"/>
              <a:t>Statistics in annual report disaggregated by sex– 3 out of 4</a:t>
            </a:r>
          </a:p>
          <a:p>
            <a:r>
              <a:rPr lang="en-GB" dirty="0" smtClean="0"/>
              <a:t>Pilot projects spill over</a:t>
            </a:r>
          </a:p>
          <a:p>
            <a:r>
              <a:rPr lang="en-GB" dirty="0" smtClean="0"/>
              <a:t>33 000 politicians and staff in training</a:t>
            </a:r>
          </a:p>
          <a:p>
            <a:r>
              <a:rPr lang="en-GB" dirty="0" smtClean="0"/>
              <a:t>Required transfer of resources or power seems hard to obtain.</a:t>
            </a:r>
          </a:p>
          <a:p>
            <a:r>
              <a:rPr lang="en-GB" dirty="0" smtClean="0"/>
              <a:t>And – still a question mark for sustainability</a:t>
            </a:r>
            <a:endParaRPr lang="en-GB" dirty="0"/>
          </a:p>
        </p:txBody>
      </p:sp>
    </p:spTree>
    <p:extLst>
      <p:ext uri="{BB962C8B-B14F-4D97-AF65-F5344CB8AC3E}">
        <p14:creationId xmlns:p14="http://schemas.microsoft.com/office/powerpoint/2010/main" val="145228356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dirty="0" smtClean="0"/>
              <a:t>Success factors</a:t>
            </a:r>
            <a:endParaRPr lang="en-GB" dirty="0"/>
          </a:p>
        </p:txBody>
      </p:sp>
      <p:sp>
        <p:nvSpPr>
          <p:cNvPr id="3" name="Platshållare för innehåll 2"/>
          <p:cNvSpPr>
            <a:spLocks noGrp="1"/>
          </p:cNvSpPr>
          <p:nvPr>
            <p:ph sz="half" idx="1"/>
          </p:nvPr>
        </p:nvSpPr>
        <p:spPr/>
        <p:txBody>
          <a:bodyPr>
            <a:normAutofit fontScale="92500"/>
          </a:bodyPr>
          <a:lstStyle/>
          <a:p>
            <a:r>
              <a:rPr lang="en-GB" dirty="0" smtClean="0"/>
              <a:t>Systemic holistic approach: working through management system, integrating processes ”in the house”</a:t>
            </a:r>
          </a:p>
          <a:p>
            <a:r>
              <a:rPr lang="en-GB" dirty="0" smtClean="0"/>
              <a:t>Support structures: training, networking, gender experts</a:t>
            </a:r>
          </a:p>
          <a:p>
            <a:r>
              <a:rPr lang="en-GB" dirty="0" smtClean="0"/>
              <a:t>Cooperation and exchange of experiences</a:t>
            </a:r>
          </a:p>
          <a:p>
            <a:r>
              <a:rPr lang="en-GB" dirty="0" smtClean="0"/>
              <a:t>National level, SALAR brand, funding</a:t>
            </a:r>
          </a:p>
        </p:txBody>
      </p:sp>
      <p:pic>
        <p:nvPicPr>
          <p:cNvPr id="5" name="Platshållare för innehåll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1772816"/>
            <a:ext cx="4038600" cy="2692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52756847"/>
      </p:ext>
    </p:extLst>
  </p:cSld>
  <p:clrMapOvr>
    <a:masterClrMapping/>
  </p:clrMapOvr>
</p:sld>
</file>

<file path=ppt/theme/theme1.xml><?xml version="1.0" encoding="utf-8"?>
<a:theme xmlns:a="http://schemas.openxmlformats.org/drawingml/2006/main" name="SKL Blå fot">
  <a:themeElements>
    <a:clrScheme name="SKL">
      <a:dk1>
        <a:sysClr val="windowText" lastClr="000000"/>
      </a:dk1>
      <a:lt1>
        <a:sysClr val="window" lastClr="FFFFFF"/>
      </a:lt1>
      <a:dk2>
        <a:srgbClr val="4D4D4D"/>
      </a:dk2>
      <a:lt2>
        <a:srgbClr val="EEECE1"/>
      </a:lt2>
      <a:accent1>
        <a:srgbClr val="006428"/>
      </a:accent1>
      <a:accent2>
        <a:srgbClr val="005A9B"/>
      </a:accent2>
      <a:accent3>
        <a:srgbClr val="B9141E"/>
      </a:accent3>
      <a:accent4>
        <a:srgbClr val="5A5A96"/>
      </a:accent4>
      <a:accent5>
        <a:srgbClr val="8C7D6E"/>
      </a:accent5>
      <a:accent6>
        <a:srgbClr val="E6460A"/>
      </a:accent6>
      <a:hlink>
        <a:srgbClr val="0000FF"/>
      </a:hlink>
      <a:folHlink>
        <a:srgbClr val="800080"/>
      </a:folHlink>
    </a:clrScheme>
    <a:fontScheme name="_SK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Engelsk SKL blå fot</Template>
  <TotalTime>87</TotalTime>
  <Words>2123</Words>
  <Application>Microsoft Macintosh PowerPoint</Application>
  <PresentationFormat>On-screen Show (4:3)</PresentationFormat>
  <Paragraphs>178</Paragraphs>
  <Slides>22</Slides>
  <Notes>10</Notes>
  <HiddenSlides>0</HiddenSlides>
  <MMClips>1</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SKL Blå fot</vt:lpstr>
      <vt:lpstr>Gender Equal Local Service Delivery --- The Swedish Experience</vt:lpstr>
      <vt:lpstr>My presentation</vt:lpstr>
      <vt:lpstr>When I’m finished, </vt:lpstr>
      <vt:lpstr>The European Charter for Gender Equality on Local and Regional Level</vt:lpstr>
      <vt:lpstr>  Principles of The Charter</vt:lpstr>
      <vt:lpstr>Program for Gender Mainstreaming</vt:lpstr>
      <vt:lpstr>Program for Gender Mainstreaming</vt:lpstr>
      <vt:lpstr>Outcome of the Program 2011-2013</vt:lpstr>
      <vt:lpstr>Success factors</vt:lpstr>
      <vt:lpstr>Gender mainstreaming includes all processes</vt:lpstr>
      <vt:lpstr>Challenges to sustainability</vt:lpstr>
      <vt:lpstr>Girls Got Better Grades in Athletics</vt:lpstr>
      <vt:lpstr>Car Park Designed for Security</vt:lpstr>
      <vt:lpstr>Post Cards to Reach New Groups</vt:lpstr>
      <vt:lpstr>Help - we broke our water!</vt:lpstr>
      <vt:lpstr>Reduced Caring Needs After Hip Joint Fractures</vt:lpstr>
      <vt:lpstr>Improved School Achievements</vt:lpstr>
      <vt:lpstr>PowerPoint Presentation</vt:lpstr>
      <vt:lpstr>Snow Clearance for Pedestrians </vt:lpstr>
      <vt:lpstr>No Patients – No Money</vt:lpstr>
      <vt:lpstr>Waiting for Cataracts Operation</vt:lpstr>
      <vt:lpstr>I’m finished, </vt:lpstr>
    </vt:vector>
  </TitlesOfParts>
  <Company>Sverige Kommuner och Landsting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Gender Equal Local Service Delivery The Swedish Experience</dc:title>
  <dc:creator>Liljeström Magnus</dc:creator>
  <cp:lastModifiedBy>Ege Tekinbas</cp:lastModifiedBy>
  <cp:revision>8</cp:revision>
  <dcterms:created xsi:type="dcterms:W3CDTF">2015-06-04T11:47:46Z</dcterms:created>
  <dcterms:modified xsi:type="dcterms:W3CDTF">2015-06-09T18:04:36Z</dcterms:modified>
</cp:coreProperties>
</file>