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9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0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6" autoAdjust="0"/>
    <p:restoredTop sz="93548" autoAdjust="0"/>
  </p:normalViewPr>
  <p:slideViewPr>
    <p:cSldViewPr showGuides="1">
      <p:cViewPr>
        <p:scale>
          <a:sx n="75" d="100"/>
          <a:sy n="75" d="100"/>
        </p:scale>
        <p:origin x="-3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5BBDA-26AA-4D91-872E-4EC85E9EE333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26109-7D14-4BAE-80C9-C00E0C66517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32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re.org/bases/T_599_40_3524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Yetkileri ve tüm yerel aktörlerle işbirliği ile kadın-erkek eşitliği adına somut eylemler üstlenebilirler.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3DFB4-58D1-40ED-A0ED-A3120177105B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12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3DFB4-58D1-40ED-A0ED-A3120177105B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541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3DFB4-58D1-40ED-A0ED-A3120177105B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258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5E70-9342-44EC-9E85-044DF50C5BB4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7497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5E70-9342-44EC-9E85-044DF50C5BB4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64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</a:t>
            </a:r>
            <a:r>
              <a:rPr lang="tr-TR" dirty="0" smtClean="0"/>
              <a:t>ıs</a:t>
            </a:r>
            <a:r>
              <a:rPr lang="en-US" dirty="0" smtClean="0"/>
              <a:t> 2006, </a:t>
            </a:r>
            <a:r>
              <a:rPr lang="tr-TR" dirty="0" smtClean="0"/>
              <a:t>Avrupa</a:t>
            </a:r>
            <a:r>
              <a:rPr lang="tr-TR" baseline="0" dirty="0" smtClean="0"/>
              <a:t> Belediyeler ve Bölgeler Konseyi</a:t>
            </a:r>
            <a:r>
              <a:rPr lang="en-US" dirty="0" smtClean="0"/>
              <a:t> (CEMR) </a:t>
            </a:r>
            <a:r>
              <a:rPr lang="tr-TR" dirty="0" smtClean="0"/>
              <a:t>Yerel</a:t>
            </a:r>
            <a:r>
              <a:rPr lang="tr-TR" baseline="0" dirty="0" smtClean="0"/>
              <a:t> Hayatta Kadın-Erkek Eşitliğine yönelik Avrupa Şartını uygulamaya koymuştur.</a:t>
            </a:r>
            <a:r>
              <a:rPr lang="en-US" dirty="0" smtClean="0"/>
              <a:t> </a:t>
            </a:r>
            <a:r>
              <a:rPr lang="tr-TR" dirty="0" smtClean="0"/>
              <a:t>(</a:t>
            </a:r>
            <a:r>
              <a:rPr lang="en-US" dirty="0" smtClean="0">
                <a:hlinkClick r:id="rId3"/>
              </a:rPr>
              <a:t>The European Charter for Equality of Women and Men in Local Life</a:t>
            </a:r>
            <a:r>
              <a:rPr lang="en-US" dirty="0" smtClean="0"/>
              <a:t>.</a:t>
            </a:r>
            <a:r>
              <a:rPr lang="tr-TR" dirty="0" smtClean="0"/>
              <a:t>)</a:t>
            </a:r>
            <a:r>
              <a:rPr lang="en-US" dirty="0" smtClean="0"/>
              <a:t> </a:t>
            </a:r>
            <a:r>
              <a:rPr lang="tr-TR" dirty="0" smtClean="0"/>
              <a:t>Şart,</a:t>
            </a:r>
            <a:r>
              <a:rPr lang="tr-TR" baseline="0" dirty="0" smtClean="0"/>
              <a:t>  onu imzalamaya, kadın-erkek eşitliği ilkesine resmi çerçevede bağlı kalmaya ve kendi alanları dahilinde Şart’ta yer alan sorumlulukları yerine getirmeye çağrılan Avrupa’daki yerel ve bölgesel hükümetlere seslenmektedir. </a:t>
            </a:r>
            <a:endParaRPr lang="en-US" dirty="0" smtClean="0"/>
          </a:p>
          <a:p>
            <a:r>
              <a:rPr lang="tr-TR" b="1" dirty="0" smtClean="0"/>
              <a:t>İmza sahiplerinin yükümlülükleri</a:t>
            </a:r>
            <a:r>
              <a:rPr lang="tr-TR" b="1" baseline="0" dirty="0" smtClean="0"/>
              <a:t> </a:t>
            </a:r>
          </a:p>
          <a:p>
            <a:r>
              <a:rPr lang="tr-TR" dirty="0" smtClean="0"/>
              <a:t>Şartı</a:t>
            </a:r>
            <a:r>
              <a:rPr lang="tr-TR" baseline="0" dirty="0" smtClean="0"/>
              <a:t> imzalayan kişiler CE</a:t>
            </a:r>
            <a:r>
              <a:rPr lang="en-US" dirty="0" smtClean="0"/>
              <a:t>MR</a:t>
            </a:r>
            <a:r>
              <a:rPr lang="tr-TR" baseline="0" dirty="0" smtClean="0"/>
              <a:t> eylemlerinin altı esas ilkesini tanımış olur ve </a:t>
            </a:r>
            <a:r>
              <a:rPr lang="tr-TR" baseline="0" dirty="0" err="1" smtClean="0"/>
              <a:t>Şart’ın</a:t>
            </a:r>
            <a:r>
              <a:rPr lang="tr-TR" baseline="0" dirty="0" smtClean="0"/>
              <a:t> hükümlerini yerine getirmede spesifik adımlar atarlar.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endParaRPr lang="en-GB" sz="1200" dirty="0" smtClean="0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endParaRPr lang="en-GB" sz="1200" dirty="0" smtClean="0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endParaRPr lang="en-GB" sz="11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2C49B-7E68-4EC2-A27E-185ED1CB4BC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52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İH üzerine</a:t>
            </a:r>
            <a:r>
              <a:rPr lang="tr-TR" baseline="0" dirty="0" smtClean="0"/>
              <a:t> </a:t>
            </a:r>
            <a:r>
              <a:rPr lang="tr-TR" dirty="0" smtClean="0"/>
              <a:t>BM</a:t>
            </a:r>
            <a:r>
              <a:rPr lang="tr-TR" baseline="0" dirty="0" smtClean="0"/>
              <a:t> sözleşmeleri</a:t>
            </a:r>
            <a:r>
              <a:rPr lang="tr-TR" dirty="0" smtClean="0"/>
              <a:t>,</a:t>
            </a:r>
            <a:r>
              <a:rPr lang="sv-SE" dirty="0" smtClean="0"/>
              <a:t> </a:t>
            </a:r>
            <a:r>
              <a:rPr lang="tr-TR" dirty="0" smtClean="0"/>
              <a:t> AB antlaşması</a:t>
            </a:r>
            <a:r>
              <a:rPr lang="sv-SE" dirty="0" smtClean="0"/>
              <a:t>, </a:t>
            </a:r>
            <a:r>
              <a:rPr lang="tr-TR" dirty="0" smtClean="0"/>
              <a:t>Ulusal</a:t>
            </a:r>
            <a:r>
              <a:rPr lang="tr-TR" baseline="0" dirty="0" smtClean="0"/>
              <a:t> anayasa ve mevzuat</a:t>
            </a:r>
            <a:r>
              <a:rPr lang="en-US" baseline="0" dirty="0" smtClean="0"/>
              <a:t>ı</a:t>
            </a:r>
            <a:r>
              <a:rPr lang="sv-SE" baseline="0" dirty="0" smtClean="0"/>
              <a:t> – </a:t>
            </a:r>
            <a:r>
              <a:rPr lang="tr-TR" baseline="0" dirty="0" smtClean="0"/>
              <a:t>herkes bilir</a:t>
            </a:r>
            <a:r>
              <a:rPr lang="sv-SE" baseline="0" dirty="0" smtClean="0"/>
              <a:t> ama - </a:t>
            </a:r>
            <a:r>
              <a:rPr lang="sv-SE" baseline="0" dirty="0" smtClean="0">
                <a:solidFill>
                  <a:schemeClr val="accent3"/>
                </a:solidFill>
              </a:rPr>
              <a:t>ortaya çıkmaz</a:t>
            </a:r>
            <a:endParaRPr lang="sv-SE" dirty="0">
              <a:solidFill>
                <a:schemeClr val="accent3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FD15-01B3-4E54-B608-2BB2CC9AE82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70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İH konusunda BM</a:t>
            </a:r>
            <a:r>
              <a:rPr lang="tr-TR" baseline="0" dirty="0" smtClean="0"/>
              <a:t> sözleşmeleri, AB antlaşması, Ulusal anayasa ve mevzuat</a:t>
            </a:r>
            <a:r>
              <a:rPr lang="en-US" baseline="0" dirty="0" smtClean="0"/>
              <a:t>ı</a:t>
            </a:r>
            <a:r>
              <a:rPr lang="sv-SE" baseline="0" dirty="0" smtClean="0"/>
              <a:t>– </a:t>
            </a:r>
            <a:r>
              <a:rPr lang="tr-TR" baseline="0" dirty="0" smtClean="0"/>
              <a:t>herkes bilir</a:t>
            </a:r>
            <a:r>
              <a:rPr lang="sv-SE" baseline="0" dirty="0" smtClean="0"/>
              <a:t> </a:t>
            </a:r>
            <a:r>
              <a:rPr lang="tr-TR" baseline="0" dirty="0" smtClean="0"/>
              <a:t>fakat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ortaya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çıkmaz</a:t>
            </a:r>
            <a:r>
              <a:rPr lang="en-US" baseline="0" dirty="0" smtClean="0"/>
              <a:t>.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FD15-01B3-4E54-B608-2BB2CC9AE82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10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5E70-9342-44EC-9E85-044DF50C5BB4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00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26109-7D14-4BAE-80C9-C00E0C66517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17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26109-7D14-4BAE-80C9-C00E0C66517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43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26109-7D14-4BAE-80C9-C00E0C66517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7983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3DFB4-58D1-40ED-A0ED-A3120177105B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1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01976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6321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färg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3"/>
          </p:nvPr>
        </p:nvSpPr>
        <p:spPr>
          <a:xfrm>
            <a:off x="468313" y="1611314"/>
            <a:ext cx="8223403" cy="406043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143644"/>
            <a:ext cx="140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7876-5999-4803-9494-E373D9411281}" type="datetimeFigureOut">
              <a:rPr lang="sv-SE" smtClean="0"/>
              <a:pPr/>
              <a:t>2015-06-08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7422" y="6143644"/>
            <a:ext cx="214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000628" y="6143644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Picture 6" descr="Blå En.png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00892" y="6008382"/>
            <a:ext cx="2143108" cy="8496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xYikioYiil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24936" cy="2376264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Cinsiyet </a:t>
            </a:r>
            <a:r>
              <a:rPr lang="tr-TR" sz="3200" dirty="0" smtClean="0"/>
              <a:t>Eşitliği Gözetilerek Yapılan Yerel </a:t>
            </a:r>
            <a:r>
              <a:rPr lang="tr-TR" sz="3200" dirty="0" smtClean="0"/>
              <a:t>Hizmet </a:t>
            </a:r>
            <a:r>
              <a:rPr lang="tr-TR" sz="3200" dirty="0" smtClean="0"/>
              <a:t>Sunumu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tr-TR" sz="3200" dirty="0" smtClean="0"/>
              <a:t>---</a:t>
            </a:r>
            <a:br>
              <a:rPr lang="tr-TR" sz="3200" dirty="0" smtClean="0"/>
            </a:br>
            <a:r>
              <a:rPr lang="tr-TR" sz="3200" dirty="0" smtClean="0"/>
              <a:t>İsveç Deneyimi</a:t>
            </a:r>
            <a:br>
              <a:rPr lang="tr-TR" sz="3200" dirty="0" smtClean="0"/>
            </a:br>
            <a:endParaRPr lang="en-GB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632848" cy="1386818"/>
          </a:xfrm>
        </p:spPr>
        <p:txBody>
          <a:bodyPr>
            <a:normAutofit fontScale="92500" lnSpcReduction="20000"/>
          </a:bodyPr>
          <a:lstStyle/>
          <a:p>
            <a:r>
              <a:rPr lang="en-GB" sz="1600" dirty="0" smtClean="0"/>
              <a:t>Ankara 10</a:t>
            </a:r>
            <a:r>
              <a:rPr lang="tr-TR" sz="1600" dirty="0" smtClean="0"/>
              <a:t> Haziran</a:t>
            </a:r>
            <a:r>
              <a:rPr lang="en-GB" sz="1600" dirty="0" smtClean="0"/>
              <a:t> 2015</a:t>
            </a:r>
            <a:br>
              <a:rPr lang="en-GB" sz="1600" dirty="0" smtClean="0"/>
            </a:br>
            <a:r>
              <a:rPr lang="en-GB" sz="1600" dirty="0" smtClean="0"/>
              <a:t>Magnus Liljeström</a:t>
            </a:r>
          </a:p>
          <a:p>
            <a:r>
              <a:rPr lang="tr-TR" sz="1600" dirty="0" smtClean="0"/>
              <a:t>Yerel Hükümet Uzmanı</a:t>
            </a:r>
            <a:endParaRPr lang="en-GB" sz="1600" dirty="0" smtClean="0"/>
          </a:p>
          <a:p>
            <a:r>
              <a:rPr lang="tr-TR" sz="1600" dirty="0" smtClean="0"/>
              <a:t>İsveç Yerel Yönetimler ve </a:t>
            </a:r>
            <a:r>
              <a:rPr lang="tr-TR" sz="1600" dirty="0" smtClean="0"/>
              <a:t>Bölgeler </a:t>
            </a:r>
            <a:r>
              <a:rPr lang="tr-TR" sz="1600" dirty="0" smtClean="0"/>
              <a:t>Birliği (</a:t>
            </a:r>
            <a:r>
              <a:rPr lang="en-GB" sz="1600" dirty="0" smtClean="0"/>
              <a:t>Swedish Association of Local Authorities and Regions/SKL International</a:t>
            </a:r>
            <a:r>
              <a:rPr lang="tr-TR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11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619672" y="4922314"/>
            <a:ext cx="5616624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Halk</a:t>
            </a:r>
            <a:r>
              <a:rPr lang="en-US" sz="1400" b="1" dirty="0" smtClean="0">
                <a:solidFill>
                  <a:schemeClr val="tx1"/>
                </a:solidFill>
              </a:rPr>
              <a:t>: </a:t>
            </a:r>
            <a:r>
              <a:rPr lang="tr-TR" sz="1400" b="1" dirty="0" smtClean="0">
                <a:solidFill>
                  <a:schemeClr val="tx1"/>
                </a:solidFill>
              </a:rPr>
              <a:t>Kadınlar ve erkekler, </a:t>
            </a:r>
            <a:r>
              <a:rPr lang="tr-TR" sz="1400" b="1" dirty="0" smtClean="0">
                <a:solidFill>
                  <a:schemeClr val="tx1"/>
                </a:solidFill>
              </a:rPr>
              <a:t>kız ve erkek çocukları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965638" y="2682206"/>
            <a:ext cx="2722218" cy="2160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+mj-lt"/>
              </a:rPr>
              <a:t>Temel Faaliyetler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687856" y="2682206"/>
            <a:ext cx="1436957" cy="2160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Destek</a:t>
            </a:r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659122" y="2682206"/>
            <a:ext cx="1296144" cy="2160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+mj-lt"/>
              </a:rPr>
              <a:t>Yönetim</a:t>
            </a:r>
            <a:endParaRPr lang="sv-SE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7419762" y="1530078"/>
            <a:ext cx="65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Yapı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7563778" y="498646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Kültür</a:t>
            </a:r>
            <a:endParaRPr lang="sv-SE" dirty="0"/>
          </a:p>
        </p:txBody>
      </p:sp>
      <p:cxnSp>
        <p:nvCxnSpPr>
          <p:cNvPr id="10" name="Rak pil 9"/>
          <p:cNvCxnSpPr/>
          <p:nvPr/>
        </p:nvCxnSpPr>
        <p:spPr>
          <a:xfrm>
            <a:off x="7995826" y="2034134"/>
            <a:ext cx="0" cy="2871028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emhörning 19"/>
          <p:cNvSpPr/>
          <p:nvPr/>
        </p:nvSpPr>
        <p:spPr>
          <a:xfrm>
            <a:off x="1587658" y="3409255"/>
            <a:ext cx="1584176" cy="35307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İş Planlama</a:t>
            </a:r>
            <a:endParaRPr lang="sv-SE" sz="1100" dirty="0" smtClean="0"/>
          </a:p>
        </p:txBody>
      </p:sp>
      <p:sp>
        <p:nvSpPr>
          <p:cNvPr id="21" name="Femhörning 20"/>
          <p:cNvSpPr/>
          <p:nvPr/>
        </p:nvSpPr>
        <p:spPr>
          <a:xfrm>
            <a:off x="1587114" y="3868118"/>
            <a:ext cx="1584176" cy="35307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B</a:t>
            </a:r>
            <a:r>
              <a:rPr lang="tr-TR" sz="1100" dirty="0" err="1" smtClean="0"/>
              <a:t>ütçeleme</a:t>
            </a:r>
            <a:endParaRPr lang="sv-SE" sz="1100" dirty="0"/>
          </a:p>
        </p:txBody>
      </p:sp>
      <p:sp>
        <p:nvSpPr>
          <p:cNvPr id="22" name="Femhörning 21"/>
          <p:cNvSpPr/>
          <p:nvPr/>
        </p:nvSpPr>
        <p:spPr>
          <a:xfrm>
            <a:off x="1587114" y="4345359"/>
            <a:ext cx="1584176" cy="35307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Yıllık Gözden Geçirme</a:t>
            </a:r>
            <a:endParaRPr lang="en-US" sz="1100" dirty="0"/>
          </a:p>
        </p:txBody>
      </p:sp>
      <p:sp>
        <p:nvSpPr>
          <p:cNvPr id="24" name="Femhörning 23"/>
          <p:cNvSpPr/>
          <p:nvPr/>
        </p:nvSpPr>
        <p:spPr>
          <a:xfrm rot="10800000" flipV="1">
            <a:off x="5636824" y="3429001"/>
            <a:ext cx="1584176" cy="35307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Yönetim rutinleri</a:t>
            </a:r>
            <a:endParaRPr lang="en-US" sz="1100" dirty="0"/>
          </a:p>
        </p:txBody>
      </p:sp>
      <p:sp>
        <p:nvSpPr>
          <p:cNvPr id="27" name="Femhörning 26"/>
          <p:cNvSpPr/>
          <p:nvPr/>
        </p:nvSpPr>
        <p:spPr>
          <a:xfrm rot="10800000" flipV="1">
            <a:off x="5610597" y="3888756"/>
            <a:ext cx="1584176" cy="35307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İnsan Kaynakları</a:t>
            </a:r>
            <a:endParaRPr lang="sv-SE" sz="1100" dirty="0"/>
          </a:p>
        </p:txBody>
      </p:sp>
      <p:sp>
        <p:nvSpPr>
          <p:cNvPr id="28" name="Femhörning 27"/>
          <p:cNvSpPr/>
          <p:nvPr/>
        </p:nvSpPr>
        <p:spPr>
          <a:xfrm rot="10800000" flipV="1">
            <a:off x="5612645" y="4372073"/>
            <a:ext cx="1584176" cy="35307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</a:t>
            </a:r>
            <a:r>
              <a:rPr lang="tr-TR" sz="1100" dirty="0" err="1" smtClean="0"/>
              <a:t>konomi</a:t>
            </a:r>
            <a:r>
              <a:rPr lang="sv-SE" sz="1100" dirty="0" smtClean="0"/>
              <a:t>, </a:t>
            </a:r>
            <a:r>
              <a:rPr lang="tr-TR" sz="1100" dirty="0" smtClean="0"/>
              <a:t>BT</a:t>
            </a:r>
            <a:endParaRPr lang="sv-SE" sz="1100" dirty="0"/>
          </a:p>
        </p:txBody>
      </p:sp>
      <p:sp>
        <p:nvSpPr>
          <p:cNvPr id="31" name="Femhörning 30"/>
          <p:cNvSpPr/>
          <p:nvPr/>
        </p:nvSpPr>
        <p:spPr>
          <a:xfrm rot="5400000">
            <a:off x="3492233" y="3786498"/>
            <a:ext cx="1845494" cy="60207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Refah Hizmetleri</a:t>
            </a:r>
            <a:endParaRPr lang="sv-SE" sz="1200" dirty="0"/>
          </a:p>
        </p:txBody>
      </p:sp>
      <p:sp>
        <p:nvSpPr>
          <p:cNvPr id="32" name="Femhörning 31"/>
          <p:cNvSpPr/>
          <p:nvPr/>
        </p:nvSpPr>
        <p:spPr>
          <a:xfrm rot="5400000">
            <a:off x="4220468" y="3806879"/>
            <a:ext cx="1845495" cy="56709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Toplum Gelişimi</a:t>
            </a:r>
            <a:endParaRPr lang="sv-SE" sz="1200" dirty="0"/>
          </a:p>
        </p:txBody>
      </p:sp>
      <p:sp>
        <p:nvSpPr>
          <p:cNvPr id="5" name="Likbent triangel 4"/>
          <p:cNvSpPr/>
          <p:nvPr/>
        </p:nvSpPr>
        <p:spPr>
          <a:xfrm>
            <a:off x="1443098" y="1386062"/>
            <a:ext cx="5904656" cy="122413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+mj-lt"/>
              </a:rPr>
              <a:t>Kılavuz Belgeler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71358" y="1142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err="1"/>
              <a:t>Toplumsal</a:t>
            </a:r>
            <a:r>
              <a:rPr lang="en-GB" sz="2800" dirty="0"/>
              <a:t> </a:t>
            </a:r>
            <a:r>
              <a:rPr lang="en-GB" sz="2800" dirty="0" err="1"/>
              <a:t>Cinsiyet</a:t>
            </a:r>
            <a:r>
              <a:rPr lang="en-GB" sz="2800" dirty="0"/>
              <a:t> </a:t>
            </a:r>
            <a:r>
              <a:rPr lang="en-GB" sz="2800" dirty="0" err="1"/>
              <a:t>Eşitliği</a:t>
            </a:r>
            <a:r>
              <a:rPr lang="en-GB" sz="2800" dirty="0"/>
              <a:t> </a:t>
            </a:r>
            <a:r>
              <a:rPr lang="en-GB" sz="2800" dirty="0" err="1"/>
              <a:t>Duyarlılığının</a:t>
            </a:r>
            <a:r>
              <a:rPr lang="en-GB" sz="2800" dirty="0"/>
              <a:t> </a:t>
            </a:r>
            <a:r>
              <a:rPr lang="en-GB" sz="2800" dirty="0" err="1"/>
              <a:t>Tüm</a:t>
            </a:r>
            <a:r>
              <a:rPr lang="en-GB" sz="2800" dirty="0"/>
              <a:t> Ana Plan </a:t>
            </a:r>
            <a:r>
              <a:rPr lang="en-GB" sz="2800" dirty="0" err="1"/>
              <a:t>ve</a:t>
            </a:r>
            <a:r>
              <a:rPr lang="en-GB" sz="2800" dirty="0"/>
              <a:t> </a:t>
            </a:r>
            <a:r>
              <a:rPr lang="en-GB" sz="2800" dirty="0" err="1"/>
              <a:t>Programlara</a:t>
            </a:r>
            <a:r>
              <a:rPr lang="en-GB" sz="2800" dirty="0"/>
              <a:t> </a:t>
            </a:r>
            <a:r>
              <a:rPr lang="en-GB" sz="2800" dirty="0" err="1"/>
              <a:t>Dahil</a:t>
            </a:r>
            <a:r>
              <a:rPr lang="en-GB" sz="2800" dirty="0"/>
              <a:t> </a:t>
            </a:r>
            <a:r>
              <a:rPr lang="en-GB" sz="2800" dirty="0" err="1"/>
              <a:t>Edilmesi</a:t>
            </a:r>
            <a:r>
              <a:rPr lang="en-GB" sz="2800" dirty="0"/>
              <a:t> </a:t>
            </a:r>
            <a:r>
              <a:rPr lang="en-US" sz="3000" dirty="0" smtClean="0"/>
              <a:t>A</a:t>
            </a:r>
            <a:r>
              <a:rPr lang="tr-TR" sz="3000" dirty="0" err="1" smtClean="0"/>
              <a:t>şağıdaki</a:t>
            </a:r>
            <a:r>
              <a:rPr lang="tr-TR" sz="3000" dirty="0" smtClean="0"/>
              <a:t> </a:t>
            </a:r>
            <a:r>
              <a:rPr lang="en-US" sz="3000" dirty="0" smtClean="0"/>
              <a:t>S</a:t>
            </a:r>
            <a:r>
              <a:rPr lang="tr-TR" sz="3000" dirty="0" err="1" smtClean="0"/>
              <a:t>üreçleri</a:t>
            </a:r>
            <a:r>
              <a:rPr lang="tr-TR" sz="3000" dirty="0" smtClean="0"/>
              <a:t> </a:t>
            </a:r>
            <a:r>
              <a:rPr lang="tr-TR" sz="3000" dirty="0" smtClean="0"/>
              <a:t>İçerir</a:t>
            </a:r>
            <a:endParaRPr lang="en-GB" sz="3000" dirty="0"/>
          </a:p>
        </p:txBody>
      </p:sp>
      <p:sp>
        <p:nvSpPr>
          <p:cNvPr id="19" name="Femhörning 18"/>
          <p:cNvSpPr/>
          <p:nvPr/>
        </p:nvSpPr>
        <p:spPr>
          <a:xfrm rot="5400000">
            <a:off x="2772152" y="3796084"/>
            <a:ext cx="1845494" cy="60207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Yetki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78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/>
      <p:bldP spid="3" grpId="0"/>
      <p:bldP spid="20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31" grpId="0" animBg="1"/>
      <p:bldP spid="32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Sürdürülebilirliğe Sorun Teşkil Eden Unsurlar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 Başka «perspektiflerden» </a:t>
            </a:r>
            <a:r>
              <a:rPr lang="tr-TR" dirty="0" smtClean="0"/>
              <a:t>rekabet</a:t>
            </a:r>
            <a:endParaRPr lang="sv-SE" dirty="0"/>
          </a:p>
          <a:p>
            <a:r>
              <a:rPr lang="tr-TR" dirty="0" smtClean="0"/>
              <a:t>Başka türden kalkınma </a:t>
            </a:r>
            <a:r>
              <a:rPr lang="tr-TR" dirty="0" smtClean="0"/>
              <a:t>çalışmalarından gelen </a:t>
            </a:r>
            <a:r>
              <a:rPr lang="tr-TR" dirty="0" smtClean="0"/>
              <a:t>rekabet</a:t>
            </a:r>
          </a:p>
          <a:p>
            <a:r>
              <a:rPr lang="tr-TR" dirty="0" smtClean="0"/>
              <a:t>Yönetim taahhüdü eksikliği</a:t>
            </a:r>
            <a:endParaRPr lang="sv-SE" dirty="0"/>
          </a:p>
          <a:p>
            <a:r>
              <a:rPr lang="tr-TR" dirty="0" smtClean="0"/>
              <a:t>Sonuçların ölçülmesindeki zorluklar</a:t>
            </a:r>
            <a:endParaRPr lang="tr-TR" dirty="0" smtClean="0"/>
          </a:p>
          <a:p>
            <a:r>
              <a:rPr lang="tr-TR" dirty="0" smtClean="0"/>
              <a:t>Kaynak eksikliği (zaman</a:t>
            </a:r>
            <a:r>
              <a:rPr lang="sv-SE" dirty="0" smtClean="0"/>
              <a:t>)</a:t>
            </a:r>
          </a:p>
          <a:p>
            <a:r>
              <a:rPr lang="tr-TR" dirty="0" smtClean="0"/>
              <a:t>Azalan siyasi aidiyet duygusu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00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Kızlar atletizmde daha iyi sonuçlar elde ediyor</a:t>
            </a:r>
            <a:endParaRPr lang="en-GB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244280" cy="4071550"/>
          </a:xfrm>
        </p:spPr>
        <p:txBody>
          <a:bodyPr>
            <a:noAutofit/>
          </a:bodyPr>
          <a:lstStyle/>
          <a:p>
            <a:pPr algn="just"/>
            <a:r>
              <a:rPr lang="tr-TR" sz="1600" dirty="0"/>
              <a:t>A</a:t>
            </a:r>
            <a:r>
              <a:rPr lang="tr-TR" sz="1600" dirty="0" smtClean="0"/>
              <a:t>maç</a:t>
            </a:r>
            <a:r>
              <a:rPr lang="en-GB" sz="1600" dirty="0" smtClean="0"/>
              <a:t>– </a:t>
            </a:r>
            <a:r>
              <a:rPr lang="tr-TR" sz="1600" dirty="0" smtClean="0"/>
              <a:t>Tüm öğrenciler atletizmden geçecek seviyeye ulaşmalı.</a:t>
            </a:r>
            <a:endParaRPr lang="en-GB" sz="1600" dirty="0" smtClean="0"/>
          </a:p>
          <a:p>
            <a:pPr algn="just"/>
            <a:r>
              <a:rPr lang="tr-TR" sz="1600" dirty="0" smtClean="0"/>
              <a:t>Cinsiyete göre </a:t>
            </a:r>
            <a:r>
              <a:rPr lang="tr-TR" sz="1600" dirty="0" smtClean="0"/>
              <a:t>ayrıştırılan istatistikler </a:t>
            </a:r>
            <a:r>
              <a:rPr lang="tr-TR" sz="1600" dirty="0" smtClean="0"/>
              <a:t>ve </a:t>
            </a:r>
            <a:r>
              <a:rPr lang="tr-TR" sz="1600" dirty="0" smtClean="0"/>
              <a:t>analizler, </a:t>
            </a:r>
            <a:r>
              <a:rPr lang="tr-TR" sz="1600" dirty="0" smtClean="0"/>
              <a:t>birçok </a:t>
            </a:r>
            <a:r>
              <a:rPr lang="tr-TR" sz="1600" dirty="0" smtClean="0"/>
              <a:t>kız çocuğunun </a:t>
            </a:r>
            <a:r>
              <a:rPr lang="tr-TR" sz="1600" dirty="0" smtClean="0"/>
              <a:t>yüzmeyi tam </a:t>
            </a:r>
            <a:r>
              <a:rPr lang="tr-TR" sz="1600" dirty="0" smtClean="0"/>
              <a:t>öğrenmediği </a:t>
            </a:r>
            <a:r>
              <a:rPr lang="tr-TR" sz="1600" dirty="0" smtClean="0"/>
              <a:t>ve bu yüzden atletizmden geçemediğini</a:t>
            </a:r>
            <a:r>
              <a:rPr lang="en-US" sz="1600" dirty="0" smtClean="0"/>
              <a:t> </a:t>
            </a:r>
            <a:r>
              <a:rPr lang="tr-TR" sz="1600" dirty="0" smtClean="0"/>
              <a:t>gösteriyor.</a:t>
            </a:r>
            <a:endParaRPr lang="en-GB" sz="1600" dirty="0" smtClean="0"/>
          </a:p>
          <a:p>
            <a:pPr algn="just"/>
            <a:r>
              <a:rPr lang="tr-TR" sz="1600" dirty="0" smtClean="0"/>
              <a:t>Uzatılmış yüzme eğitimi kararı</a:t>
            </a:r>
            <a:r>
              <a:rPr lang="tr-TR" sz="1600" dirty="0" smtClean="0"/>
              <a:t>.</a:t>
            </a:r>
            <a:endParaRPr lang="en-GB" sz="1600" dirty="0" smtClean="0"/>
          </a:p>
          <a:p>
            <a:pPr algn="just"/>
            <a:r>
              <a:rPr lang="tr-TR" sz="1600" dirty="0" smtClean="0"/>
              <a:t>Sonuç:</a:t>
            </a:r>
            <a:r>
              <a:rPr lang="en-GB" sz="1600" dirty="0" smtClean="0"/>
              <a:t> </a:t>
            </a:r>
            <a:r>
              <a:rPr lang="tr-TR" sz="1600" dirty="0" smtClean="0"/>
              <a:t>Daha fazla </a:t>
            </a:r>
            <a:r>
              <a:rPr lang="tr-TR" sz="1600" dirty="0" smtClean="0"/>
              <a:t>kız çocuğu, </a:t>
            </a:r>
            <a:r>
              <a:rPr lang="tr-TR" sz="1600" dirty="0" smtClean="0"/>
              <a:t>atletizmden geçecek seviyeye ulaştı ve </a:t>
            </a:r>
            <a:r>
              <a:rPr lang="tr-TR" sz="1600" dirty="0" smtClean="0"/>
              <a:t>erkek çocukları da daha </a:t>
            </a:r>
            <a:r>
              <a:rPr lang="tr-TR" sz="1600" dirty="0" smtClean="0"/>
              <a:t>iyi sonuçlar elde etti.</a:t>
            </a:r>
            <a:endParaRPr lang="en-GB" sz="1600" dirty="0"/>
          </a:p>
        </p:txBody>
      </p:sp>
      <p:pic>
        <p:nvPicPr>
          <p:cNvPr id="11" name="Platshållare för innehåll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31491"/>
          <a:stretch/>
        </p:blipFill>
        <p:spPr>
          <a:xfrm>
            <a:off x="4648200" y="2335711"/>
            <a:ext cx="4038600" cy="260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7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Güvenlik için Tasarlanan Otopark</a:t>
            </a:r>
            <a:endParaRPr lang="en-ZA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1"/>
          </p:nvPr>
        </p:nvSpPr>
        <p:spPr>
          <a:xfrm>
            <a:off x="251520" y="1600202"/>
            <a:ext cx="4244280" cy="4071550"/>
          </a:xfrm>
        </p:spPr>
        <p:txBody>
          <a:bodyPr>
            <a:normAutofit/>
          </a:bodyPr>
          <a:lstStyle/>
          <a:p>
            <a:pPr algn="just"/>
            <a:r>
              <a:rPr lang="en-ZA" sz="1800" dirty="0" smtClean="0"/>
              <a:t>G</a:t>
            </a:r>
            <a:r>
              <a:rPr lang="tr-TR" sz="1800" dirty="0" err="1" smtClean="0"/>
              <a:t>öteborg’da</a:t>
            </a:r>
            <a:r>
              <a:rPr lang="tr-TR" sz="1800" dirty="0" smtClean="0"/>
              <a:t> kadınlar</a:t>
            </a:r>
            <a:r>
              <a:rPr lang="tr-TR" sz="1800" dirty="0" smtClean="0"/>
              <a:t>, kendilerini güvende hissetmedikleri için  halka açık </a:t>
            </a:r>
            <a:r>
              <a:rPr lang="en-ZA" sz="1800" dirty="0" smtClean="0"/>
              <a:t> </a:t>
            </a:r>
            <a:r>
              <a:rPr lang="tr-TR" sz="1800" dirty="0" smtClean="0"/>
              <a:t>otoparkları kullanmaktan geri duruyorlar.</a:t>
            </a:r>
            <a:endParaRPr lang="en-ZA" sz="1800" dirty="0" smtClean="0"/>
          </a:p>
          <a:p>
            <a:pPr algn="just"/>
            <a:r>
              <a:rPr lang="tr-TR" sz="1800" dirty="0" smtClean="0"/>
              <a:t>Güvenlik hissini artırmak amacıyla </a:t>
            </a:r>
            <a:r>
              <a:rPr lang="tr-TR" sz="1800" dirty="0" smtClean="0"/>
              <a:t>yeni otoparklar tasarlandı - aydınlık </a:t>
            </a:r>
            <a:r>
              <a:rPr lang="tr-TR" sz="1800" dirty="0" smtClean="0"/>
              <a:t>ve saydam</a:t>
            </a:r>
            <a:r>
              <a:rPr lang="en-ZA" sz="1800" dirty="0" smtClean="0"/>
              <a:t>.</a:t>
            </a:r>
          </a:p>
          <a:p>
            <a:pPr algn="just"/>
            <a:r>
              <a:rPr lang="tr-TR" sz="1800" dirty="0" smtClean="0"/>
              <a:t>Daha fazla kadın otopark kullanıyor. Erkekler de daha güvende hissediyor.</a:t>
            </a:r>
            <a:endParaRPr lang="en-ZA" sz="1800" dirty="0"/>
          </a:p>
        </p:txBody>
      </p:sp>
      <p:pic>
        <p:nvPicPr>
          <p:cNvPr id="10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latshållare för innehåll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5"/>
            <a:ext cx="2378599" cy="158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Yeni Gruplara </a:t>
            </a:r>
            <a:r>
              <a:rPr lang="tr-TR" sz="3000" dirty="0" smtClean="0"/>
              <a:t>Erişmek için Kartpostallar</a:t>
            </a:r>
            <a:endParaRPr lang="en-GB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464496" cy="4349078"/>
          </a:xfrm>
        </p:spPr>
        <p:txBody>
          <a:bodyPr>
            <a:noAutofit/>
          </a:bodyPr>
          <a:lstStyle/>
          <a:p>
            <a:pPr algn="just"/>
            <a:r>
              <a:rPr lang="en-GB" sz="1800" dirty="0" smtClean="0"/>
              <a:t>G</a:t>
            </a:r>
            <a:r>
              <a:rPr lang="tr-TR" sz="1800" dirty="0" err="1" smtClean="0"/>
              <a:t>öteborg</a:t>
            </a:r>
            <a:r>
              <a:rPr lang="tr-TR" sz="1800" dirty="0" smtClean="0"/>
              <a:t> merkezindeki meydanda </a:t>
            </a:r>
            <a:r>
              <a:rPr lang="tr-TR" sz="1800" dirty="0" smtClean="0"/>
              <a:t>trafik </a:t>
            </a:r>
            <a:r>
              <a:rPr lang="tr-TR" sz="1800" dirty="0"/>
              <a:t>planlaması için </a:t>
            </a:r>
            <a:r>
              <a:rPr lang="tr-TR" sz="1800" dirty="0" smtClean="0"/>
              <a:t>sivil </a:t>
            </a:r>
            <a:r>
              <a:rPr lang="tr-TR" sz="1800" dirty="0"/>
              <a:t>diyalog </a:t>
            </a:r>
            <a:r>
              <a:rPr lang="tr-TR" sz="1800" dirty="0" smtClean="0"/>
              <a:t>başlatıldı.</a:t>
            </a:r>
            <a:endParaRPr lang="en-GB" sz="1800" dirty="0" smtClean="0"/>
          </a:p>
          <a:p>
            <a:pPr algn="just"/>
            <a:r>
              <a:rPr lang="tr-TR" sz="1800" dirty="0" smtClean="0"/>
              <a:t>Meydanın yeniden </a:t>
            </a:r>
            <a:r>
              <a:rPr lang="tr-TR" sz="1800" dirty="0"/>
              <a:t>yapılması </a:t>
            </a:r>
            <a:r>
              <a:rPr lang="tr-TR" sz="1800" dirty="0" smtClean="0"/>
              <a:t>ilgili </a:t>
            </a:r>
            <a:r>
              <a:rPr lang="tr-TR" sz="1800" dirty="0"/>
              <a:t>hedef grupları için </a:t>
            </a:r>
            <a:r>
              <a:rPr lang="tr-TR" sz="1800" dirty="0" smtClean="0"/>
              <a:t>belirlendi.</a:t>
            </a:r>
            <a:endParaRPr lang="en-GB" sz="1800" dirty="0" smtClean="0"/>
          </a:p>
          <a:p>
            <a:pPr algn="just"/>
            <a:r>
              <a:rPr lang="tr-TR" sz="1800" dirty="0" smtClean="0"/>
              <a:t>Seçilmiş gruplara gönderilen kartpostallar:</a:t>
            </a:r>
            <a:r>
              <a:rPr lang="en-GB" sz="1800" dirty="0" smtClean="0"/>
              <a:t> </a:t>
            </a:r>
            <a:r>
              <a:rPr lang="tr-TR" sz="1800" dirty="0" smtClean="0"/>
              <a:t>genç</a:t>
            </a:r>
            <a:r>
              <a:rPr lang="en-GB" sz="1800" dirty="0" smtClean="0"/>
              <a:t>,</a:t>
            </a:r>
            <a:r>
              <a:rPr lang="tr-TR" sz="1800" dirty="0" smtClean="0"/>
              <a:t> yaşlı</a:t>
            </a:r>
            <a:r>
              <a:rPr lang="en-GB" sz="1800" dirty="0" smtClean="0"/>
              <a:t>, </a:t>
            </a:r>
            <a:r>
              <a:rPr lang="tr-TR" sz="1800" dirty="0" smtClean="0"/>
              <a:t>kadınlar,</a:t>
            </a:r>
            <a:r>
              <a:rPr lang="en-GB" sz="1800" dirty="0" smtClean="0"/>
              <a:t> </a:t>
            </a:r>
            <a:r>
              <a:rPr lang="tr-TR" sz="1800" dirty="0" smtClean="0"/>
              <a:t>göçmenler</a:t>
            </a:r>
            <a:r>
              <a:rPr lang="en-GB" sz="1800" dirty="0" smtClean="0"/>
              <a:t>.</a:t>
            </a:r>
          </a:p>
          <a:p>
            <a:pPr algn="just"/>
            <a:r>
              <a:rPr lang="tr-TR" sz="1800" dirty="0" smtClean="0"/>
              <a:t>Hiç olmadığı kadar fazla </a:t>
            </a:r>
            <a:r>
              <a:rPr lang="tr-TR" sz="1800" dirty="0" smtClean="0"/>
              <a:t>cevap alındı</a:t>
            </a:r>
            <a:r>
              <a:rPr lang="en-GB" sz="1800" dirty="0" smtClean="0"/>
              <a:t>!</a:t>
            </a:r>
            <a:endParaRPr lang="en-GB" sz="1800" dirty="0" smtClean="0"/>
          </a:p>
          <a:p>
            <a:pPr algn="just"/>
            <a:r>
              <a:rPr lang="tr-TR" sz="1800" dirty="0" smtClean="0"/>
              <a:t>Yeni meydan</a:t>
            </a:r>
            <a:r>
              <a:rPr lang="en-GB" sz="1800" dirty="0" smtClean="0"/>
              <a:t>: </a:t>
            </a:r>
            <a:r>
              <a:rPr lang="tr-TR" sz="1800" dirty="0" smtClean="0"/>
              <a:t>Daha fazla çim, daha az asfalt, yürüyüş ve bisiklet için daha iyi yollar</a:t>
            </a:r>
            <a:r>
              <a:rPr lang="en-GB" sz="1800" dirty="0" smtClean="0"/>
              <a:t>, </a:t>
            </a:r>
            <a:r>
              <a:rPr lang="tr-TR" sz="1800" dirty="0" smtClean="0"/>
              <a:t>daha az park yeri</a:t>
            </a:r>
            <a:r>
              <a:rPr lang="en-GB" sz="1800" dirty="0" smtClean="0"/>
              <a:t>.</a:t>
            </a:r>
          </a:p>
          <a:p>
            <a:pPr algn="just"/>
            <a:endParaRPr lang="en-GB" sz="1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530">
            <a:off x="4801016" y="1790438"/>
            <a:ext cx="4038600" cy="284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Yardım</a:t>
            </a:r>
            <a:r>
              <a:rPr lang="en-US" dirty="0" smtClean="0"/>
              <a:t> </a:t>
            </a:r>
            <a:r>
              <a:rPr lang="tr-TR" dirty="0" smtClean="0"/>
              <a:t>Edin!</a:t>
            </a:r>
            <a:r>
              <a:rPr lang="en-US" dirty="0" smtClean="0"/>
              <a:t>– </a:t>
            </a:r>
            <a:r>
              <a:rPr lang="tr-TR" dirty="0" smtClean="0"/>
              <a:t>Suyumuz geldi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10744" cy="3556990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4355976" y="1600202"/>
            <a:ext cx="4464496" cy="4071549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 smtClean="0"/>
              <a:t>Belediye hastanesinde yapılan araştırma gösterdi ki babalar, ne gebelik </a:t>
            </a:r>
            <a:r>
              <a:rPr lang="tr-TR" dirty="0" smtClean="0"/>
              <a:t>bakımı ne de anne </a:t>
            </a:r>
            <a:r>
              <a:rPr lang="tr-TR" dirty="0" smtClean="0"/>
              <a:t>ve bebek </a:t>
            </a:r>
            <a:r>
              <a:rPr lang="tr-TR" dirty="0" smtClean="0"/>
              <a:t>bakımı konularında muhatap kabul ediliyorlardı.</a:t>
            </a:r>
            <a:endParaRPr lang="en-US" dirty="0" smtClean="0"/>
          </a:p>
          <a:p>
            <a:pPr algn="just"/>
            <a:r>
              <a:rPr lang="tr-TR" dirty="0" smtClean="0"/>
              <a:t>Personelin, babalara karşı </a:t>
            </a:r>
            <a:r>
              <a:rPr lang="tr-TR" dirty="0" smtClean="0"/>
              <a:t>tutumu değiştirildi.</a:t>
            </a:r>
            <a:endParaRPr lang="en-US" dirty="0" smtClean="0"/>
          </a:p>
          <a:p>
            <a:pPr algn="just"/>
            <a:r>
              <a:rPr lang="tr-TR" dirty="0" smtClean="0"/>
              <a:t>Sürece erken dahil olma, boşanma riskini azaltıyor ve ebeveynliğin daha eşit gerçekleştirilmesini teşvik ediyor.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 t="6352" r="18078" b="6352"/>
          <a:stretch/>
        </p:blipFill>
        <p:spPr bwMode="auto">
          <a:xfrm flipH="1">
            <a:off x="395536" y="1628800"/>
            <a:ext cx="347445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Kalça eklemi kırıklarından sonra azalan bakım ihtiyaçları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Dört hastadan üçü kadın ve ortalama yaş </a:t>
            </a:r>
            <a:r>
              <a:rPr lang="en-US" dirty="0" smtClean="0"/>
              <a:t>85+</a:t>
            </a:r>
          </a:p>
          <a:p>
            <a:r>
              <a:rPr lang="tr-TR" dirty="0" smtClean="0"/>
              <a:t>Daha az acı dindirme, daha fazla bekleme, daha kötü </a:t>
            </a:r>
            <a:r>
              <a:rPr lang="tr-TR" dirty="0" smtClean="0"/>
              <a:t>sonuçlar ve </a:t>
            </a:r>
            <a:r>
              <a:rPr lang="tr-TR" dirty="0" smtClean="0"/>
              <a:t>daha fazla hastane bakım ihtiyacı</a:t>
            </a:r>
            <a:r>
              <a:rPr lang="en-US" dirty="0" smtClean="0"/>
              <a:t>.</a:t>
            </a:r>
          </a:p>
          <a:p>
            <a:r>
              <a:rPr lang="tr-TR" dirty="0" smtClean="0"/>
              <a:t>Ambulansta yeni bakıcılık </a:t>
            </a:r>
            <a:r>
              <a:rPr lang="tr-TR" dirty="0" smtClean="0"/>
              <a:t>rutinleri getirildi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tr-TR" dirty="0" smtClean="0"/>
              <a:t>Herkesin ağrısının giderilmesi</a:t>
            </a:r>
          </a:p>
          <a:p>
            <a:pPr lvl="1"/>
            <a:r>
              <a:rPr lang="tr-TR" dirty="0" smtClean="0"/>
              <a:t>Doğrudan röntgen filmi çektirme</a:t>
            </a:r>
            <a:endParaRPr lang="tr-TR" dirty="0"/>
          </a:p>
          <a:p>
            <a:pPr lvl="1"/>
            <a:r>
              <a:rPr lang="tr-TR" dirty="0" smtClean="0"/>
              <a:t>Ameliyata daha hızlı alma</a:t>
            </a:r>
            <a:endParaRPr lang="en-US" dirty="0" smtClean="0"/>
          </a:p>
          <a:p>
            <a:r>
              <a:rPr lang="tr-TR" dirty="0" smtClean="0"/>
              <a:t>Daha az </a:t>
            </a:r>
            <a:r>
              <a:rPr lang="tr-TR" dirty="0" smtClean="0"/>
              <a:t>karmaşa, </a:t>
            </a:r>
            <a:r>
              <a:rPr lang="tr-TR" dirty="0" smtClean="0"/>
              <a:t>daha az acı, hastanede daha az kalma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latshållare för innehåll 3" descr="Mär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67098" y="1772816"/>
            <a:ext cx="4381366" cy="291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5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Yükselen Okul Başarıları</a:t>
            </a:r>
            <a:endParaRPr lang="en-GB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316288" cy="40715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 smtClean="0"/>
              <a:t>Okulda </a:t>
            </a:r>
            <a:r>
              <a:rPr lang="tr-TR" dirty="0" smtClean="0"/>
              <a:t>kız çocukları erkek çocuklarına nazaran </a:t>
            </a:r>
            <a:r>
              <a:rPr lang="tr-TR" dirty="0" smtClean="0"/>
              <a:t>daha başarılı.</a:t>
            </a:r>
            <a:endParaRPr lang="en-GB" dirty="0" smtClean="0"/>
          </a:p>
          <a:p>
            <a:pPr algn="just"/>
            <a:r>
              <a:rPr lang="tr-TR" dirty="0" smtClean="0"/>
              <a:t>Ders çalışmak, </a:t>
            </a:r>
            <a:r>
              <a:rPr lang="tr-TR" dirty="0" smtClean="0"/>
              <a:t>erkek çocuklarınca</a:t>
            </a:r>
            <a:r>
              <a:rPr lang="tr-TR" dirty="0" smtClean="0"/>
              <a:t>, </a:t>
            </a:r>
            <a:r>
              <a:rPr lang="tr-TR" dirty="0"/>
              <a:t>ve </a:t>
            </a:r>
            <a:r>
              <a:rPr lang="tr-TR" dirty="0" smtClean="0"/>
              <a:t>belki de yetişkinlerce, </a:t>
            </a:r>
            <a:r>
              <a:rPr lang="tr-TR" dirty="0"/>
              <a:t>«</a:t>
            </a:r>
            <a:r>
              <a:rPr lang="tr-TR" dirty="0" smtClean="0"/>
              <a:t>erkeğe yakışmayan» </a:t>
            </a:r>
            <a:r>
              <a:rPr lang="tr-TR" dirty="0" smtClean="0"/>
              <a:t>bir eylem olarak </a:t>
            </a:r>
            <a:r>
              <a:rPr lang="tr-TR" dirty="0" smtClean="0"/>
              <a:t>görülüyor. </a:t>
            </a:r>
            <a:r>
              <a:rPr lang="en-GB" dirty="0" smtClean="0"/>
              <a:t>”</a:t>
            </a:r>
            <a:r>
              <a:rPr lang="tr-TR" dirty="0" smtClean="0"/>
              <a:t>Erkekler </a:t>
            </a:r>
            <a:r>
              <a:rPr lang="tr-TR" dirty="0" smtClean="0"/>
              <a:t>her zaman erkek </a:t>
            </a:r>
            <a:r>
              <a:rPr lang="tr-TR" dirty="0" smtClean="0"/>
              <a:t>olarak kalacak</a:t>
            </a:r>
            <a:r>
              <a:rPr lang="en-GB" dirty="0" smtClean="0"/>
              <a:t>…”</a:t>
            </a:r>
          </a:p>
          <a:p>
            <a:pPr algn="just"/>
            <a:r>
              <a:rPr lang="tr-TR" dirty="0" smtClean="0"/>
              <a:t>Cinsiyet </a:t>
            </a:r>
            <a:r>
              <a:rPr lang="tr-TR" dirty="0" smtClean="0"/>
              <a:t>klişelerine karşı sistematik çalışma + </a:t>
            </a:r>
            <a:r>
              <a:rPr lang="tr-TR" dirty="0" smtClean="0"/>
              <a:t>şiddete sıfır tolerans + diğer konularda cinsiyet ve ilişki eğitimi</a:t>
            </a:r>
            <a:endParaRPr lang="en-GB" dirty="0" smtClean="0"/>
          </a:p>
          <a:p>
            <a:pPr algn="just"/>
            <a:r>
              <a:rPr lang="tr-TR" dirty="0" smtClean="0"/>
              <a:t>Daha yüksek talepler ve beklentiler okulda daha iyi sonuçlar vermiştir.</a:t>
            </a:r>
            <a:endParaRPr lang="en-GB" dirty="0" smtClean="0"/>
          </a:p>
        </p:txBody>
      </p:sp>
      <p:pic>
        <p:nvPicPr>
          <p:cNvPr id="6" name="Platshållare för innehåll 3" descr="pilgrimsskolan030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9510"/>
            <a:ext cx="4038600" cy="269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YikioYiilU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9521" y="404664"/>
            <a:ext cx="8704967" cy="489654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596860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0:22 – 2:50</a:t>
            </a:r>
          </a:p>
        </p:txBody>
      </p:sp>
    </p:spTree>
    <p:extLst>
      <p:ext uri="{BB962C8B-B14F-4D97-AF65-F5344CB8AC3E}">
        <p14:creationId xmlns:p14="http://schemas.microsoft.com/office/powerpoint/2010/main" val="33341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Yayalar için kar temizleme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316288" cy="43490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”</a:t>
            </a:r>
            <a:r>
              <a:rPr lang="tr-TR" dirty="0" smtClean="0"/>
              <a:t>Erkekler arabayla gider, kadınlar otobüsle.</a:t>
            </a:r>
            <a:r>
              <a:rPr lang="en-GB" dirty="0" smtClean="0"/>
              <a:t>”</a:t>
            </a:r>
          </a:p>
          <a:p>
            <a:pPr algn="just"/>
            <a:r>
              <a:rPr lang="tr-TR" dirty="0"/>
              <a:t>Ö</a:t>
            </a:r>
            <a:r>
              <a:rPr lang="tr-TR" dirty="0" smtClean="0"/>
              <a:t>nce</a:t>
            </a:r>
            <a:r>
              <a:rPr lang="en-GB" dirty="0" smtClean="0"/>
              <a:t>:</a:t>
            </a:r>
            <a:r>
              <a:rPr lang="tr-TR" dirty="0" smtClean="0"/>
              <a:t> </a:t>
            </a:r>
            <a:r>
              <a:rPr lang="tr-TR" dirty="0" smtClean="0"/>
              <a:t>Ana yollar; özellikle de </a:t>
            </a:r>
            <a:r>
              <a:rPr lang="tr-TR" dirty="0" smtClean="0"/>
              <a:t>erkeklerin sayıca üstün olduğu </a:t>
            </a:r>
            <a:r>
              <a:rPr lang="tr-TR" dirty="0" smtClean="0"/>
              <a:t>büyük işyerlerine </a:t>
            </a:r>
            <a:r>
              <a:rPr lang="tr-TR" dirty="0" smtClean="0"/>
              <a:t>giden ana yollar.</a:t>
            </a:r>
            <a:endParaRPr lang="en-GB" dirty="0" smtClean="0"/>
          </a:p>
          <a:p>
            <a:pPr algn="just"/>
            <a:r>
              <a:rPr lang="tr-TR" dirty="0" smtClean="0"/>
              <a:t>Şimdi</a:t>
            </a:r>
            <a:r>
              <a:rPr lang="en-GB" dirty="0" smtClean="0"/>
              <a:t>: </a:t>
            </a:r>
            <a:r>
              <a:rPr lang="tr-TR" dirty="0" smtClean="0"/>
              <a:t>yürüyüş</a:t>
            </a:r>
            <a:r>
              <a:rPr lang="en-GB" dirty="0" smtClean="0"/>
              <a:t>- </a:t>
            </a:r>
            <a:r>
              <a:rPr lang="tr-TR" dirty="0" smtClean="0"/>
              <a:t>ve bisiklet yolları</a:t>
            </a:r>
            <a:r>
              <a:rPr lang="en-GB" dirty="0" smtClean="0"/>
              <a:t>, </a:t>
            </a:r>
            <a:r>
              <a:rPr lang="tr-TR" dirty="0" smtClean="0"/>
              <a:t>kreşler,</a:t>
            </a:r>
            <a:r>
              <a:rPr lang="en-GB" dirty="0" smtClean="0"/>
              <a:t> </a:t>
            </a:r>
            <a:r>
              <a:rPr lang="tr-TR" dirty="0" smtClean="0"/>
              <a:t>otobüs durakları</a:t>
            </a:r>
            <a:r>
              <a:rPr lang="en-GB" dirty="0" smtClean="0"/>
              <a:t>, </a:t>
            </a:r>
            <a:r>
              <a:rPr lang="tr-TR" dirty="0" smtClean="0"/>
              <a:t>ayrıca kadınların sayıca üstün olduğu işyerleri</a:t>
            </a:r>
          </a:p>
          <a:p>
            <a:pPr algn="just"/>
            <a:r>
              <a:rPr lang="tr-TR" dirty="0" smtClean="0"/>
              <a:t>Buz ve kar sebebiyle gerçekleşen </a:t>
            </a:r>
            <a:r>
              <a:rPr lang="tr-TR" dirty="0" smtClean="0"/>
              <a:t>kazalar kar </a:t>
            </a:r>
            <a:r>
              <a:rPr lang="tr-TR" dirty="0" smtClean="0"/>
              <a:t>temizleme maliyetinin dört katı</a:t>
            </a:r>
            <a:endParaRPr lang="en-GB" dirty="0" smtClean="0"/>
          </a:p>
        </p:txBody>
      </p:sp>
      <p:pic>
        <p:nvPicPr>
          <p:cNvPr id="6" name="Platshållare för innehåll 7" descr="Snöplo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90810"/>
            <a:ext cx="4038600" cy="2690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Sunumum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İsveç deneyimlerime dayanıyor; fakat</a:t>
            </a:r>
            <a:r>
              <a:rPr lang="en-US" dirty="0" smtClean="0"/>
              <a:t> </a:t>
            </a:r>
            <a:r>
              <a:rPr lang="en-US" dirty="0" err="1" smtClean="0"/>
              <a:t>sunum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tr-TR" dirty="0" smtClean="0"/>
              <a:t>:</a:t>
            </a:r>
            <a:endParaRPr lang="en-GB" dirty="0" smtClean="0"/>
          </a:p>
          <a:p>
            <a:pPr lvl="1"/>
            <a:r>
              <a:rPr lang="tr-TR" dirty="0" smtClean="0"/>
              <a:t>Uluslararası sözleşmeler, anlaşmalar, belgeler vs. ile ilgili</a:t>
            </a:r>
            <a:r>
              <a:rPr lang="en-US" dirty="0" smtClean="0"/>
              <a:t> </a:t>
            </a:r>
            <a:r>
              <a:rPr lang="en-US" dirty="0" err="1" smtClean="0"/>
              <a:t>bilgiler</a:t>
            </a:r>
            <a:r>
              <a:rPr lang="en-US" dirty="0" smtClean="0"/>
              <a:t> de </a:t>
            </a:r>
            <a:r>
              <a:rPr lang="en-US" dirty="0" err="1" smtClean="0"/>
              <a:t>içer</a:t>
            </a:r>
            <a:r>
              <a:rPr lang="tr-TR" dirty="0" err="1" smtClean="0"/>
              <a:t>iyor</a:t>
            </a:r>
            <a:r>
              <a:rPr lang="tr-TR" dirty="0" smtClean="0"/>
              <a:t>,</a:t>
            </a:r>
            <a:endParaRPr lang="en-GB" dirty="0" smtClean="0"/>
          </a:p>
          <a:p>
            <a:pPr lvl="1"/>
            <a:r>
              <a:rPr lang="tr-TR" dirty="0" smtClean="0"/>
              <a:t>Ayrıca </a:t>
            </a:r>
            <a:r>
              <a:rPr lang="tr-TR" dirty="0" smtClean="0"/>
              <a:t>Türk </a:t>
            </a:r>
            <a:r>
              <a:rPr lang="tr-TR" dirty="0" smtClean="0"/>
              <a:t>yerel </a:t>
            </a:r>
            <a:r>
              <a:rPr lang="tr-TR" dirty="0" smtClean="0"/>
              <a:t>yönetimlerine yönelik olarak hazırlandı.</a:t>
            </a:r>
            <a:endParaRPr lang="en-GB" dirty="0" smtClean="0"/>
          </a:p>
          <a:p>
            <a:pPr algn="just"/>
            <a:r>
              <a:rPr lang="tr-TR" dirty="0" smtClean="0"/>
              <a:t>Yerel </a:t>
            </a:r>
            <a:r>
              <a:rPr lang="tr-TR" dirty="0" smtClean="0"/>
              <a:t>Hizmet </a:t>
            </a:r>
            <a:r>
              <a:rPr lang="tr-TR" dirty="0" smtClean="0"/>
              <a:t>Sunumuna odaklanıyor. Kadının </a:t>
            </a:r>
            <a:r>
              <a:rPr lang="tr-TR" dirty="0" smtClean="0"/>
              <a:t>resmi karar </a:t>
            </a:r>
            <a:r>
              <a:rPr lang="tr-TR" dirty="0" smtClean="0"/>
              <a:t>almada yer alması </a:t>
            </a:r>
            <a:r>
              <a:rPr lang="tr-TR" dirty="0"/>
              <a:t>ve belediye personeline cinsiyet ayrımı gözetmeksizin eşit maaş verilmesi </a:t>
            </a:r>
            <a:r>
              <a:rPr lang="tr-TR" dirty="0" smtClean="0"/>
              <a:t>gibi </a:t>
            </a:r>
            <a:r>
              <a:rPr lang="tr-TR" dirty="0" smtClean="0"/>
              <a:t>belediye </a:t>
            </a:r>
            <a:r>
              <a:rPr lang="tr-TR" dirty="0" smtClean="0"/>
              <a:t>sahasında cinsiyet eşitliğine ilişkin önemli </a:t>
            </a:r>
            <a:r>
              <a:rPr lang="tr-TR" dirty="0" smtClean="0"/>
              <a:t>konular maalesef ki </a:t>
            </a:r>
            <a:r>
              <a:rPr lang="tr-TR" dirty="0" smtClean="0"/>
              <a:t>bu sunuma dahil </a:t>
            </a:r>
            <a:r>
              <a:rPr lang="tr-TR" dirty="0" smtClean="0"/>
              <a:t>değil.</a:t>
            </a:r>
            <a:endParaRPr lang="en-GB" dirty="0" smtClean="0"/>
          </a:p>
          <a:p>
            <a:pPr algn="just"/>
            <a:r>
              <a:rPr lang="tr-TR" dirty="0" smtClean="0"/>
              <a:t>Kadın ve erkekle</a:t>
            </a:r>
            <a:r>
              <a:rPr lang="en-US" dirty="0" smtClean="0"/>
              <a:t>re</a:t>
            </a:r>
            <a:r>
              <a:rPr lang="tr-TR" dirty="0" smtClean="0"/>
              <a:t>, </a:t>
            </a:r>
            <a:r>
              <a:rPr lang="tr-TR" dirty="0" smtClean="0"/>
              <a:t>erkek ve kız çocuklarına eşit </a:t>
            </a:r>
            <a:r>
              <a:rPr lang="tr-TR" dirty="0" smtClean="0"/>
              <a:t>fırsatların </a:t>
            </a:r>
            <a:r>
              <a:rPr lang="tr-TR" dirty="0" smtClean="0"/>
              <a:t>sağlanması için eşit </a:t>
            </a:r>
            <a:r>
              <a:rPr lang="tr-TR" dirty="0" smtClean="0"/>
              <a:t>düzeyde </a:t>
            </a:r>
            <a:r>
              <a:rPr lang="tr-TR" dirty="0" smtClean="0"/>
              <a:t>hizmet alma hakkına </a:t>
            </a:r>
            <a:r>
              <a:rPr lang="tr-TR" dirty="0" smtClean="0"/>
              <a:t>sahip </a:t>
            </a:r>
            <a:r>
              <a:rPr lang="tr-TR" dirty="0" smtClean="0"/>
              <a:t>oldukları gerçeğine </a:t>
            </a:r>
            <a:r>
              <a:rPr lang="tr-TR" dirty="0" smtClean="0"/>
              <a:t>dayanır.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95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Sıfır Hasta</a:t>
            </a:r>
            <a:r>
              <a:rPr lang="sv-SE" dirty="0" smtClean="0"/>
              <a:t> –</a:t>
            </a:r>
            <a:r>
              <a:rPr lang="tr-TR" dirty="0" smtClean="0"/>
              <a:t>Sıfır Para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316288" cy="4071549"/>
          </a:xfrm>
        </p:spPr>
        <p:txBody>
          <a:bodyPr>
            <a:normAutofit/>
          </a:bodyPr>
          <a:lstStyle/>
          <a:p>
            <a:pPr algn="just"/>
            <a:endParaRPr lang="sv-SE" dirty="0" smtClean="0"/>
          </a:p>
          <a:p>
            <a:pPr algn="just"/>
            <a:r>
              <a:rPr lang="tr-TR" dirty="0" smtClean="0"/>
              <a:t>Erkek çocukları, </a:t>
            </a:r>
            <a:r>
              <a:rPr lang="tr-TR" dirty="0" smtClean="0"/>
              <a:t>kızlara nazaran </a:t>
            </a:r>
            <a:r>
              <a:rPr lang="tr-TR" dirty="0" smtClean="0"/>
              <a:t>diş </a:t>
            </a:r>
            <a:r>
              <a:rPr lang="tr-TR" dirty="0"/>
              <a:t>kontrollerini daha sık kaçırıyorlardı</a:t>
            </a:r>
            <a:r>
              <a:rPr lang="tr-TR" dirty="0" smtClean="0"/>
              <a:t>.</a:t>
            </a:r>
            <a:endParaRPr lang="en-GB" dirty="0"/>
          </a:p>
          <a:p>
            <a:pPr algn="just"/>
            <a:r>
              <a:rPr lang="tr-TR" dirty="0" smtClean="0"/>
              <a:t>Yıllık </a:t>
            </a:r>
            <a:r>
              <a:rPr lang="en-GB" dirty="0" smtClean="0"/>
              <a:t>3</a:t>
            </a:r>
            <a:r>
              <a:rPr lang="tr-TR" dirty="0" smtClean="0"/>
              <a:t>.</a:t>
            </a:r>
            <a:r>
              <a:rPr lang="en-GB" dirty="0" smtClean="0"/>
              <a:t>25 </a:t>
            </a:r>
            <a:r>
              <a:rPr lang="en-GB" dirty="0" err="1" smtClean="0"/>
              <a:t>milyon</a:t>
            </a:r>
            <a:r>
              <a:rPr lang="en-GB" dirty="0" smtClean="0"/>
              <a:t> SEK </a:t>
            </a:r>
            <a:r>
              <a:rPr lang="tr-TR" dirty="0" smtClean="0"/>
              <a:t>kayıp</a:t>
            </a:r>
            <a:endParaRPr lang="en-GB" dirty="0" smtClean="0"/>
          </a:p>
          <a:p>
            <a:pPr algn="just"/>
            <a:r>
              <a:rPr lang="tr-TR" dirty="0" smtClean="0"/>
              <a:t>Cep telefonu mesajıyla ekstra hatırlatma</a:t>
            </a:r>
            <a:endParaRPr lang="en-GB" dirty="0" smtClean="0"/>
          </a:p>
          <a:p>
            <a:pPr algn="just"/>
            <a:r>
              <a:rPr lang="tr-TR" dirty="0" smtClean="0"/>
              <a:t>Gelişmiş ekonomi, ağız sağlığı, komple </a:t>
            </a:r>
            <a:r>
              <a:rPr lang="tr-TR" dirty="0" smtClean="0"/>
              <a:t>sağlık</a:t>
            </a:r>
            <a:endParaRPr lang="en-GB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6"/>
          <a:stretch/>
        </p:blipFill>
        <p:spPr bwMode="auto">
          <a:xfrm>
            <a:off x="603172" y="2339383"/>
            <a:ext cx="3746655" cy="259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Katarakt Ameliyatı için Bekleme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28" y="1600202"/>
            <a:ext cx="4172272" cy="40715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/>
              <a:t>Cinsiyete göre </a:t>
            </a:r>
            <a:r>
              <a:rPr lang="tr-TR" dirty="0" smtClean="0"/>
              <a:t>ayrıştırılmış sağlık </a:t>
            </a:r>
            <a:r>
              <a:rPr lang="tr-TR" dirty="0" smtClean="0"/>
              <a:t>bakımı istatistikleri, </a:t>
            </a:r>
            <a:r>
              <a:rPr lang="en-GB" dirty="0" smtClean="0"/>
              <a:t>”</a:t>
            </a:r>
            <a:r>
              <a:rPr lang="tr-TR" dirty="0" smtClean="0"/>
              <a:t>katarakt kaydı</a:t>
            </a:r>
            <a:r>
              <a:rPr lang="en-GB" dirty="0" smtClean="0"/>
              <a:t>”</a:t>
            </a:r>
          </a:p>
          <a:p>
            <a:pPr algn="just"/>
            <a:r>
              <a:rPr lang="tr-TR" dirty="0" smtClean="0"/>
              <a:t>Kadınlar ameliyat için daha fazla beklemek </a:t>
            </a:r>
            <a:r>
              <a:rPr lang="tr-TR" dirty="0" smtClean="0"/>
              <a:t>zorundaydı.</a:t>
            </a:r>
            <a:endParaRPr lang="en-GB" dirty="0" smtClean="0"/>
          </a:p>
          <a:p>
            <a:pPr algn="just"/>
            <a:r>
              <a:rPr lang="tr-TR" dirty="0" smtClean="0"/>
              <a:t>Sürücü ve avlanma ruhsatı </a:t>
            </a:r>
            <a:r>
              <a:rPr lang="tr-TR" dirty="0" smtClean="0"/>
              <a:t>ameliyat için en </a:t>
            </a:r>
            <a:r>
              <a:rPr lang="tr-TR" dirty="0" smtClean="0"/>
              <a:t>önde gelen </a:t>
            </a:r>
            <a:r>
              <a:rPr lang="tr-TR" dirty="0" smtClean="0"/>
              <a:t>tercihti.</a:t>
            </a:r>
            <a:endParaRPr lang="en-GB" dirty="0" smtClean="0"/>
          </a:p>
          <a:p>
            <a:pPr algn="just"/>
            <a:r>
              <a:rPr lang="tr-TR" dirty="0" smtClean="0"/>
              <a:t>Öncelik için yeni gerekçe:</a:t>
            </a:r>
            <a:r>
              <a:rPr lang="en-GB" dirty="0" smtClean="0"/>
              <a:t> </a:t>
            </a:r>
            <a:r>
              <a:rPr lang="tr-TR" dirty="0" smtClean="0"/>
              <a:t>Görüş gücü</a:t>
            </a:r>
            <a:r>
              <a:rPr lang="en-GB" dirty="0" smtClean="0"/>
              <a:t> – </a:t>
            </a:r>
            <a:r>
              <a:rPr lang="tr-TR" dirty="0" smtClean="0"/>
              <a:t>kadınlar için daha hızlı yardım</a:t>
            </a: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80489"/>
            <a:ext cx="4038600" cy="271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8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Bitirdim</a:t>
            </a:r>
            <a:r>
              <a:rPr lang="en-GB" dirty="0" smtClean="0"/>
              <a:t>,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 smtClean="0"/>
              <a:t>Belediyenin, kadın-erkek eşitliğini artırmak için </a:t>
            </a:r>
            <a:r>
              <a:rPr lang="tr-TR" smtClean="0"/>
              <a:t>gösterdiği </a:t>
            </a:r>
            <a:r>
              <a:rPr lang="tr-TR" smtClean="0"/>
              <a:t>gayretlerin;</a:t>
            </a:r>
            <a:endParaRPr lang="sv-SE" dirty="0" smtClean="0"/>
          </a:p>
          <a:p>
            <a:pPr lvl="1" algn="just"/>
            <a:r>
              <a:rPr lang="tr-TR" dirty="0"/>
              <a:t>B</a:t>
            </a:r>
            <a:r>
              <a:rPr lang="tr-TR" dirty="0" smtClean="0"/>
              <a:t>elediye </a:t>
            </a:r>
            <a:r>
              <a:rPr lang="tr-TR" dirty="0"/>
              <a:t>faaliyetinin her alanına entegre edilmesi </a:t>
            </a:r>
            <a:r>
              <a:rPr lang="tr-TR" dirty="0" smtClean="0"/>
              <a:t>gerektiğini</a:t>
            </a:r>
          </a:p>
          <a:p>
            <a:pPr lvl="1" algn="just"/>
            <a:r>
              <a:rPr lang="tr-TR" dirty="0" smtClean="0"/>
              <a:t>Bir kalite meselesi olduğunu</a:t>
            </a:r>
            <a:endParaRPr lang="en-GB" dirty="0" smtClean="0"/>
          </a:p>
          <a:p>
            <a:pPr lvl="1" algn="just"/>
            <a:r>
              <a:rPr lang="tr-TR" dirty="0" smtClean="0"/>
              <a:t>İlerlemeye ilişkin olduğunu ve dolayısıyla ilerleme için gerekli bütün çalışmalarla aynı genel koşullara sahip olduğunu</a:t>
            </a:r>
            <a:endParaRPr lang="en-GB" dirty="0" smtClean="0"/>
          </a:p>
          <a:p>
            <a:pPr lvl="1" algn="just"/>
            <a:r>
              <a:rPr lang="tr-TR" dirty="0" smtClean="0"/>
              <a:t>Siyasi bir iradeye dayalı olması ve kılavuz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belgelerde ifade edilmesi gerektiğini</a:t>
            </a:r>
            <a:endParaRPr lang="en-GB" dirty="0" smtClean="0"/>
          </a:p>
          <a:p>
            <a:pPr lvl="1" algn="just"/>
            <a:r>
              <a:rPr lang="tr-TR" dirty="0" smtClean="0"/>
              <a:t>Yönetim sistemlerine entegre edilmesi ve takibinin yapılması gerektiğini</a:t>
            </a:r>
          </a:p>
          <a:p>
            <a:pPr lvl="1" algn="just"/>
            <a:r>
              <a:rPr lang="tr-TR" dirty="0" smtClean="0"/>
              <a:t>Bilgi toplama, cinsiyete göre </a:t>
            </a:r>
            <a:r>
              <a:rPr lang="tr-TR" dirty="0" smtClean="0"/>
              <a:t>ayrıştırılmış veri </a:t>
            </a:r>
            <a:r>
              <a:rPr lang="tr-TR" dirty="0" smtClean="0"/>
              <a:t>ve </a:t>
            </a:r>
            <a:r>
              <a:rPr lang="tr-TR" dirty="0" smtClean="0"/>
              <a:t>analiz gerektirdiğini </a:t>
            </a:r>
            <a:r>
              <a:rPr lang="tr-TR" dirty="0" smtClean="0"/>
              <a:t>göstermiş </a:t>
            </a:r>
            <a:r>
              <a:rPr lang="tr-TR" dirty="0" smtClean="0"/>
              <a:t>olduğumu umut </a:t>
            </a:r>
            <a:r>
              <a:rPr lang="tr-TR" dirty="0" smtClean="0"/>
              <a:t>ediyorum.</a:t>
            </a:r>
            <a:endParaRPr lang="en-GB" dirty="0" smtClean="0"/>
          </a:p>
          <a:p>
            <a:pPr marL="457200" lvl="1" indent="0" algn="just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65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Sunumu bitirdiğimde</a:t>
            </a:r>
            <a:r>
              <a:rPr lang="en-GB" dirty="0" smtClean="0"/>
              <a:t>,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Belediyenin kadın ve erkek eşitliğini güçlendirmek için sarf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ettiği gayretin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Belediyenin gerçekleştirdiği faaliyetlerin her alanına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dahil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edilmesi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gerektiğini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Bir kalite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meselesi olduğunu</a:t>
            </a: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İlerlemeye ilişkin ve  dolayısıyla ilerleme adına yapılan tüm işlerde uygulanan aynı genel kaideler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haiz olduğunu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Siyasi bir iradeye dayanması ve kılavuz belgelerde dile getirilmesi gerektiğini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Yönetim sistemine dahil edilip takibinin yapılması gerektiğini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Bilgi toplama, cinsiyete göre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ayrıştırılmış veri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analiz gerektirdiğini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göstermiş olmayı umut ediyorum.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sv-SE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1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smtClean="0"/>
              <a:t>Yerel ve Bölgesel Düzeyde Cinsiyet Eşitliğine İlişkin Avrupa Şartı</a:t>
            </a:r>
            <a:endParaRPr lang="en-GB" sz="2700" dirty="0"/>
          </a:p>
        </p:txBody>
      </p:sp>
      <p:pic>
        <p:nvPicPr>
          <p:cNvPr id="5" name="Platshållare för innehåll 4" descr="europe_ma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6299" y="1600200"/>
            <a:ext cx="3740402" cy="4071938"/>
          </a:xfrm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172272" cy="4071549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dirty="0" smtClean="0"/>
              <a:t>CEMR – </a:t>
            </a:r>
            <a:r>
              <a:rPr lang="tr-TR" dirty="0" smtClean="0"/>
              <a:t>Avrupa Belediyeler ve Bölgeler  Konseyi</a:t>
            </a:r>
            <a:endParaRPr lang="en-US" dirty="0" smtClean="0"/>
          </a:p>
          <a:p>
            <a:pPr algn="just">
              <a:lnSpc>
                <a:spcPts val="2800"/>
              </a:lnSpc>
            </a:pPr>
            <a:r>
              <a:rPr lang="en-US" dirty="0" smtClean="0"/>
              <a:t>“</a:t>
            </a:r>
            <a:r>
              <a:rPr lang="tr-TR" dirty="0" smtClean="0"/>
              <a:t>Eşitsiz muameleye devam edilmesinin önüne geçmek ve gerçek bir eşitlikçi toplumu teşvik etmek için en iyi şekilde konumlandırılmış </a:t>
            </a:r>
            <a:r>
              <a:rPr lang="tr-TR" dirty="0"/>
              <a:t>makamlar, i</a:t>
            </a:r>
            <a:r>
              <a:rPr lang="tr-TR" dirty="0" smtClean="0"/>
              <a:t>nsanlara </a:t>
            </a:r>
            <a:r>
              <a:rPr lang="tr-TR" dirty="0"/>
              <a:t>en yakın yönetişim mercileri olan yerel ve bölgesel </a:t>
            </a:r>
            <a:r>
              <a:rPr lang="tr-TR" dirty="0" smtClean="0"/>
              <a:t>yetkililerdir. </a:t>
            </a:r>
            <a:r>
              <a:rPr lang="tr-TR" dirty="0"/>
              <a:t>"</a:t>
            </a:r>
            <a:endParaRPr lang="sv-SE" dirty="0" smtClean="0"/>
          </a:p>
          <a:p>
            <a:pPr marL="0" indent="0">
              <a:lnSpc>
                <a:spcPts val="2800"/>
              </a:lnSpc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80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tr-TR" sz="2800" dirty="0" smtClean="0"/>
              <a:t>Şartın İlkeleri</a:t>
            </a:r>
            <a:endParaRPr lang="en-US" sz="3400" dirty="0"/>
          </a:p>
        </p:txBody>
      </p:sp>
      <p:sp>
        <p:nvSpPr>
          <p:cNvPr id="20483" name="Platshållare för innehåll 3"/>
          <p:cNvSpPr>
            <a:spLocks noGrp="1"/>
          </p:cNvSpPr>
          <p:nvPr>
            <p:ph idx="1"/>
          </p:nvPr>
        </p:nvSpPr>
        <p:spPr>
          <a:xfrm>
            <a:off x="457200" y="1600202"/>
            <a:ext cx="8363272" cy="4060824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tr-TR" sz="2400" dirty="0" smtClean="0">
                <a:cs typeface="Arial" pitchFamily="34" charset="0"/>
              </a:rPr>
              <a:t>Kadın-</a:t>
            </a:r>
            <a:r>
              <a:rPr lang="en-US" sz="2400" dirty="0" smtClean="0">
                <a:cs typeface="Arial" pitchFamily="34" charset="0"/>
              </a:rPr>
              <a:t>e</a:t>
            </a:r>
            <a:r>
              <a:rPr lang="tr-TR" sz="2400" dirty="0" err="1" smtClean="0">
                <a:cs typeface="Arial" pitchFamily="34" charset="0"/>
              </a:rPr>
              <a:t>rkek</a:t>
            </a:r>
            <a:r>
              <a:rPr lang="tr-TR" sz="2400" dirty="0" smtClean="0">
                <a:cs typeface="Arial" pitchFamily="34" charset="0"/>
              </a:rPr>
              <a:t> eşitliği temel haktır.</a:t>
            </a:r>
            <a:endParaRPr lang="en-US" sz="2400" dirty="0" smtClean="0"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sz="2400" dirty="0" smtClean="0">
                <a:cs typeface="Arial" pitchFamily="34" charset="0"/>
              </a:rPr>
              <a:t>Kadın-erkek eşitliğini sağlamak için çoklu ayrımcılık </a:t>
            </a:r>
            <a:r>
              <a:rPr lang="en-US" sz="2400" dirty="0" err="1" smtClean="0">
                <a:cs typeface="Arial" pitchFamily="34" charset="0"/>
              </a:rPr>
              <a:t>ve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çoklu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ayrımcılığın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tr-TR" sz="2400" dirty="0" smtClean="0">
                <a:cs typeface="Arial" pitchFamily="34" charset="0"/>
              </a:rPr>
              <a:t>dezavantaj</a:t>
            </a:r>
            <a:r>
              <a:rPr lang="en-US" sz="2400" dirty="0" err="1" smtClean="0">
                <a:cs typeface="Arial" pitchFamily="34" charset="0"/>
              </a:rPr>
              <a:t>lar</a:t>
            </a:r>
            <a:r>
              <a:rPr lang="tr-TR" sz="2400" dirty="0" smtClean="0">
                <a:cs typeface="Arial" pitchFamily="34" charset="0"/>
              </a:rPr>
              <a:t>ı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tr-TR" sz="2400" dirty="0" smtClean="0">
                <a:cs typeface="Arial" pitchFamily="34" charset="0"/>
              </a:rPr>
              <a:t>ele alınmalıdır.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400" dirty="0" smtClean="0">
                <a:cs typeface="Arial" pitchFamily="34" charset="0"/>
              </a:rPr>
              <a:t>Karar alma sürecine kadın ve erkeğin dengeli katılımı, demokratik bir toplum için önkoşuldur.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400" dirty="0" smtClean="0">
                <a:cs typeface="Arial" pitchFamily="34" charset="0"/>
              </a:rPr>
              <a:t>Cinsiyet klişelerinin ortadan kaldırılması eşitliğin sağlanmasında esastır.</a:t>
            </a:r>
            <a:endParaRPr lang="en-US" sz="2400" dirty="0" smtClean="0"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sz="2400" dirty="0" smtClean="0">
                <a:cs typeface="Arial" pitchFamily="34" charset="0"/>
              </a:rPr>
              <a:t>Cinsiyet perspektifini, yerel ve bölgesel hükümetin tüm faaliyetlerine entegre etmek gereklidir.</a:t>
            </a:r>
            <a:endParaRPr lang="en-US" sz="2400" dirty="0" smtClean="0"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sz="2400" dirty="0" smtClean="0">
                <a:cs typeface="Arial" pitchFamily="34" charset="0"/>
              </a:rPr>
              <a:t>Doğru kaynaklandırılmış eylem planları ve </a:t>
            </a:r>
            <a:r>
              <a:rPr lang="en-US" sz="2400" dirty="0" smtClean="0">
                <a:cs typeface="Arial" pitchFamily="34" charset="0"/>
              </a:rPr>
              <a:t>program</a:t>
            </a:r>
            <a:r>
              <a:rPr lang="tr-TR" sz="2400" dirty="0" err="1" smtClean="0">
                <a:cs typeface="Arial" pitchFamily="34" charset="0"/>
              </a:rPr>
              <a:t>lar</a:t>
            </a:r>
            <a:r>
              <a:rPr lang="tr-TR" sz="2400" dirty="0" smtClean="0">
                <a:cs typeface="Arial" pitchFamily="34" charset="0"/>
              </a:rPr>
              <a:t> gerekli araçlardır.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508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GB" sz="3200" dirty="0" err="1" smtClean="0"/>
              <a:t>Toplumsal</a:t>
            </a:r>
            <a:r>
              <a:rPr lang="en-GB" sz="3200" dirty="0" smtClean="0"/>
              <a:t> </a:t>
            </a:r>
            <a:r>
              <a:rPr lang="en-GB" sz="3200" dirty="0" err="1"/>
              <a:t>Cinsiyet</a:t>
            </a:r>
            <a:r>
              <a:rPr lang="en-GB" sz="3200" dirty="0"/>
              <a:t> </a:t>
            </a:r>
            <a:r>
              <a:rPr lang="en-GB" sz="3200" dirty="0" err="1"/>
              <a:t>Eşitliği</a:t>
            </a:r>
            <a:r>
              <a:rPr lang="en-GB" sz="3200" dirty="0"/>
              <a:t> </a:t>
            </a:r>
            <a:r>
              <a:rPr lang="en-GB" sz="3200" dirty="0" err="1"/>
              <a:t>Duyarlılığının</a:t>
            </a:r>
            <a:r>
              <a:rPr lang="en-GB" sz="3200" dirty="0"/>
              <a:t> </a:t>
            </a:r>
            <a:r>
              <a:rPr lang="en-GB" sz="3200" dirty="0" err="1"/>
              <a:t>Tüm</a:t>
            </a:r>
            <a:r>
              <a:rPr lang="en-GB" sz="3200" dirty="0"/>
              <a:t> Ana Plan </a:t>
            </a:r>
            <a:r>
              <a:rPr lang="en-GB" sz="3200" dirty="0" err="1"/>
              <a:t>ve</a:t>
            </a:r>
            <a:r>
              <a:rPr lang="en-GB" sz="3200" dirty="0"/>
              <a:t> </a:t>
            </a:r>
            <a:r>
              <a:rPr lang="en-GB" sz="3200" dirty="0" err="1"/>
              <a:t>Programlara</a:t>
            </a:r>
            <a:r>
              <a:rPr lang="en-GB" sz="3200" dirty="0"/>
              <a:t> </a:t>
            </a:r>
            <a:r>
              <a:rPr lang="en-GB" sz="3200" dirty="0" err="1"/>
              <a:t>Dahil</a:t>
            </a:r>
            <a:r>
              <a:rPr lang="en-GB" sz="3200" dirty="0"/>
              <a:t> </a:t>
            </a:r>
            <a:r>
              <a:rPr lang="en-GB" sz="3200" dirty="0" err="1" smtClean="0"/>
              <a:t>Edilmesi</a:t>
            </a:r>
            <a:r>
              <a:rPr lang="tr-TR" sz="3200" dirty="0" smtClean="0"/>
              <a:t> Programı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1628800"/>
            <a:ext cx="4320480" cy="4032226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sv-SE" sz="2000" dirty="0" smtClean="0"/>
              <a:t>28 Mil</a:t>
            </a:r>
            <a:r>
              <a:rPr lang="tr-TR" sz="2000" dirty="0" smtClean="0"/>
              <a:t>yon</a:t>
            </a:r>
            <a:r>
              <a:rPr lang="sv-SE" sz="2000" dirty="0" smtClean="0"/>
              <a:t> </a:t>
            </a:r>
            <a:r>
              <a:rPr lang="tr-TR" sz="2000" dirty="0" smtClean="0"/>
              <a:t>Avro hükümet fonu</a:t>
            </a:r>
            <a:r>
              <a:rPr lang="sv-SE" sz="2000" dirty="0" smtClean="0"/>
              <a:t> 2008-2013.</a:t>
            </a:r>
            <a:endParaRPr lang="sv-SE" sz="2000" dirty="0"/>
          </a:p>
          <a:p>
            <a:pPr lvl="0" algn="just"/>
            <a:r>
              <a:rPr lang="tr-TR" sz="2000" dirty="0" smtClean="0"/>
              <a:t>Kadın-erkeklere ve </a:t>
            </a:r>
            <a:r>
              <a:rPr lang="tr-TR" sz="2000" dirty="0" smtClean="0"/>
              <a:t>erkek ve kız çocuklarına </a:t>
            </a:r>
            <a:r>
              <a:rPr lang="tr-TR" sz="2000" dirty="0" smtClean="0"/>
              <a:t>eşit değerde hizmet sağlama ve eşit kaynak dağılımını gerçekleştirme</a:t>
            </a:r>
          </a:p>
          <a:p>
            <a:pPr algn="just"/>
            <a:r>
              <a:rPr lang="tr-TR" sz="2000" dirty="0"/>
              <a:t>38’i </a:t>
            </a:r>
            <a:r>
              <a:rPr lang="tr-TR" sz="2000" dirty="0" err="1"/>
              <a:t>Şart’ı</a:t>
            </a:r>
            <a:r>
              <a:rPr lang="tr-TR" sz="2000" dirty="0"/>
              <a:t> </a:t>
            </a:r>
            <a:r>
              <a:rPr lang="tr-TR" sz="2000" dirty="0" smtClean="0"/>
              <a:t>imzalamış olan 70 </a:t>
            </a:r>
            <a:r>
              <a:rPr lang="tr-TR" sz="2000" dirty="0"/>
              <a:t>kuruluşun </a:t>
            </a:r>
            <a:r>
              <a:rPr lang="sv-SE" sz="2000" dirty="0"/>
              <a:t>140 </a:t>
            </a:r>
            <a:r>
              <a:rPr lang="tr-TR" sz="2000" dirty="0"/>
              <a:t>kalkınma projesine fon </a:t>
            </a:r>
            <a:r>
              <a:rPr lang="tr-TR" sz="2000" dirty="0" smtClean="0"/>
              <a:t>sağlanması</a:t>
            </a:r>
          </a:p>
          <a:p>
            <a:pPr algn="just"/>
            <a:r>
              <a:rPr lang="tr-TR" sz="2000" dirty="0" smtClean="0"/>
              <a:t>8’i </a:t>
            </a:r>
            <a:r>
              <a:rPr lang="tr-TR" sz="2000" dirty="0" err="1" smtClean="0"/>
              <a:t>Şart’ı</a:t>
            </a:r>
            <a:r>
              <a:rPr lang="tr-TR" sz="2000" dirty="0" smtClean="0"/>
              <a:t> imzalamış olan 50 </a:t>
            </a:r>
            <a:r>
              <a:rPr lang="tr-TR" sz="2000" dirty="0" smtClean="0"/>
              <a:t>kuruluşun </a:t>
            </a:r>
            <a:r>
              <a:rPr lang="en-GB" sz="2000" dirty="0" err="1" smtClean="0"/>
              <a:t>toplumsal</a:t>
            </a:r>
            <a:r>
              <a:rPr lang="en-GB" sz="2000" dirty="0" smtClean="0"/>
              <a:t> </a:t>
            </a:r>
            <a:r>
              <a:rPr lang="en-GB" sz="2000" dirty="0" err="1" smtClean="0"/>
              <a:t>cinsiyet</a:t>
            </a:r>
            <a:r>
              <a:rPr lang="en-GB" sz="2000" dirty="0" smtClean="0"/>
              <a:t> </a:t>
            </a:r>
            <a:r>
              <a:rPr lang="en-GB" sz="2000" dirty="0" err="1"/>
              <a:t>e</a:t>
            </a:r>
            <a:r>
              <a:rPr lang="en-GB" sz="2000" dirty="0" err="1" smtClean="0"/>
              <a:t>şitliği</a:t>
            </a:r>
            <a:r>
              <a:rPr lang="en-GB" sz="2000" dirty="0" smtClean="0"/>
              <a:t> </a:t>
            </a:r>
            <a:r>
              <a:rPr lang="en-GB" sz="2000" dirty="0" err="1"/>
              <a:t>d</a:t>
            </a:r>
            <a:r>
              <a:rPr lang="en-GB" sz="2000" dirty="0" err="1" smtClean="0"/>
              <a:t>uyarlılığının</a:t>
            </a:r>
            <a:r>
              <a:rPr lang="en-GB" sz="2000" dirty="0" smtClean="0"/>
              <a:t> </a:t>
            </a:r>
            <a:r>
              <a:rPr lang="en-GB" sz="2000" dirty="0" err="1"/>
              <a:t>t</a:t>
            </a:r>
            <a:r>
              <a:rPr lang="en-GB" sz="2000" dirty="0" err="1" smtClean="0"/>
              <a:t>üm</a:t>
            </a:r>
            <a:r>
              <a:rPr lang="en-GB" sz="2000" dirty="0" smtClean="0"/>
              <a:t> </a:t>
            </a:r>
            <a:r>
              <a:rPr lang="en-GB" sz="2000" dirty="0" err="1"/>
              <a:t>a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/>
              <a:t>p</a:t>
            </a:r>
            <a:r>
              <a:rPr lang="en-GB" sz="2000" dirty="0" smtClean="0"/>
              <a:t>lan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p</a:t>
            </a:r>
            <a:r>
              <a:rPr lang="en-GB" sz="2000" dirty="0" err="1" smtClean="0"/>
              <a:t>rogramlara</a:t>
            </a:r>
            <a:r>
              <a:rPr lang="en-GB" sz="2000" dirty="0" smtClean="0"/>
              <a:t> </a:t>
            </a:r>
            <a:r>
              <a:rPr lang="en-GB" sz="2000" dirty="0" err="1"/>
              <a:t>d</a:t>
            </a:r>
            <a:r>
              <a:rPr lang="en-GB" sz="2000" dirty="0" err="1" smtClean="0"/>
              <a:t>ahil</a:t>
            </a:r>
            <a:r>
              <a:rPr lang="en-GB" sz="2000" dirty="0" smtClean="0"/>
              <a:t> </a:t>
            </a:r>
            <a:r>
              <a:rPr lang="en-GB" sz="2000" dirty="0" err="1"/>
              <a:t>e</a:t>
            </a:r>
            <a:r>
              <a:rPr lang="en-GB" sz="2000" dirty="0" err="1" smtClean="0"/>
              <a:t>dilmesi</a:t>
            </a:r>
            <a:r>
              <a:rPr lang="en-GB" sz="2000" dirty="0" smtClean="0"/>
              <a:t> </a:t>
            </a:r>
            <a:r>
              <a:rPr lang="tr-TR" sz="2000" dirty="0" smtClean="0"/>
              <a:t>ve ilerleme çalışması alanında eğitim alması.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/>
          <a:stretch/>
        </p:blipFill>
        <p:spPr>
          <a:xfrm>
            <a:off x="827584" y="1556791"/>
            <a:ext cx="3290546" cy="388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5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err="1"/>
              <a:t>Toplumsal</a:t>
            </a:r>
            <a:r>
              <a:rPr lang="en-GB" sz="3200" dirty="0"/>
              <a:t> </a:t>
            </a:r>
            <a:r>
              <a:rPr lang="en-GB" sz="3200" dirty="0" err="1"/>
              <a:t>Cinsiyet</a:t>
            </a:r>
            <a:r>
              <a:rPr lang="en-GB" sz="3200" dirty="0"/>
              <a:t> </a:t>
            </a:r>
            <a:r>
              <a:rPr lang="en-GB" sz="3200" dirty="0" err="1"/>
              <a:t>Eşitliği</a:t>
            </a:r>
            <a:r>
              <a:rPr lang="en-GB" sz="3200" dirty="0"/>
              <a:t> </a:t>
            </a:r>
            <a:r>
              <a:rPr lang="en-GB" sz="3200" dirty="0" err="1"/>
              <a:t>Duyarlılığının</a:t>
            </a:r>
            <a:r>
              <a:rPr lang="en-GB" sz="3200" dirty="0"/>
              <a:t> </a:t>
            </a:r>
            <a:r>
              <a:rPr lang="en-GB" sz="3200" dirty="0" err="1"/>
              <a:t>Tüm</a:t>
            </a:r>
            <a:r>
              <a:rPr lang="en-GB" sz="3200" dirty="0"/>
              <a:t> Ana Plan </a:t>
            </a:r>
            <a:r>
              <a:rPr lang="en-GB" sz="3200" dirty="0" err="1"/>
              <a:t>ve</a:t>
            </a:r>
            <a:r>
              <a:rPr lang="en-GB" sz="3200" dirty="0"/>
              <a:t> </a:t>
            </a:r>
            <a:r>
              <a:rPr lang="en-GB" sz="3200" dirty="0" err="1"/>
              <a:t>Programlara</a:t>
            </a:r>
            <a:r>
              <a:rPr lang="en-GB" sz="3200" dirty="0"/>
              <a:t> </a:t>
            </a:r>
            <a:r>
              <a:rPr lang="en-GB" sz="3200" dirty="0" err="1"/>
              <a:t>Dahil</a:t>
            </a:r>
            <a:r>
              <a:rPr lang="en-GB" sz="3200" dirty="0"/>
              <a:t> </a:t>
            </a:r>
            <a:r>
              <a:rPr lang="en-GB" sz="3200" dirty="0" err="1"/>
              <a:t>Edilmesi</a:t>
            </a:r>
            <a:r>
              <a:rPr lang="en-GB" sz="3200" dirty="0"/>
              <a:t> </a:t>
            </a:r>
            <a:r>
              <a:rPr lang="tr-TR" dirty="0" smtClean="0"/>
              <a:t>Programı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330824" cy="407155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Kalite meseleleri ve çift taraflı kazanç perspektifini vurgulama</a:t>
            </a:r>
            <a:r>
              <a:rPr lang="sv-SE" sz="2000" dirty="0" smtClean="0"/>
              <a:t>.</a:t>
            </a:r>
          </a:p>
          <a:p>
            <a:pPr algn="just"/>
            <a:r>
              <a:rPr lang="tr-TR" sz="2000" dirty="0" smtClean="0"/>
              <a:t>Her zaman </a:t>
            </a:r>
            <a:r>
              <a:rPr lang="tr-TR" sz="2000" dirty="0" smtClean="0"/>
              <a:t>toplumsal cinsiyet</a:t>
            </a:r>
            <a:r>
              <a:rPr lang="sv-SE" sz="2000" dirty="0" smtClean="0"/>
              <a:t> </a:t>
            </a:r>
            <a:r>
              <a:rPr lang="sv-SE" sz="2000" dirty="0"/>
              <a:t>– </a:t>
            </a:r>
            <a:r>
              <a:rPr lang="tr-TR" sz="2000" dirty="0" smtClean="0"/>
              <a:t>hiçbir zaman tek başına </a:t>
            </a:r>
            <a:r>
              <a:rPr lang="tr-TR" sz="2000" dirty="0" smtClean="0"/>
              <a:t>toplumsal cinsiyet değil (çoklu </a:t>
            </a:r>
            <a:r>
              <a:rPr lang="tr-TR" sz="2000" dirty="0" smtClean="0"/>
              <a:t>ayrımcılığa dair Avrupa Şartı’na bakınız.</a:t>
            </a:r>
            <a:r>
              <a:rPr lang="sv-SE" sz="2000" dirty="0" smtClean="0"/>
              <a:t>)</a:t>
            </a:r>
            <a:endParaRPr lang="sv-SE" sz="2000" dirty="0"/>
          </a:p>
          <a:p>
            <a:pPr algn="just"/>
            <a:r>
              <a:rPr lang="tr-TR" sz="2000" dirty="0" smtClean="0"/>
              <a:t>Toplumsal c</a:t>
            </a:r>
            <a:r>
              <a:rPr lang="tr-TR" sz="2000" dirty="0" smtClean="0"/>
              <a:t>insiyet </a:t>
            </a:r>
            <a:r>
              <a:rPr lang="tr-TR" sz="2000" dirty="0" smtClean="0"/>
              <a:t>uzmanlığı </a:t>
            </a:r>
            <a:r>
              <a:rPr lang="tr-TR" sz="2000" dirty="0" smtClean="0"/>
              <a:t>VE sistematik </a:t>
            </a:r>
            <a:r>
              <a:rPr lang="tr-TR" sz="2000" dirty="0" smtClean="0"/>
              <a:t>kalkınma </a:t>
            </a:r>
            <a:r>
              <a:rPr lang="tr-TR" sz="2000" dirty="0" smtClean="0"/>
              <a:t>çalışmalarında uzmanlık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08" y="1600200"/>
            <a:ext cx="2836783" cy="40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7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2011-2013</a:t>
            </a:r>
            <a:r>
              <a:rPr lang="tr-TR" dirty="0" smtClean="0"/>
              <a:t> Programının Sonucu</a:t>
            </a:r>
            <a:endParaRPr lang="en-GB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53</a:t>
            </a:r>
            <a:r>
              <a:rPr lang="tr-TR" dirty="0" smtClean="0"/>
              <a:t> kuruluş katılıyor.</a:t>
            </a:r>
            <a:endParaRPr lang="en-GB" dirty="0" smtClean="0"/>
          </a:p>
          <a:p>
            <a:r>
              <a:rPr lang="tr-TR" dirty="0" smtClean="0"/>
              <a:t>Vatandaşlar için somut </a:t>
            </a:r>
            <a:r>
              <a:rPr lang="tr-TR" dirty="0" smtClean="0"/>
              <a:t>etkiler -</a:t>
            </a:r>
            <a:r>
              <a:rPr lang="en-GB" dirty="0" smtClean="0"/>
              <a:t> </a:t>
            </a:r>
            <a:r>
              <a:rPr lang="tr-TR" dirty="0" smtClean="0"/>
              <a:t>3’te </a:t>
            </a:r>
            <a:r>
              <a:rPr lang="tr-TR" dirty="0" smtClean="0"/>
              <a:t>2.</a:t>
            </a:r>
            <a:endParaRPr lang="en-GB" dirty="0" smtClean="0"/>
          </a:p>
          <a:p>
            <a:r>
              <a:rPr lang="tr-TR" dirty="0" smtClean="0"/>
              <a:t>Yönetim ve izleme sürecinde gelişim</a:t>
            </a:r>
            <a:r>
              <a:rPr lang="en-GB" dirty="0" smtClean="0"/>
              <a:t> –10</a:t>
            </a:r>
            <a:r>
              <a:rPr lang="tr-TR" dirty="0" smtClean="0"/>
              <a:t>’da 8.</a:t>
            </a:r>
            <a:endParaRPr lang="en-GB" dirty="0" smtClean="0"/>
          </a:p>
          <a:p>
            <a:r>
              <a:rPr lang="tr-TR" dirty="0" smtClean="0"/>
              <a:t>Yıllık </a:t>
            </a:r>
            <a:r>
              <a:rPr lang="tr-TR" dirty="0"/>
              <a:t>rapordaki </a:t>
            </a:r>
            <a:r>
              <a:rPr lang="tr-TR" dirty="0" smtClean="0"/>
              <a:t>cinsiyete </a:t>
            </a:r>
            <a:r>
              <a:rPr lang="tr-TR" dirty="0" smtClean="0"/>
              <a:t>göre </a:t>
            </a:r>
            <a:r>
              <a:rPr lang="tr-TR" dirty="0" smtClean="0"/>
              <a:t>ayrıştırılmış istatistikler </a:t>
            </a:r>
            <a:r>
              <a:rPr lang="en-GB" dirty="0" smtClean="0"/>
              <a:t>– </a:t>
            </a:r>
            <a:r>
              <a:rPr lang="tr-TR" dirty="0" smtClean="0"/>
              <a:t>4’te 3.</a:t>
            </a:r>
            <a:endParaRPr lang="en-GB" dirty="0" smtClean="0"/>
          </a:p>
          <a:p>
            <a:r>
              <a:rPr lang="en-GB" dirty="0" smtClean="0"/>
              <a:t>Pilot </a:t>
            </a:r>
            <a:r>
              <a:rPr lang="en-GB" dirty="0" err="1" smtClean="0"/>
              <a:t>proje</a:t>
            </a:r>
            <a:r>
              <a:rPr lang="tr-TR" dirty="0" err="1" smtClean="0"/>
              <a:t>ler</a:t>
            </a:r>
            <a:r>
              <a:rPr lang="tr-TR" dirty="0" smtClean="0"/>
              <a:t> yayılıyor.</a:t>
            </a:r>
            <a:endParaRPr lang="en-GB" dirty="0" smtClean="0"/>
          </a:p>
          <a:p>
            <a:r>
              <a:rPr lang="en-GB" dirty="0" smtClean="0"/>
              <a:t>3</a:t>
            </a:r>
            <a:r>
              <a:rPr lang="tr-TR" dirty="0" smtClean="0"/>
              <a:t>3 </a:t>
            </a:r>
            <a:r>
              <a:rPr lang="en-GB" dirty="0" smtClean="0"/>
              <a:t>000 </a:t>
            </a:r>
            <a:r>
              <a:rPr lang="tr-TR" dirty="0" smtClean="0"/>
              <a:t>siyasetçi ve personel eğitim alıyor.</a:t>
            </a:r>
          </a:p>
          <a:p>
            <a:r>
              <a:rPr lang="tr-TR" dirty="0" smtClean="0"/>
              <a:t>Kaynakların ya da gücün </a:t>
            </a:r>
            <a:r>
              <a:rPr lang="tr-TR" dirty="0" smtClean="0"/>
              <a:t>mecburi </a:t>
            </a:r>
            <a:r>
              <a:rPr lang="en-GB" dirty="0" smtClean="0"/>
              <a:t>transfer</a:t>
            </a:r>
            <a:r>
              <a:rPr lang="tr-TR" dirty="0" smtClean="0"/>
              <a:t>inin yapılması güç görünüyor.</a:t>
            </a:r>
          </a:p>
          <a:p>
            <a:r>
              <a:rPr lang="tr-TR" dirty="0" smtClean="0"/>
              <a:t>Ve </a:t>
            </a:r>
            <a:r>
              <a:rPr lang="en-GB" dirty="0" smtClean="0"/>
              <a:t>– </a:t>
            </a:r>
            <a:r>
              <a:rPr lang="tr-TR" dirty="0" smtClean="0"/>
              <a:t>sürdürülebilirlik soru işareti olmaya devam ediyor.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Başarı Faktörleri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114800" cy="4133054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S</a:t>
            </a:r>
            <a:r>
              <a:rPr lang="tr-TR" dirty="0" err="1" smtClean="0"/>
              <a:t>istemsel</a:t>
            </a:r>
            <a:r>
              <a:rPr lang="tr-TR" dirty="0" smtClean="0"/>
              <a:t> bütüncül </a:t>
            </a:r>
            <a:r>
              <a:rPr lang="tr-TR" dirty="0" smtClean="0"/>
              <a:t>yaklaşım:</a:t>
            </a:r>
            <a:r>
              <a:rPr lang="en-GB" dirty="0" smtClean="0"/>
              <a:t> </a:t>
            </a:r>
            <a:r>
              <a:rPr lang="tr-TR" dirty="0" smtClean="0"/>
              <a:t>S</a:t>
            </a:r>
            <a:r>
              <a:rPr lang="tr-TR" dirty="0" smtClean="0"/>
              <a:t>üreçleri «içeriden» entegre </a:t>
            </a:r>
            <a:r>
              <a:rPr lang="tr-TR" dirty="0" smtClean="0"/>
              <a:t>ederek yönetim sistemiyle çalışma</a:t>
            </a:r>
          </a:p>
          <a:p>
            <a:pPr algn="just"/>
            <a:r>
              <a:rPr lang="tr-TR" dirty="0" smtClean="0"/>
              <a:t>Yapıları destekleme:</a:t>
            </a:r>
            <a:r>
              <a:rPr lang="en-GB" dirty="0" smtClean="0"/>
              <a:t> </a:t>
            </a:r>
            <a:r>
              <a:rPr lang="tr-TR" dirty="0" smtClean="0"/>
              <a:t>eğitim, ağ kurma</a:t>
            </a:r>
            <a:r>
              <a:rPr lang="en-GB" dirty="0" smtClean="0"/>
              <a:t>, </a:t>
            </a:r>
            <a:r>
              <a:rPr lang="tr-TR" dirty="0" smtClean="0"/>
              <a:t>toplumsal cinsiyet </a:t>
            </a:r>
            <a:r>
              <a:rPr lang="tr-TR" dirty="0" smtClean="0"/>
              <a:t>uzmanları</a:t>
            </a:r>
            <a:endParaRPr lang="en-GB" dirty="0" smtClean="0"/>
          </a:p>
          <a:p>
            <a:pPr algn="just"/>
            <a:r>
              <a:rPr lang="tr-TR" dirty="0" smtClean="0"/>
              <a:t>İşbirliği ve deneyim </a:t>
            </a:r>
            <a:r>
              <a:rPr lang="tr-TR" dirty="0" smtClean="0"/>
              <a:t>paylaşımı</a:t>
            </a:r>
            <a:endParaRPr lang="en-GB" dirty="0" smtClean="0"/>
          </a:p>
          <a:p>
            <a:pPr algn="just"/>
            <a:r>
              <a:rPr lang="tr-TR" dirty="0" smtClean="0"/>
              <a:t>Ulusal düzey, </a:t>
            </a:r>
            <a:r>
              <a:rPr lang="en-GB" dirty="0" smtClean="0"/>
              <a:t>SALAR </a:t>
            </a:r>
            <a:r>
              <a:rPr lang="tr-TR" dirty="0" smtClean="0"/>
              <a:t>markası,</a:t>
            </a:r>
            <a:r>
              <a:rPr lang="en-GB" dirty="0" smtClean="0"/>
              <a:t> </a:t>
            </a:r>
            <a:r>
              <a:rPr lang="en-GB" dirty="0" smtClean="0"/>
              <a:t>f</a:t>
            </a:r>
            <a:r>
              <a:rPr lang="tr-TR" dirty="0" smtClean="0"/>
              <a:t>on sağlama</a:t>
            </a:r>
            <a:endParaRPr lang="en-GB" dirty="0" smtClean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7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L Blå fot">
  <a:themeElements>
    <a:clrScheme name="SKL">
      <a:dk1>
        <a:sysClr val="windowText" lastClr="000000"/>
      </a:dk1>
      <a:lt1>
        <a:sysClr val="window" lastClr="FFFFFF"/>
      </a:lt1>
      <a:dk2>
        <a:srgbClr val="4D4D4D"/>
      </a:dk2>
      <a:lt2>
        <a:srgbClr val="EEECE1"/>
      </a:lt2>
      <a:accent1>
        <a:srgbClr val="006428"/>
      </a:accent1>
      <a:accent2>
        <a:srgbClr val="005A9B"/>
      </a:accent2>
      <a:accent3>
        <a:srgbClr val="B9141E"/>
      </a:accent3>
      <a:accent4>
        <a:srgbClr val="5A5A96"/>
      </a:accent4>
      <a:accent5>
        <a:srgbClr val="8C7D6E"/>
      </a:accent5>
      <a:accent6>
        <a:srgbClr val="E6460A"/>
      </a:accent6>
      <a:hlink>
        <a:srgbClr val="0000FF"/>
      </a:hlink>
      <a:folHlink>
        <a:srgbClr val="800080"/>
      </a:folHlink>
    </a:clrScheme>
    <a:fontScheme name="_SK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Engelsk SKL blå fot</Template>
  <TotalTime>728</TotalTime>
  <Words>1343</Words>
  <Application>Microsoft Office PowerPoint</Application>
  <PresentationFormat>Ekran Gösterisi (4:3)</PresentationFormat>
  <Paragraphs>153</Paragraphs>
  <Slides>22</Slides>
  <Notes>13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SKL Blå fot</vt:lpstr>
      <vt:lpstr>Cinsiyet Eşitliği Gözetilerek Yapılan Yerel Hizmet Sunumu --- İsveç Deneyimi </vt:lpstr>
      <vt:lpstr>Sunumum</vt:lpstr>
      <vt:lpstr>Sunumu bitirdiğimde, </vt:lpstr>
      <vt:lpstr>Yerel ve Bölgesel Düzeyde Cinsiyet Eşitliğine İlişkin Avrupa Şartı</vt:lpstr>
      <vt:lpstr>  Şartın İlkeleri</vt:lpstr>
      <vt:lpstr>Toplumsal Cinsiyet Eşitliği Duyarlılığının Tüm Ana Plan ve Programlara Dahil Edilmesi Programı</vt:lpstr>
      <vt:lpstr>Toplumsal Cinsiyet Eşitliği Duyarlılığının Tüm Ana Plan ve Programlara Dahil Edilmesi Programı</vt:lpstr>
      <vt:lpstr>2011-2013 Programının Sonucu</vt:lpstr>
      <vt:lpstr>Başarı Faktörleri</vt:lpstr>
      <vt:lpstr>Toplumsal Cinsiyet Eşitliği Duyarlılığının Tüm Ana Plan ve Programlara Dahil Edilmesi Aşağıdaki Süreçleri İçerir</vt:lpstr>
      <vt:lpstr>Sürdürülebilirliğe Sorun Teşkil Eden Unsurlar</vt:lpstr>
      <vt:lpstr>Kızlar atletizmde daha iyi sonuçlar elde ediyor</vt:lpstr>
      <vt:lpstr>Güvenlik için Tasarlanan Otopark</vt:lpstr>
      <vt:lpstr>Yeni Gruplara Erişmek için Kartpostallar</vt:lpstr>
      <vt:lpstr>Yardım Edin!– Suyumuz geldi!</vt:lpstr>
      <vt:lpstr>Kalça eklemi kırıklarından sonra azalan bakım ihtiyaçları</vt:lpstr>
      <vt:lpstr>Yükselen Okul Başarıları</vt:lpstr>
      <vt:lpstr>PowerPoint Sunusu</vt:lpstr>
      <vt:lpstr>Yayalar için kar temizleme</vt:lpstr>
      <vt:lpstr>Sıfır Hasta –Sıfır Para</vt:lpstr>
      <vt:lpstr>Katarakt Ameliyatı için Bekleme</vt:lpstr>
      <vt:lpstr>Bitirdim, </vt:lpstr>
    </vt:vector>
  </TitlesOfParts>
  <Company>Sverige Kommuner och Landsting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Equal Local Service Delivery The Swedish Experience</dc:title>
  <dc:creator>Liljeström Magnus</dc:creator>
  <cp:lastModifiedBy>OyaOtman</cp:lastModifiedBy>
  <cp:revision>76</cp:revision>
  <dcterms:created xsi:type="dcterms:W3CDTF">2015-06-04T11:47:46Z</dcterms:created>
  <dcterms:modified xsi:type="dcterms:W3CDTF">2015-06-08T15:42:25Z</dcterms:modified>
</cp:coreProperties>
</file>