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0" r:id="rId2"/>
    <p:sldId id="256" r:id="rId3"/>
    <p:sldId id="257" r:id="rId4"/>
    <p:sldId id="258" r:id="rId5"/>
    <p:sldId id="259" r:id="rId6"/>
    <p:sldId id="260" r:id="rId7"/>
    <p:sldId id="266" r:id="rId8"/>
    <p:sldId id="268" r:id="rId9"/>
    <p:sldId id="261" r:id="rId10"/>
    <p:sldId id="262" r:id="rId11"/>
    <p:sldId id="264" r:id="rId12"/>
    <p:sldId id="265" r:id="rId13"/>
    <p:sldId id="269" r:id="rId14"/>
    <p:sldId id="271"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3" autoAdjust="0"/>
    <p:restoredTop sz="94662" autoAdjust="0"/>
  </p:normalViewPr>
  <p:slideViewPr>
    <p:cSldViewPr>
      <p:cViewPr varScale="1">
        <p:scale>
          <a:sx n="53" d="100"/>
          <a:sy n="53" d="100"/>
        </p:scale>
        <p:origin x="-96"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8" name="Slide Number Placeholder 7"/>
          <p:cNvSpPr>
            <a:spLocks noGrp="1"/>
          </p:cNvSpPr>
          <p:nvPr>
            <p:ph type="sldNum" sz="quarter" idx="11"/>
          </p:nvPr>
        </p:nvSpPr>
        <p:spPr/>
        <p:txBody>
          <a:bodyPr/>
          <a:lstStyle/>
          <a:p>
            <a:fld id="{F302176B-0E47-46AC-8F43-DAB4B8A37D06}"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09.06.2015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02176B-0E47-46AC-8F43-DAB4B8A37D06}" type="slidenum">
              <a:rPr lang="tr-TR" smtClean="0"/>
              <a:pPr/>
              <a:t>‹#›</a:t>
            </a:fld>
            <a:endParaRPr lang="tr-T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tr-TR" smtClean="0"/>
              <a:t>Asıl başlık stili için tıklatın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23720DD-5B6D-40BF-8493-A6B52D484E6B}" type="datetimeFigureOut">
              <a:rPr lang="tr-TR" smtClean="0"/>
              <a:pPr/>
              <a:t>09.06.2015</a:t>
            </a:fld>
            <a:endParaRPr lang="tr-T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02176B-0E47-46AC-8F43-DAB4B8A37D06}" type="slidenum">
              <a:rPr lang="tr-TR" smtClean="0"/>
              <a:pPr/>
              <a:t>‹#›</a:t>
            </a:fld>
            <a:endParaRPr lang="tr-T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tr.wikipedia.org/wiki/Amasya_(il)" TargetMode="External"/><Relationship Id="rId13" Type="http://schemas.openxmlformats.org/officeDocument/2006/relationships/hyperlink" Target="http://tr.wikipedia.org/wiki/Do%C4%9Fu_Anadolu_B%C3%B6lgesi" TargetMode="External"/><Relationship Id="rId3" Type="http://schemas.openxmlformats.org/officeDocument/2006/relationships/hyperlink" Target="http://tr.wikipedia.org/wiki/Karadeniz_B%C3%B6lgesi" TargetMode="External"/><Relationship Id="rId7" Type="http://schemas.openxmlformats.org/officeDocument/2006/relationships/hyperlink" Target="http://tr.wikipedia.org/wiki/Tokat_(il)" TargetMode="External"/><Relationship Id="rId12" Type="http://schemas.openxmlformats.org/officeDocument/2006/relationships/hyperlink" Target="http://tr.wikipedia.org/wiki/%C4%B0%C3%A7_Anadolu_B%C3%B6lgesi" TargetMode="External"/><Relationship Id="rId2" Type="http://schemas.openxmlformats.org/officeDocument/2006/relationships/hyperlink" Target="http://tr.wikipedia.org/wiki/T%C3%BCrkiye" TargetMode="External"/><Relationship Id="rId1" Type="http://schemas.openxmlformats.org/officeDocument/2006/relationships/slideLayout" Target="../slideLayouts/slideLayout2.xml"/><Relationship Id="rId6" Type="http://schemas.openxmlformats.org/officeDocument/2006/relationships/hyperlink" Target="http://tr.wikipedia.org/wiki/Ordu_(il)" TargetMode="External"/><Relationship Id="rId11" Type="http://schemas.openxmlformats.org/officeDocument/2006/relationships/image" Target="../media/image2.png"/><Relationship Id="rId5" Type="http://schemas.openxmlformats.org/officeDocument/2006/relationships/hyperlink" Target="http://tr.wikipedia.org/wiki/Karadeniz" TargetMode="External"/><Relationship Id="rId10" Type="http://schemas.openxmlformats.org/officeDocument/2006/relationships/hyperlink" Target="http://tr.wikipedia.org/wiki/Sinop_(il)" TargetMode="External"/><Relationship Id="rId4" Type="http://schemas.openxmlformats.org/officeDocument/2006/relationships/hyperlink" Target="http://tr.wikipedia.org/wiki/Orta_Karadeniz_B%C3%B6l%C3%BCm%C3%BC" TargetMode="External"/><Relationship Id="rId9" Type="http://schemas.openxmlformats.org/officeDocument/2006/relationships/hyperlink" Target="http://tr.wikipedia.org/wiki/%C3%87orum_(i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msun.gov.tr/" TargetMode="External"/><Relationship Id="rId2" Type="http://schemas.openxmlformats.org/officeDocument/2006/relationships/hyperlink" Target="http://www.tepav.org.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925" y="260648"/>
            <a:ext cx="8424936" cy="768847"/>
          </a:xfrm>
        </p:spPr>
        <p:txBody>
          <a:bodyPr/>
          <a:lstStyle/>
          <a:p>
            <a:pPr algn="ctr"/>
            <a:r>
              <a:rPr lang="tr-TR" dirty="0" smtClean="0"/>
              <a:t>Samsun</a:t>
            </a:r>
            <a:endParaRPr lang="tr-TR" dirty="0"/>
          </a:p>
        </p:txBody>
      </p:sp>
      <p:sp>
        <p:nvSpPr>
          <p:cNvPr id="3" name="İçerik Yer Tutucusu 2"/>
          <p:cNvSpPr>
            <a:spLocks noGrp="1"/>
          </p:cNvSpPr>
          <p:nvPr>
            <p:ph idx="1"/>
          </p:nvPr>
        </p:nvSpPr>
        <p:spPr>
          <a:xfrm>
            <a:off x="5292080" y="1052736"/>
            <a:ext cx="3744416" cy="5805264"/>
          </a:xfrm>
        </p:spPr>
        <p:txBody>
          <a:bodyPr>
            <a:noAutofit/>
          </a:bodyPr>
          <a:lstStyle/>
          <a:p>
            <a:pPr marL="342900" indent="-342900">
              <a:buFont typeface="Wingdings" panose="05000000000000000000" pitchFamily="2" charset="2"/>
              <a:buChar char="§"/>
            </a:pPr>
            <a:r>
              <a:rPr lang="tr-TR" sz="1800" b="0" dirty="0" smtClean="0"/>
              <a:t>Samsun, </a:t>
            </a:r>
            <a:r>
              <a:rPr lang="tr-TR" sz="1800" b="0" dirty="0" smtClean="0">
                <a:hlinkClick r:id="rId2" tooltip="Türkiye"/>
              </a:rPr>
              <a:t>Türkiye</a:t>
            </a:r>
            <a:r>
              <a:rPr lang="tr-TR" sz="1800" b="0" dirty="0"/>
              <a:t>'nin bir ili ve en kalabalık on altıncı şehrinden birisidir. </a:t>
            </a:r>
            <a:endParaRPr lang="tr-TR" sz="1800" b="0" dirty="0" smtClean="0"/>
          </a:p>
          <a:p>
            <a:pPr marL="342900" indent="-342900">
              <a:buFont typeface="Wingdings" panose="05000000000000000000" pitchFamily="2" charset="2"/>
              <a:buChar char="§"/>
            </a:pPr>
            <a:r>
              <a:rPr lang="tr-TR" sz="1800" b="0" dirty="0" smtClean="0"/>
              <a:t>Samsun </a:t>
            </a:r>
            <a:r>
              <a:rPr lang="tr-TR" sz="1800" b="0" dirty="0"/>
              <a:t>nüfusu 2014 yılına göre </a:t>
            </a:r>
            <a:r>
              <a:rPr lang="tr-TR" sz="1800" b="0" dirty="0" smtClean="0"/>
              <a:t>1.269.989'dir.Bu </a:t>
            </a:r>
            <a:r>
              <a:rPr lang="tr-TR" sz="1800" b="0" dirty="0"/>
              <a:t>nüfus, 627.296 erkek ve 642.693 kadından </a:t>
            </a:r>
            <a:r>
              <a:rPr lang="tr-TR" sz="1800" b="0" dirty="0" smtClean="0"/>
              <a:t>oluşmaktadır. Yüzde </a:t>
            </a:r>
            <a:r>
              <a:rPr lang="tr-TR" sz="1800" b="0" dirty="0"/>
              <a:t>olarak ise: %49,39 erkek, %50,61 kadındır</a:t>
            </a:r>
            <a:r>
              <a:rPr lang="tr-TR" sz="1800" b="0" dirty="0" smtClean="0"/>
              <a:t>.</a:t>
            </a:r>
          </a:p>
          <a:p>
            <a:pPr marL="342900" indent="-342900">
              <a:buFont typeface="Wingdings" panose="05000000000000000000" pitchFamily="2" charset="2"/>
              <a:buChar char="§"/>
            </a:pPr>
            <a:r>
              <a:rPr lang="tr-TR" sz="1800" b="0" dirty="0" smtClean="0">
                <a:hlinkClick r:id="rId3" tooltip="Karadeniz Bölgesi"/>
              </a:rPr>
              <a:t>Karadeniz </a:t>
            </a:r>
            <a:r>
              <a:rPr lang="tr-TR" sz="1800" b="0" dirty="0">
                <a:hlinkClick r:id="rId3" tooltip="Karadeniz Bölgesi"/>
              </a:rPr>
              <a:t>Bölgesi</a:t>
            </a:r>
            <a:r>
              <a:rPr lang="tr-TR" sz="1800" b="0" dirty="0"/>
              <a:t>'nin </a:t>
            </a:r>
            <a:r>
              <a:rPr lang="tr-TR" sz="1800" b="0" dirty="0">
                <a:hlinkClick r:id="rId4" tooltip="Orta Karadeniz Bölümü"/>
              </a:rPr>
              <a:t>Orta Karadeniz Bölümü</a:t>
            </a:r>
            <a:r>
              <a:rPr lang="tr-TR" sz="1800" b="0" dirty="0"/>
              <a:t>'nde yer alır ve bölgenin en kalabalık şehridir</a:t>
            </a:r>
            <a:r>
              <a:rPr lang="tr-TR" sz="1800" b="0" dirty="0" smtClean="0"/>
              <a:t>. On </a:t>
            </a:r>
            <a:r>
              <a:rPr lang="tr-TR" sz="1800" b="0" dirty="0"/>
              <a:t>yedi ilçesi vardır. </a:t>
            </a:r>
          </a:p>
          <a:p>
            <a:pPr marL="342900" indent="-342900">
              <a:buFont typeface="Wingdings" panose="05000000000000000000" pitchFamily="2" charset="2"/>
              <a:buChar char="§"/>
            </a:pPr>
            <a:r>
              <a:rPr lang="tr-TR" sz="1800" b="0" dirty="0"/>
              <a:t>Kuzeyinde </a:t>
            </a:r>
            <a:r>
              <a:rPr lang="tr-TR" sz="1800" b="0" dirty="0">
                <a:hlinkClick r:id="rId5" tooltip="Karadeniz"/>
              </a:rPr>
              <a:t>Karadeniz</a:t>
            </a:r>
            <a:r>
              <a:rPr lang="tr-TR" sz="1800" b="0" dirty="0"/>
              <a:t>, doğusunda </a:t>
            </a:r>
            <a:r>
              <a:rPr lang="tr-TR" sz="1800" b="0" dirty="0">
                <a:hlinkClick r:id="rId6" tooltip="Ordu (il)"/>
              </a:rPr>
              <a:t>Ordu</a:t>
            </a:r>
            <a:r>
              <a:rPr lang="tr-TR" sz="1800" b="0" dirty="0"/>
              <a:t>, güneyinde </a:t>
            </a:r>
            <a:r>
              <a:rPr lang="tr-TR" sz="1800" b="0" dirty="0">
                <a:hlinkClick r:id="rId7" tooltip="Tokat (il)"/>
              </a:rPr>
              <a:t>Tokat</a:t>
            </a:r>
            <a:r>
              <a:rPr lang="tr-TR" sz="1800" b="0" dirty="0"/>
              <a:t> ve </a:t>
            </a:r>
            <a:r>
              <a:rPr lang="tr-TR" sz="1800" b="0" dirty="0">
                <a:hlinkClick r:id="rId8" tooltip="Amasya (il)"/>
              </a:rPr>
              <a:t>Amasya</a:t>
            </a:r>
            <a:r>
              <a:rPr lang="tr-TR" sz="1800" b="0" dirty="0"/>
              <a:t>, batısında ise </a:t>
            </a:r>
            <a:r>
              <a:rPr lang="tr-TR" sz="1800" b="0" dirty="0">
                <a:hlinkClick r:id="rId9" tooltip="Çorum (il)"/>
              </a:rPr>
              <a:t>Çorum</a:t>
            </a:r>
            <a:r>
              <a:rPr lang="tr-TR" sz="1800" b="0" dirty="0"/>
              <a:t> ve </a:t>
            </a:r>
            <a:r>
              <a:rPr lang="tr-TR" sz="1800" b="0" dirty="0">
                <a:hlinkClick r:id="rId10" tooltip="Sinop (il)"/>
              </a:rPr>
              <a:t>Sinop</a:t>
            </a:r>
            <a:r>
              <a:rPr lang="tr-TR" sz="1800" b="0" dirty="0"/>
              <a:t> illeri ile çevrilidir.</a:t>
            </a:r>
          </a:p>
          <a:p>
            <a:pPr marL="342900" indent="-342900">
              <a:buFont typeface="Wingdings" panose="05000000000000000000" pitchFamily="2" charset="2"/>
              <a:buChar char="§"/>
            </a:pPr>
            <a:endParaRPr lang="tr-TR" sz="1800" b="0" dirty="0"/>
          </a:p>
        </p:txBody>
      </p:sp>
      <p:pic>
        <p:nvPicPr>
          <p:cNvPr id="4" name="Resim 3" descr="Ekran Kırpma"/>
          <p:cNvPicPr>
            <a:picLocks noChangeAspect="1"/>
          </p:cNvPicPr>
          <p:nvPr/>
        </p:nvPicPr>
        <p:blipFill rotWithShape="1">
          <a:blip r:embed="rId11" cstate="print">
            <a:extLst>
              <a:ext uri="{28A0092B-C50C-407E-A947-70E740481C1C}">
                <a14:useLocalDpi xmlns:a14="http://schemas.microsoft.com/office/drawing/2010/main" xmlns="" val="0"/>
              </a:ext>
            </a:extLst>
          </a:blip>
          <a:srcRect t="3646" b="1"/>
          <a:stretch/>
        </p:blipFill>
        <p:spPr>
          <a:xfrm>
            <a:off x="525842" y="1355420"/>
            <a:ext cx="4131876" cy="2289604"/>
          </a:xfrm>
          <a:prstGeom prst="rect">
            <a:avLst/>
          </a:prstGeom>
        </p:spPr>
      </p:pic>
      <p:sp>
        <p:nvSpPr>
          <p:cNvPr id="6" name="Metin kutusu 5"/>
          <p:cNvSpPr txBox="1"/>
          <p:nvPr/>
        </p:nvSpPr>
        <p:spPr>
          <a:xfrm>
            <a:off x="251520" y="3717032"/>
            <a:ext cx="5400600" cy="2862322"/>
          </a:xfrm>
          <a:prstGeom prst="rect">
            <a:avLst/>
          </a:prstGeom>
          <a:noFill/>
        </p:spPr>
        <p:txBody>
          <a:bodyPr wrap="square" rtlCol="0">
            <a:spAutoFit/>
          </a:bodyPr>
          <a:lstStyle/>
          <a:p>
            <a:pPr marL="342900" indent="-342900">
              <a:buFont typeface="Wingdings" panose="05000000000000000000" pitchFamily="2" charset="2"/>
              <a:buChar char="§"/>
            </a:pPr>
            <a:r>
              <a:rPr lang="tr-TR" dirty="0"/>
              <a:t>Karadeniz Bölgesi'nin eğitim, sağlık, sanayi, ticaret, ulaşım ve ekonomi açılarından en gelişmiş şehri olan Samsun kalkınmada birinci derecede öncelikli yörelerden olup "Karadeniz'in Başkenti" ve "Atatürk'ün Şehri" olarak tanıtılmaktadır.</a:t>
            </a:r>
          </a:p>
          <a:p>
            <a:pPr marL="342900" indent="-342900">
              <a:buFont typeface="Wingdings" panose="05000000000000000000" pitchFamily="2" charset="2"/>
              <a:buChar char="§"/>
            </a:pPr>
            <a:r>
              <a:rPr lang="tr-TR" dirty="0"/>
              <a:t>Karayollarıyla Karadeniz Bölgesi'ni </a:t>
            </a:r>
            <a:r>
              <a:rPr lang="tr-TR" dirty="0">
                <a:hlinkClick r:id="rId12" tooltip="İç Anadolu Bölgesi"/>
              </a:rPr>
              <a:t>İç Anadolu Bölgesi</a:t>
            </a:r>
            <a:r>
              <a:rPr lang="tr-TR" dirty="0"/>
              <a:t> ve </a:t>
            </a:r>
            <a:r>
              <a:rPr lang="tr-TR" dirty="0">
                <a:hlinkClick r:id="rId13" tooltip="Doğu Anadolu Bölgesi"/>
              </a:rPr>
              <a:t>Doğu Anadolu Bölgesi</a:t>
            </a:r>
            <a:r>
              <a:rPr lang="tr-TR" dirty="0"/>
              <a:t>'ne bağlayan Samsun aynı zamanda bir liman şehridir ve geniş hinterlandı ile bir lojistik merkezidir</a:t>
            </a:r>
            <a:r>
              <a:rPr lang="tr-TR" dirty="0" smtClean="0"/>
              <a:t>.</a:t>
            </a:r>
            <a:endParaRPr lang="tr-TR" dirty="0"/>
          </a:p>
        </p:txBody>
      </p:sp>
    </p:spTree>
    <p:extLst>
      <p:ext uri="{BB962C8B-B14F-4D97-AF65-F5344CB8AC3E}">
        <p14:creationId xmlns:p14="http://schemas.microsoft.com/office/powerpoint/2010/main" xmlns="" val="396886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64704"/>
          </a:xfrm>
        </p:spPr>
        <p:txBody>
          <a:bodyPr>
            <a:noAutofit/>
          </a:bodyPr>
          <a:lstStyle/>
          <a:p>
            <a:pPr algn="ctr"/>
            <a:r>
              <a:rPr lang="tr-TR" sz="2400" spc="-80" dirty="0">
                <a:solidFill>
                  <a:schemeClr val="tx1"/>
                </a:solidFill>
              </a:rPr>
              <a:t>Samsun Yerel Eşitlik Eylem </a:t>
            </a:r>
            <a:r>
              <a:rPr lang="tr-TR" sz="2400" spc="-80" dirty="0" smtClean="0">
                <a:solidFill>
                  <a:schemeClr val="tx1"/>
                </a:solidFill>
              </a:rPr>
              <a:t>Plan</a:t>
            </a:r>
            <a:r>
              <a:rPr lang="en-US" sz="2400" spc="-80" dirty="0" smtClean="0">
                <a:solidFill>
                  <a:schemeClr val="tx1"/>
                </a:solidFill>
              </a:rPr>
              <a:t>I</a:t>
            </a:r>
            <a:r>
              <a:rPr lang="tr-TR" sz="2400" spc="-80" dirty="0" smtClean="0">
                <a:solidFill>
                  <a:schemeClr val="tx1"/>
                </a:solidFill>
              </a:rPr>
              <a:t> </a:t>
            </a:r>
            <a:r>
              <a:rPr lang="tr-TR" sz="2400" spc="-80" dirty="0">
                <a:solidFill>
                  <a:schemeClr val="tx1"/>
                </a:solidFill>
              </a:rPr>
              <a:t>İzleme ve Değerlendirme </a:t>
            </a:r>
            <a:r>
              <a:rPr lang="tr-TR" sz="2400" spc="-80" dirty="0" smtClean="0">
                <a:solidFill>
                  <a:schemeClr val="tx1"/>
                </a:solidFill>
              </a:rPr>
              <a:t>Çal</a:t>
            </a:r>
            <a:r>
              <a:rPr lang="en-US" sz="2400" spc="-80" dirty="0" smtClean="0">
                <a:solidFill>
                  <a:schemeClr val="tx1"/>
                </a:solidFill>
              </a:rPr>
              <a:t>I</a:t>
            </a:r>
            <a:r>
              <a:rPr lang="tr-TR" sz="2400" spc="-80" dirty="0" err="1" smtClean="0">
                <a:solidFill>
                  <a:schemeClr val="tx1"/>
                </a:solidFill>
              </a:rPr>
              <a:t>şmalar</a:t>
            </a:r>
            <a:r>
              <a:rPr lang="en-US" sz="2400" spc="-80" dirty="0" smtClean="0">
                <a:solidFill>
                  <a:schemeClr val="tx1"/>
                </a:solidFill>
              </a:rPr>
              <a:t>I</a:t>
            </a:r>
            <a:endParaRPr lang="tr-TR" sz="2400" spc="-80" dirty="0">
              <a:solidFill>
                <a:schemeClr val="tx1"/>
              </a:solidFill>
            </a:endParaRPr>
          </a:p>
        </p:txBody>
      </p:sp>
      <p:graphicFrame>
        <p:nvGraphicFramePr>
          <p:cNvPr id="6" name="Content Placeholder 5"/>
          <p:cNvGraphicFramePr>
            <a:graphicFrameLocks noGrp="1"/>
          </p:cNvGraphicFramePr>
          <p:nvPr>
            <p:ph idx="1"/>
          </p:nvPr>
        </p:nvGraphicFramePr>
        <p:xfrm>
          <a:off x="251520" y="764700"/>
          <a:ext cx="8568952" cy="5852160"/>
        </p:xfrm>
        <a:graphic>
          <a:graphicData uri="http://schemas.openxmlformats.org/drawingml/2006/table">
            <a:tbl>
              <a:tblPr firstRow="1" bandRow="1">
                <a:tableStyleId>{5C22544A-7EE6-4342-B048-85BDC9FD1C3A}</a:tableStyleId>
              </a:tblPr>
              <a:tblGrid>
                <a:gridCol w="4278652"/>
                <a:gridCol w="4290300"/>
              </a:tblGrid>
              <a:tr h="334210">
                <a:tc>
                  <a:txBody>
                    <a:bodyPr/>
                    <a:lstStyle/>
                    <a:p>
                      <a:endParaRPr lang="en-US" sz="1600" dirty="0"/>
                    </a:p>
                  </a:txBody>
                  <a:tcPr/>
                </a:tc>
                <a:tc>
                  <a:txBody>
                    <a:bodyPr/>
                    <a:lstStyle/>
                    <a:p>
                      <a:endParaRPr lang="en-US" sz="1600"/>
                    </a:p>
                  </a:txBody>
                  <a:tcPr/>
                </a:tc>
              </a:tr>
              <a:tr h="334210">
                <a:tc>
                  <a:txBody>
                    <a:bodyPr/>
                    <a:lstStyle/>
                    <a:p>
                      <a:r>
                        <a:rPr lang="en-US" sz="1600" dirty="0" err="1" smtClean="0"/>
                        <a:t>Valilik</a:t>
                      </a:r>
                      <a:r>
                        <a:rPr lang="en-US" sz="1600" dirty="0" smtClean="0"/>
                        <a:t> </a:t>
                      </a:r>
                      <a:r>
                        <a:rPr lang="en-US" sz="1600" dirty="0" err="1" smtClean="0"/>
                        <a:t>Eşitlik</a:t>
                      </a:r>
                      <a:r>
                        <a:rPr lang="en-US" sz="1600" dirty="0" smtClean="0"/>
                        <a:t> </a:t>
                      </a:r>
                      <a:r>
                        <a:rPr lang="en-US" sz="1600" dirty="0" err="1" smtClean="0"/>
                        <a:t>Birimi</a:t>
                      </a:r>
                      <a:endParaRPr lang="en-US" sz="1600" dirty="0"/>
                    </a:p>
                  </a:txBody>
                  <a:tcPr/>
                </a:tc>
                <a:tc>
                  <a:txBody>
                    <a:bodyPr/>
                    <a:lstStyle/>
                    <a:p>
                      <a:r>
                        <a:rPr lang="en-US" sz="1600" dirty="0" err="1" smtClean="0"/>
                        <a:t>Sendikalar</a:t>
                      </a:r>
                      <a:endParaRPr lang="en-US" sz="1600" dirty="0"/>
                    </a:p>
                  </a:txBody>
                  <a:tcPr/>
                </a:tc>
              </a:tr>
              <a:tr h="576856">
                <a:tc>
                  <a:txBody>
                    <a:bodyPr/>
                    <a:lstStyle/>
                    <a:p>
                      <a:r>
                        <a:rPr lang="en-US" sz="1600" dirty="0" err="1" smtClean="0"/>
                        <a:t>Milli</a:t>
                      </a:r>
                      <a:r>
                        <a:rPr lang="en-US" sz="1600" dirty="0" smtClean="0"/>
                        <a:t> </a:t>
                      </a:r>
                      <a:r>
                        <a:rPr lang="en-US" sz="1600" dirty="0" err="1" smtClean="0"/>
                        <a:t>Eğitim</a:t>
                      </a:r>
                      <a:r>
                        <a:rPr lang="en-US" sz="1600" dirty="0" smtClean="0"/>
                        <a:t> </a:t>
                      </a:r>
                      <a:r>
                        <a:rPr lang="en-US" sz="1600" dirty="0" err="1" smtClean="0"/>
                        <a:t>Müdürlüğü</a:t>
                      </a:r>
                      <a:r>
                        <a:rPr lang="en-US" sz="1600" dirty="0" smtClean="0"/>
                        <a:t> / </a:t>
                      </a:r>
                      <a:r>
                        <a:rPr lang="en-US" sz="1600" dirty="0" err="1" smtClean="0"/>
                        <a:t>Hayat</a:t>
                      </a:r>
                      <a:r>
                        <a:rPr lang="en-US" sz="1600" dirty="0" smtClean="0"/>
                        <a:t> </a:t>
                      </a:r>
                      <a:r>
                        <a:rPr lang="en-US" sz="1600" dirty="0" err="1" smtClean="0"/>
                        <a:t>Boyu</a:t>
                      </a:r>
                      <a:r>
                        <a:rPr lang="en-US" sz="1600" dirty="0" smtClean="0"/>
                        <a:t> </a:t>
                      </a:r>
                      <a:r>
                        <a:rPr lang="en-US" sz="1600" dirty="0" err="1" smtClean="0"/>
                        <a:t>Öğrenme</a:t>
                      </a:r>
                      <a:r>
                        <a:rPr lang="en-US" sz="1600" dirty="0" smtClean="0"/>
                        <a:t> </a:t>
                      </a:r>
                      <a:r>
                        <a:rPr lang="en-US" sz="1600" dirty="0" err="1" smtClean="0"/>
                        <a:t>Genel</a:t>
                      </a:r>
                      <a:r>
                        <a:rPr lang="en-US" sz="1600" dirty="0" smtClean="0"/>
                        <a:t> </a:t>
                      </a:r>
                      <a:r>
                        <a:rPr lang="en-US" sz="1600" dirty="0" err="1" smtClean="0"/>
                        <a:t>Müdürlüğü</a:t>
                      </a:r>
                      <a:endParaRPr lang="en-US" sz="1600" dirty="0"/>
                    </a:p>
                  </a:txBody>
                  <a:tcPr/>
                </a:tc>
                <a:tc>
                  <a:txBody>
                    <a:bodyPr/>
                    <a:lstStyle/>
                    <a:p>
                      <a:r>
                        <a:rPr lang="en-US" sz="1600" dirty="0" err="1" smtClean="0"/>
                        <a:t>İlkadım</a:t>
                      </a:r>
                      <a:r>
                        <a:rPr lang="en-US" sz="1600" dirty="0" smtClean="0"/>
                        <a:t>, </a:t>
                      </a:r>
                      <a:r>
                        <a:rPr lang="en-US" sz="1600" dirty="0" err="1" smtClean="0"/>
                        <a:t>Canik</a:t>
                      </a:r>
                      <a:r>
                        <a:rPr lang="en-US" sz="1600" dirty="0" smtClean="0"/>
                        <a:t>, </a:t>
                      </a:r>
                      <a:r>
                        <a:rPr lang="en-US" sz="1600" dirty="0" err="1" smtClean="0"/>
                        <a:t>Atakum,Tekkeköy</a:t>
                      </a:r>
                      <a:r>
                        <a:rPr lang="en-US" sz="1600" dirty="0" smtClean="0"/>
                        <a:t> </a:t>
                      </a:r>
                      <a:r>
                        <a:rPr lang="en-US" sz="1600" dirty="0" err="1" smtClean="0"/>
                        <a:t>Belediyeleri</a:t>
                      </a:r>
                      <a:endParaRPr lang="en-US" sz="1600" dirty="0"/>
                    </a:p>
                  </a:txBody>
                  <a:tcPr/>
                </a:tc>
              </a:tr>
              <a:tr h="576856">
                <a:tc>
                  <a:txBody>
                    <a:bodyPr/>
                    <a:lstStyle/>
                    <a:p>
                      <a:r>
                        <a:rPr lang="en-US" sz="1600" dirty="0" err="1" smtClean="0"/>
                        <a:t>Çevre</a:t>
                      </a:r>
                      <a:r>
                        <a:rPr lang="en-US" sz="1600" dirty="0" smtClean="0"/>
                        <a:t> </a:t>
                      </a:r>
                      <a:r>
                        <a:rPr lang="en-US" sz="1600" dirty="0" err="1" smtClean="0"/>
                        <a:t>ve</a:t>
                      </a:r>
                      <a:r>
                        <a:rPr lang="en-US" sz="1600" dirty="0" smtClean="0"/>
                        <a:t> </a:t>
                      </a:r>
                      <a:r>
                        <a:rPr lang="en-US" sz="1600" dirty="0" err="1" smtClean="0"/>
                        <a:t>Şehircilik</a:t>
                      </a:r>
                      <a:r>
                        <a:rPr lang="en-US" sz="1600" dirty="0" smtClean="0"/>
                        <a:t> </a:t>
                      </a:r>
                      <a:r>
                        <a:rPr lang="en-US" sz="1600" dirty="0" err="1" smtClean="0"/>
                        <a:t>İl</a:t>
                      </a:r>
                      <a:r>
                        <a:rPr lang="en-US" sz="1600" dirty="0" smtClean="0"/>
                        <a:t> </a:t>
                      </a:r>
                      <a:r>
                        <a:rPr lang="en-US" sz="1600" dirty="0" err="1" smtClean="0"/>
                        <a:t>Müdürlüğü</a:t>
                      </a:r>
                      <a:endParaRPr lang="en-US" sz="1600" dirty="0"/>
                    </a:p>
                  </a:txBody>
                  <a:tcPr/>
                </a:tc>
                <a:tc>
                  <a:txBody>
                    <a:bodyPr/>
                    <a:lstStyle/>
                    <a:p>
                      <a:r>
                        <a:rPr lang="en-US" sz="1600" dirty="0" err="1" smtClean="0"/>
                        <a:t>Kaymakamlıklar</a:t>
                      </a:r>
                      <a:r>
                        <a:rPr lang="en-US" sz="1600" dirty="0" smtClean="0"/>
                        <a:t> ( </a:t>
                      </a:r>
                      <a:r>
                        <a:rPr lang="en-US" sz="1600" dirty="0" err="1" smtClean="0"/>
                        <a:t>Asarcık</a:t>
                      </a:r>
                      <a:r>
                        <a:rPr lang="en-US" sz="1600" dirty="0" smtClean="0"/>
                        <a:t>,</a:t>
                      </a:r>
                      <a:r>
                        <a:rPr lang="en-US" sz="1600" baseline="0" dirty="0" smtClean="0"/>
                        <a:t> </a:t>
                      </a:r>
                      <a:r>
                        <a:rPr lang="en-US" sz="1600" baseline="0" dirty="0" err="1" smtClean="0"/>
                        <a:t>Ayvacık</a:t>
                      </a:r>
                      <a:r>
                        <a:rPr lang="en-US" sz="1600" baseline="0" dirty="0" smtClean="0"/>
                        <a:t>, </a:t>
                      </a:r>
                      <a:r>
                        <a:rPr lang="en-US" sz="1600" baseline="0" dirty="0" err="1" smtClean="0"/>
                        <a:t>Çarşamba,Terme</a:t>
                      </a:r>
                      <a:r>
                        <a:rPr lang="en-US" sz="1600" baseline="0" dirty="0" smtClean="0"/>
                        <a:t>, </a:t>
                      </a:r>
                      <a:r>
                        <a:rPr lang="en-US" sz="1600" baseline="0" dirty="0" err="1" smtClean="0"/>
                        <a:t>Vezirkörü</a:t>
                      </a:r>
                      <a:r>
                        <a:rPr lang="en-US" sz="1600" baseline="0" dirty="0" smtClean="0"/>
                        <a:t>, </a:t>
                      </a:r>
                      <a:r>
                        <a:rPr lang="en-US" sz="1600" baseline="0" dirty="0" err="1" smtClean="0"/>
                        <a:t>Salıpazarı</a:t>
                      </a:r>
                      <a:r>
                        <a:rPr lang="en-US" sz="1600" baseline="0" dirty="0" smtClean="0"/>
                        <a:t>)</a:t>
                      </a:r>
                      <a:endParaRPr lang="en-US" sz="1600" dirty="0"/>
                    </a:p>
                  </a:txBody>
                  <a:tcPr/>
                </a:tc>
              </a:tr>
              <a:tr h="334210">
                <a:tc>
                  <a:txBody>
                    <a:bodyPr/>
                    <a:lstStyle/>
                    <a:p>
                      <a:r>
                        <a:rPr lang="en-US" sz="1600" dirty="0" err="1" smtClean="0"/>
                        <a:t>Büyükşehir</a:t>
                      </a:r>
                      <a:r>
                        <a:rPr lang="en-US" sz="1600" dirty="0" smtClean="0"/>
                        <a:t> </a:t>
                      </a:r>
                      <a:r>
                        <a:rPr lang="en-US" sz="1600" dirty="0" err="1" smtClean="0"/>
                        <a:t>Belediyesi</a:t>
                      </a:r>
                      <a:r>
                        <a:rPr lang="en-US" sz="1600" dirty="0" smtClean="0"/>
                        <a:t>/</a:t>
                      </a:r>
                      <a:r>
                        <a:rPr lang="en-US" sz="1600" dirty="0" err="1" smtClean="0"/>
                        <a:t>Eşitlik</a:t>
                      </a:r>
                      <a:r>
                        <a:rPr lang="en-US" sz="1600" baseline="0" dirty="0" smtClean="0"/>
                        <a:t> </a:t>
                      </a:r>
                      <a:r>
                        <a:rPr lang="en-US" sz="1600" baseline="0" dirty="0" err="1" smtClean="0"/>
                        <a:t>Birimi</a:t>
                      </a:r>
                      <a:endParaRPr lang="en-US" sz="1600" dirty="0"/>
                    </a:p>
                  </a:txBody>
                  <a:tcPr/>
                </a:tc>
                <a:tc>
                  <a:txBody>
                    <a:bodyPr/>
                    <a:lstStyle/>
                    <a:p>
                      <a:r>
                        <a:rPr lang="en-US" sz="1600" dirty="0" err="1" smtClean="0"/>
                        <a:t>Muhtarlıklar</a:t>
                      </a:r>
                      <a:endParaRPr lang="en-US" sz="1600" dirty="0"/>
                    </a:p>
                  </a:txBody>
                  <a:tcPr/>
                </a:tc>
              </a:tr>
              <a:tr h="334210">
                <a:tc>
                  <a:txBody>
                    <a:bodyPr/>
                    <a:lstStyle/>
                    <a:p>
                      <a:r>
                        <a:rPr lang="en-US" sz="1600" dirty="0" smtClean="0"/>
                        <a:t>ASPB </a:t>
                      </a:r>
                      <a:r>
                        <a:rPr lang="en-US" sz="1600" dirty="0" err="1" smtClean="0"/>
                        <a:t>İl</a:t>
                      </a:r>
                      <a:r>
                        <a:rPr lang="en-US" sz="1600" dirty="0" smtClean="0"/>
                        <a:t> </a:t>
                      </a:r>
                      <a:r>
                        <a:rPr lang="en-US" sz="1600" dirty="0" err="1" smtClean="0"/>
                        <a:t>Müdürlüğü</a:t>
                      </a:r>
                      <a:endParaRPr lang="en-US" sz="1600" dirty="0"/>
                    </a:p>
                  </a:txBody>
                  <a:tcPr/>
                </a:tc>
                <a:tc>
                  <a:txBody>
                    <a:bodyPr/>
                    <a:lstStyle/>
                    <a:p>
                      <a:r>
                        <a:rPr lang="en-US" sz="1600" dirty="0" err="1" smtClean="0"/>
                        <a:t>Rehberlik</a:t>
                      </a:r>
                      <a:r>
                        <a:rPr lang="en-US" sz="1600" dirty="0" smtClean="0"/>
                        <a:t> </a:t>
                      </a:r>
                      <a:r>
                        <a:rPr lang="en-US" sz="1600" dirty="0" err="1" smtClean="0"/>
                        <a:t>araştırma</a:t>
                      </a:r>
                      <a:r>
                        <a:rPr lang="en-US" sz="1600" dirty="0" smtClean="0"/>
                        <a:t> </a:t>
                      </a:r>
                      <a:r>
                        <a:rPr lang="en-US" sz="1600" dirty="0" err="1" smtClean="0"/>
                        <a:t>Merkezi</a:t>
                      </a:r>
                      <a:endParaRPr lang="en-US" sz="1600" dirty="0"/>
                    </a:p>
                  </a:txBody>
                  <a:tcPr/>
                </a:tc>
              </a:tr>
              <a:tr h="334210">
                <a:tc>
                  <a:txBody>
                    <a:bodyPr/>
                    <a:lstStyle/>
                    <a:p>
                      <a:r>
                        <a:rPr lang="en-US" sz="1600" dirty="0" err="1" smtClean="0"/>
                        <a:t>Çalışma</a:t>
                      </a:r>
                      <a:r>
                        <a:rPr lang="en-US" sz="1600" dirty="0" smtClean="0"/>
                        <a:t> </a:t>
                      </a:r>
                      <a:r>
                        <a:rPr lang="en-US" sz="1600" dirty="0" err="1" smtClean="0"/>
                        <a:t>ve</a:t>
                      </a:r>
                      <a:r>
                        <a:rPr lang="en-US" sz="1600" dirty="0" smtClean="0"/>
                        <a:t> İŞKUR</a:t>
                      </a:r>
                      <a:r>
                        <a:rPr lang="en-US" sz="1600" baseline="0" dirty="0" smtClean="0"/>
                        <a:t> </a:t>
                      </a:r>
                      <a:r>
                        <a:rPr lang="en-US" sz="1600" baseline="0" dirty="0" err="1" smtClean="0"/>
                        <a:t>Müdürlüğü</a:t>
                      </a:r>
                      <a:endParaRPr lang="en-US" sz="1600" dirty="0"/>
                    </a:p>
                  </a:txBody>
                  <a:tcPr/>
                </a:tc>
                <a:tc>
                  <a:txBody>
                    <a:bodyPr/>
                    <a:lstStyle/>
                    <a:p>
                      <a:r>
                        <a:rPr lang="en-US" sz="1600" dirty="0" err="1" smtClean="0"/>
                        <a:t>Halk</a:t>
                      </a:r>
                      <a:r>
                        <a:rPr lang="en-US" sz="1600" dirty="0" smtClean="0"/>
                        <a:t> </a:t>
                      </a:r>
                      <a:r>
                        <a:rPr lang="en-US" sz="1600" dirty="0" err="1" smtClean="0"/>
                        <a:t>Eğitim</a:t>
                      </a:r>
                      <a:r>
                        <a:rPr lang="en-US" sz="1600" dirty="0" smtClean="0"/>
                        <a:t> </a:t>
                      </a:r>
                      <a:r>
                        <a:rPr lang="en-US" sz="1600" dirty="0" err="1" smtClean="0"/>
                        <a:t>Merkezleri</a:t>
                      </a:r>
                      <a:endParaRPr lang="en-US" sz="1600" dirty="0"/>
                    </a:p>
                  </a:txBody>
                  <a:tcPr/>
                </a:tc>
              </a:tr>
              <a:tr h="334210">
                <a:tc>
                  <a:txBody>
                    <a:bodyPr/>
                    <a:lstStyle/>
                    <a:p>
                      <a:r>
                        <a:rPr lang="en-US" sz="1600" dirty="0" smtClean="0"/>
                        <a:t>Samsun </a:t>
                      </a:r>
                      <a:r>
                        <a:rPr lang="en-US" sz="1600" dirty="0" err="1" smtClean="0"/>
                        <a:t>Barosu</a:t>
                      </a:r>
                      <a:r>
                        <a:rPr lang="en-US" sz="1600" dirty="0" smtClean="0"/>
                        <a:t>/</a:t>
                      </a:r>
                      <a:r>
                        <a:rPr lang="en-US" sz="1600" dirty="0" err="1" smtClean="0"/>
                        <a:t>Denetimli</a:t>
                      </a:r>
                      <a:r>
                        <a:rPr lang="en-US" sz="1600" baseline="0" dirty="0" smtClean="0"/>
                        <a:t> </a:t>
                      </a:r>
                      <a:r>
                        <a:rPr lang="en-US" sz="1600" baseline="0" dirty="0" err="1" smtClean="0"/>
                        <a:t>Serbestlik</a:t>
                      </a:r>
                      <a:endParaRPr lang="en-US" sz="1600" dirty="0"/>
                    </a:p>
                  </a:txBody>
                  <a:tcPr/>
                </a:tc>
                <a:tc>
                  <a:txBody>
                    <a:bodyPr/>
                    <a:lstStyle/>
                    <a:p>
                      <a:r>
                        <a:rPr lang="en-US" sz="1600" dirty="0" err="1" smtClean="0"/>
                        <a:t>Ceza</a:t>
                      </a:r>
                      <a:r>
                        <a:rPr lang="en-US" sz="1600" baseline="0" dirty="0" smtClean="0"/>
                        <a:t> </a:t>
                      </a:r>
                      <a:r>
                        <a:rPr lang="en-US" sz="1600" baseline="0" dirty="0" err="1" smtClean="0"/>
                        <a:t>ve</a:t>
                      </a:r>
                      <a:r>
                        <a:rPr lang="en-US" sz="1600" baseline="0" dirty="0" smtClean="0"/>
                        <a:t> </a:t>
                      </a:r>
                      <a:r>
                        <a:rPr lang="en-US" sz="1600" baseline="0" dirty="0" err="1" smtClean="0"/>
                        <a:t>İnfaz</a:t>
                      </a:r>
                      <a:r>
                        <a:rPr lang="en-US" sz="1600" baseline="0" dirty="0" smtClean="0"/>
                        <a:t> </a:t>
                      </a:r>
                      <a:r>
                        <a:rPr lang="en-US" sz="1600" baseline="0" dirty="0" err="1" smtClean="0"/>
                        <a:t>Kurumu</a:t>
                      </a:r>
                      <a:endParaRPr lang="en-US" sz="1600" dirty="0"/>
                    </a:p>
                  </a:txBody>
                  <a:tcPr/>
                </a:tc>
              </a:tr>
              <a:tr h="334210">
                <a:tc>
                  <a:txBody>
                    <a:bodyPr/>
                    <a:lstStyle/>
                    <a:p>
                      <a:r>
                        <a:rPr lang="en-US" sz="1600" dirty="0" smtClean="0"/>
                        <a:t>Samsun</a:t>
                      </a:r>
                      <a:r>
                        <a:rPr lang="en-US" sz="1600" baseline="0" dirty="0" smtClean="0"/>
                        <a:t> </a:t>
                      </a:r>
                      <a:r>
                        <a:rPr lang="en-US" sz="1600" baseline="0" dirty="0" err="1" smtClean="0"/>
                        <a:t>Cumhuriyet</a:t>
                      </a:r>
                      <a:r>
                        <a:rPr lang="en-US" sz="1600" baseline="0" dirty="0" smtClean="0"/>
                        <a:t> </a:t>
                      </a:r>
                      <a:r>
                        <a:rPr lang="en-US" sz="1600" baseline="0" dirty="0" err="1" smtClean="0"/>
                        <a:t>Başsavcılığı</a:t>
                      </a:r>
                      <a:endParaRPr lang="en-US" sz="1600" dirty="0"/>
                    </a:p>
                  </a:txBody>
                  <a:tcPr/>
                </a:tc>
                <a:tc>
                  <a:txBody>
                    <a:bodyPr/>
                    <a:lstStyle/>
                    <a:p>
                      <a:r>
                        <a:rPr lang="en-US" sz="1600" dirty="0" err="1" smtClean="0"/>
                        <a:t>OSB’ler</a:t>
                      </a:r>
                      <a:endParaRPr lang="en-US" sz="1600" dirty="0"/>
                    </a:p>
                  </a:txBody>
                  <a:tcPr/>
                </a:tc>
              </a:tr>
              <a:tr h="334210">
                <a:tc>
                  <a:txBody>
                    <a:bodyPr/>
                    <a:lstStyle/>
                    <a:p>
                      <a:r>
                        <a:rPr lang="en-US" sz="1600" dirty="0" err="1" smtClean="0"/>
                        <a:t>Gıda</a:t>
                      </a:r>
                      <a:r>
                        <a:rPr lang="en-US" sz="1600" dirty="0" smtClean="0"/>
                        <a:t> </a:t>
                      </a:r>
                      <a:r>
                        <a:rPr lang="en-US" sz="1600" dirty="0" err="1" smtClean="0"/>
                        <a:t>Tarım</a:t>
                      </a:r>
                      <a:r>
                        <a:rPr lang="en-US" sz="1600" dirty="0" smtClean="0"/>
                        <a:t> </a:t>
                      </a:r>
                      <a:r>
                        <a:rPr lang="en-US" sz="1600" dirty="0" err="1" smtClean="0"/>
                        <a:t>ve</a:t>
                      </a:r>
                      <a:r>
                        <a:rPr lang="en-US" sz="1600" dirty="0" smtClean="0"/>
                        <a:t> </a:t>
                      </a:r>
                      <a:r>
                        <a:rPr lang="en-US" sz="1600" dirty="0" err="1" smtClean="0"/>
                        <a:t>Hayvancılık</a:t>
                      </a:r>
                      <a:r>
                        <a:rPr lang="en-US" sz="1600" dirty="0" smtClean="0"/>
                        <a:t> </a:t>
                      </a:r>
                      <a:r>
                        <a:rPr lang="en-US" sz="1600" dirty="0" err="1" smtClean="0"/>
                        <a:t>İl</a:t>
                      </a:r>
                      <a:r>
                        <a:rPr lang="en-US" sz="1600" dirty="0" smtClean="0"/>
                        <a:t> </a:t>
                      </a:r>
                      <a:r>
                        <a:rPr lang="en-US" sz="1600" dirty="0" err="1" smtClean="0"/>
                        <a:t>Müdürlüğü</a:t>
                      </a:r>
                      <a:endParaRPr lang="en-US" sz="1600" dirty="0"/>
                    </a:p>
                  </a:txBody>
                  <a:tcPr/>
                </a:tc>
                <a:tc>
                  <a:txBody>
                    <a:bodyPr/>
                    <a:lstStyle/>
                    <a:p>
                      <a:r>
                        <a:rPr lang="en-US" sz="1600" dirty="0" smtClean="0"/>
                        <a:t>TSO</a:t>
                      </a:r>
                      <a:endParaRPr lang="en-US" sz="1600" dirty="0"/>
                    </a:p>
                  </a:txBody>
                  <a:tcPr/>
                </a:tc>
              </a:tr>
              <a:tr h="334210">
                <a:tc>
                  <a:txBody>
                    <a:bodyPr/>
                    <a:lstStyle/>
                    <a:p>
                      <a:r>
                        <a:rPr lang="en-US" sz="1600" dirty="0" smtClean="0"/>
                        <a:t>TKDK </a:t>
                      </a:r>
                      <a:r>
                        <a:rPr lang="en-US" sz="1600" dirty="0" err="1" smtClean="0"/>
                        <a:t>İl</a:t>
                      </a:r>
                      <a:r>
                        <a:rPr lang="en-US" sz="1600" dirty="0" smtClean="0"/>
                        <a:t> </a:t>
                      </a:r>
                      <a:r>
                        <a:rPr lang="en-US" sz="1600" dirty="0" err="1" smtClean="0"/>
                        <a:t>Koordinatörlüğü</a:t>
                      </a:r>
                      <a:endParaRPr lang="en-US" sz="1600" dirty="0"/>
                    </a:p>
                  </a:txBody>
                  <a:tcPr/>
                </a:tc>
                <a:tc>
                  <a:txBody>
                    <a:bodyPr/>
                    <a:lstStyle/>
                    <a:p>
                      <a:r>
                        <a:rPr lang="en-US" sz="1600" dirty="0" err="1" smtClean="0"/>
                        <a:t>Bilim</a:t>
                      </a:r>
                      <a:r>
                        <a:rPr lang="en-US" sz="1600" dirty="0" smtClean="0"/>
                        <a:t> </a:t>
                      </a:r>
                      <a:r>
                        <a:rPr lang="en-US" sz="1600" dirty="0" err="1" smtClean="0"/>
                        <a:t>ve</a:t>
                      </a:r>
                      <a:r>
                        <a:rPr lang="en-US" sz="1600" dirty="0" smtClean="0"/>
                        <a:t> </a:t>
                      </a:r>
                      <a:r>
                        <a:rPr lang="en-US" sz="1600" dirty="0" err="1" smtClean="0"/>
                        <a:t>Teknoloji</a:t>
                      </a:r>
                      <a:r>
                        <a:rPr lang="en-US" sz="1600" baseline="0" dirty="0" smtClean="0"/>
                        <a:t> </a:t>
                      </a:r>
                      <a:r>
                        <a:rPr lang="en-US" sz="1600" baseline="0" dirty="0" err="1" smtClean="0"/>
                        <a:t>İl</a:t>
                      </a:r>
                      <a:r>
                        <a:rPr lang="en-US" sz="1600" baseline="0" dirty="0" smtClean="0"/>
                        <a:t> </a:t>
                      </a:r>
                      <a:r>
                        <a:rPr lang="en-US" sz="1600" baseline="0" dirty="0" err="1" smtClean="0"/>
                        <a:t>Müdürlüğü</a:t>
                      </a:r>
                      <a:endParaRPr lang="en-US" sz="1600" dirty="0"/>
                    </a:p>
                  </a:txBody>
                  <a:tcPr/>
                </a:tc>
              </a:tr>
              <a:tr h="334210">
                <a:tc>
                  <a:txBody>
                    <a:bodyPr/>
                    <a:lstStyle/>
                    <a:p>
                      <a:r>
                        <a:rPr lang="en-US" sz="1600" dirty="0" err="1" smtClean="0"/>
                        <a:t>Emniyet</a:t>
                      </a:r>
                      <a:r>
                        <a:rPr lang="en-US" sz="1600" dirty="0" smtClean="0"/>
                        <a:t> </a:t>
                      </a:r>
                      <a:r>
                        <a:rPr lang="en-US" sz="1600" dirty="0" err="1" smtClean="0"/>
                        <a:t>Müdürlüğü</a:t>
                      </a:r>
                      <a:endParaRPr lang="en-US" sz="1600" dirty="0"/>
                    </a:p>
                  </a:txBody>
                  <a:tcPr/>
                </a:tc>
                <a:tc>
                  <a:txBody>
                    <a:bodyPr/>
                    <a:lstStyle/>
                    <a:p>
                      <a:r>
                        <a:rPr lang="en-US" sz="1600" dirty="0" smtClean="0"/>
                        <a:t>KOSGEB</a:t>
                      </a:r>
                      <a:endParaRPr lang="en-US" sz="1600" dirty="0"/>
                    </a:p>
                  </a:txBody>
                  <a:tcPr/>
                </a:tc>
              </a:tr>
              <a:tr h="334210">
                <a:tc>
                  <a:txBody>
                    <a:bodyPr/>
                    <a:lstStyle/>
                    <a:p>
                      <a:r>
                        <a:rPr lang="en-US" sz="1600" dirty="0" err="1" smtClean="0"/>
                        <a:t>İl</a:t>
                      </a:r>
                      <a:r>
                        <a:rPr lang="en-US" sz="1600" dirty="0" smtClean="0"/>
                        <a:t> </a:t>
                      </a:r>
                      <a:r>
                        <a:rPr lang="en-US" sz="1600" dirty="0" err="1" smtClean="0"/>
                        <a:t>Jandarma</a:t>
                      </a:r>
                      <a:r>
                        <a:rPr lang="en-US" sz="1600" dirty="0" smtClean="0"/>
                        <a:t> </a:t>
                      </a:r>
                      <a:r>
                        <a:rPr lang="en-US" sz="1600" dirty="0" err="1" smtClean="0"/>
                        <a:t>Komutanlığı</a:t>
                      </a:r>
                      <a:endParaRPr lang="en-US" sz="1600" dirty="0"/>
                    </a:p>
                  </a:txBody>
                  <a:tcPr/>
                </a:tc>
                <a:tc>
                  <a:txBody>
                    <a:bodyPr/>
                    <a:lstStyle/>
                    <a:p>
                      <a:r>
                        <a:rPr lang="en-US" sz="1600" dirty="0" err="1" smtClean="0"/>
                        <a:t>Gazeticiler</a:t>
                      </a:r>
                      <a:r>
                        <a:rPr lang="en-US" sz="1600" baseline="0" dirty="0" smtClean="0"/>
                        <a:t> </a:t>
                      </a:r>
                      <a:r>
                        <a:rPr lang="en-US" sz="1600" baseline="0" dirty="0" err="1" smtClean="0"/>
                        <a:t>Cemiyeti</a:t>
                      </a:r>
                      <a:endParaRPr lang="en-US" sz="1600" dirty="0"/>
                    </a:p>
                  </a:txBody>
                  <a:tcPr/>
                </a:tc>
              </a:tr>
              <a:tr h="334210">
                <a:tc>
                  <a:txBody>
                    <a:bodyPr/>
                    <a:lstStyle/>
                    <a:p>
                      <a:r>
                        <a:rPr lang="en-US" sz="1600" dirty="0" err="1" smtClean="0"/>
                        <a:t>Müftülük</a:t>
                      </a:r>
                      <a:endParaRPr lang="en-US" sz="1600" dirty="0"/>
                    </a:p>
                  </a:txBody>
                  <a:tcPr/>
                </a:tc>
                <a:tc>
                  <a:txBody>
                    <a:bodyPr/>
                    <a:lstStyle/>
                    <a:p>
                      <a:endParaRPr lang="en-US" sz="1600" dirty="0"/>
                    </a:p>
                  </a:txBody>
                  <a:tcPr/>
                </a:tc>
              </a:tr>
              <a:tr h="334210">
                <a:tc>
                  <a:txBody>
                    <a:bodyPr/>
                    <a:lstStyle/>
                    <a:p>
                      <a:r>
                        <a:rPr lang="en-US" sz="1600" dirty="0" err="1" smtClean="0"/>
                        <a:t>Sağlık</a:t>
                      </a:r>
                      <a:r>
                        <a:rPr lang="en-US" sz="1600" dirty="0" smtClean="0"/>
                        <a:t>/</a:t>
                      </a:r>
                      <a:r>
                        <a:rPr lang="en-US" sz="1600" dirty="0" err="1" smtClean="0"/>
                        <a:t>Halk</a:t>
                      </a:r>
                      <a:r>
                        <a:rPr lang="en-US" sz="1600" dirty="0" smtClean="0"/>
                        <a:t> </a:t>
                      </a:r>
                      <a:r>
                        <a:rPr lang="en-US" sz="1600" dirty="0" err="1" smtClean="0"/>
                        <a:t>Sağlığı</a:t>
                      </a:r>
                      <a:r>
                        <a:rPr lang="en-US" sz="1600" dirty="0" smtClean="0"/>
                        <a:t> </a:t>
                      </a:r>
                      <a:r>
                        <a:rPr lang="en-US" sz="1600" dirty="0" err="1" smtClean="0"/>
                        <a:t>Müdürlüğü</a:t>
                      </a:r>
                      <a:endParaRPr lang="en-US" sz="1600" dirty="0"/>
                    </a:p>
                  </a:txBody>
                  <a:tcPr/>
                </a:tc>
                <a:tc>
                  <a:txBody>
                    <a:bodyPr/>
                    <a:lstStyle/>
                    <a:p>
                      <a:endParaRPr lang="en-US" sz="1600"/>
                    </a:p>
                  </a:txBody>
                  <a:tcPr/>
                </a:tc>
              </a:tr>
              <a:tr h="334210">
                <a:tc>
                  <a:txBody>
                    <a:bodyPr/>
                    <a:lstStyle/>
                    <a:p>
                      <a:r>
                        <a:rPr lang="en-US" sz="1600" dirty="0" err="1" smtClean="0"/>
                        <a:t>Ondokuz</a:t>
                      </a:r>
                      <a:r>
                        <a:rPr lang="en-US" sz="1600" dirty="0" smtClean="0"/>
                        <a:t> </a:t>
                      </a:r>
                      <a:r>
                        <a:rPr lang="en-US" sz="1600" dirty="0" err="1" smtClean="0"/>
                        <a:t>Mayıs</a:t>
                      </a:r>
                      <a:r>
                        <a:rPr lang="en-US" sz="1600" dirty="0" smtClean="0"/>
                        <a:t> </a:t>
                      </a:r>
                      <a:r>
                        <a:rPr lang="en-US" sz="1600" dirty="0" err="1" smtClean="0"/>
                        <a:t>Üniversitesi</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xmlns="" val="3087427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163" y="0"/>
            <a:ext cx="8934333" cy="980728"/>
          </a:xfrm>
        </p:spPr>
        <p:txBody>
          <a:bodyPr>
            <a:noAutofit/>
          </a:bodyPr>
          <a:lstStyle/>
          <a:p>
            <a:pPr algn="ctr"/>
            <a:r>
              <a:rPr lang="tr-TR" sz="2800" spc="-80" dirty="0">
                <a:solidFill>
                  <a:schemeClr val="tx1"/>
                </a:solidFill>
              </a:rPr>
              <a:t>Samsun Yerel Eşitlik Eylem </a:t>
            </a:r>
            <a:r>
              <a:rPr lang="tr-TR" sz="2800" spc="-80" dirty="0" smtClean="0">
                <a:solidFill>
                  <a:schemeClr val="tx1"/>
                </a:solidFill>
              </a:rPr>
              <a:t>Plan</a:t>
            </a:r>
            <a:r>
              <a:rPr lang="en-US" sz="2800" spc="-80" dirty="0" smtClean="0">
                <a:solidFill>
                  <a:schemeClr val="tx1"/>
                </a:solidFill>
              </a:rPr>
              <a:t>I</a:t>
            </a:r>
            <a:r>
              <a:rPr lang="tr-TR" sz="2800" spc="-80" dirty="0" smtClean="0">
                <a:solidFill>
                  <a:schemeClr val="tx1"/>
                </a:solidFill>
              </a:rPr>
              <a:t> </a:t>
            </a:r>
            <a:r>
              <a:rPr lang="tr-TR" sz="2800" spc="-80" dirty="0">
                <a:solidFill>
                  <a:schemeClr val="tx1"/>
                </a:solidFill>
              </a:rPr>
              <a:t>İzleme ve Değerlendirme </a:t>
            </a:r>
            <a:r>
              <a:rPr lang="tr-TR" sz="2800" spc="-80" dirty="0" smtClean="0">
                <a:solidFill>
                  <a:schemeClr val="tx1"/>
                </a:solidFill>
              </a:rPr>
              <a:t>Çal</a:t>
            </a:r>
            <a:r>
              <a:rPr lang="en-US" sz="2800" spc="-80" dirty="0" smtClean="0">
                <a:solidFill>
                  <a:schemeClr val="tx1"/>
                </a:solidFill>
              </a:rPr>
              <a:t>I</a:t>
            </a:r>
            <a:r>
              <a:rPr lang="tr-TR" sz="2800" spc="-80" dirty="0" err="1" smtClean="0">
                <a:solidFill>
                  <a:schemeClr val="tx1"/>
                </a:solidFill>
              </a:rPr>
              <a:t>şmalar</a:t>
            </a:r>
            <a:r>
              <a:rPr lang="en-US" sz="2800" spc="-80" dirty="0" smtClean="0">
                <a:solidFill>
                  <a:schemeClr val="tx1"/>
                </a:solidFill>
              </a:rPr>
              <a:t>I</a:t>
            </a:r>
            <a:endParaRPr lang="tr-TR" sz="2800" spc="-80" dirty="0">
              <a:solidFill>
                <a:schemeClr val="tx1"/>
              </a:solidFill>
            </a:endParaRPr>
          </a:p>
        </p:txBody>
      </p:sp>
      <p:sp>
        <p:nvSpPr>
          <p:cNvPr id="4" name="Content Placeholder 3"/>
          <p:cNvSpPr>
            <a:spLocks noGrp="1"/>
          </p:cNvSpPr>
          <p:nvPr>
            <p:ph idx="1"/>
          </p:nvPr>
        </p:nvSpPr>
        <p:spPr>
          <a:xfrm>
            <a:off x="323528" y="1052736"/>
            <a:ext cx="8352928" cy="5328592"/>
          </a:xfrm>
        </p:spPr>
        <p:txBody>
          <a:bodyPr>
            <a:normAutofit/>
          </a:bodyPr>
          <a:lstStyle/>
          <a:p>
            <a:r>
              <a:rPr lang="en-US" sz="1600" dirty="0" err="1" smtClean="0"/>
              <a:t>Faaliyetin</a:t>
            </a:r>
            <a:r>
              <a:rPr lang="en-US" sz="1600" dirty="0" smtClean="0"/>
              <a:t> </a:t>
            </a:r>
            <a:r>
              <a:rPr lang="en-US" sz="1600" dirty="0" err="1" smtClean="0"/>
              <a:t>uygulanmasına</a:t>
            </a:r>
            <a:r>
              <a:rPr lang="en-US" sz="1600" dirty="0" smtClean="0"/>
              <a:t> </a:t>
            </a:r>
            <a:r>
              <a:rPr lang="en-US" sz="1600" dirty="0" err="1" smtClean="0"/>
              <a:t>ilşkin</a:t>
            </a:r>
            <a:r>
              <a:rPr lang="en-US" sz="1600" dirty="0" smtClean="0"/>
              <a:t> </a:t>
            </a:r>
            <a:r>
              <a:rPr lang="en-US" sz="1600" dirty="0" err="1" smtClean="0"/>
              <a:t>bilgiler</a:t>
            </a:r>
            <a:endParaRPr lang="en-US" sz="1600" dirty="0" smtClean="0"/>
          </a:p>
          <a:p>
            <a:pPr>
              <a:buFont typeface="Arial" pitchFamily="34" charset="0"/>
              <a:buChar char="•"/>
            </a:pPr>
            <a:r>
              <a:rPr lang="en-US" sz="1600" dirty="0" smtClean="0"/>
              <a:t> </a:t>
            </a:r>
            <a:r>
              <a:rPr lang="en-US" sz="1600" dirty="0" err="1" smtClean="0"/>
              <a:t>Faaliyetin</a:t>
            </a:r>
            <a:r>
              <a:rPr lang="en-US" sz="1600" dirty="0" smtClean="0"/>
              <a:t> </a:t>
            </a:r>
            <a:r>
              <a:rPr lang="en-US" sz="1600" dirty="0" err="1" smtClean="0"/>
              <a:t>zamanı</a:t>
            </a:r>
            <a:r>
              <a:rPr lang="en-US" sz="1600" dirty="0" smtClean="0"/>
              <a:t>, </a:t>
            </a:r>
            <a:r>
              <a:rPr lang="en-US" sz="1600" dirty="0" err="1" smtClean="0"/>
              <a:t>bütçesi</a:t>
            </a:r>
            <a:r>
              <a:rPr lang="en-US" sz="1600" dirty="0" smtClean="0"/>
              <a:t>, </a:t>
            </a:r>
            <a:r>
              <a:rPr lang="en-US" sz="1600" dirty="0" err="1" smtClean="0"/>
              <a:t>amacı</a:t>
            </a:r>
            <a:r>
              <a:rPr lang="en-US" sz="1600" dirty="0" smtClean="0"/>
              <a:t>, </a:t>
            </a:r>
            <a:r>
              <a:rPr lang="en-US" sz="1600" dirty="0" err="1" smtClean="0"/>
              <a:t>içeriği</a:t>
            </a:r>
            <a:r>
              <a:rPr lang="en-US" sz="1600" dirty="0" smtClean="0"/>
              <a:t>, </a:t>
            </a:r>
            <a:r>
              <a:rPr lang="en-US" sz="1600" dirty="0" err="1" smtClean="0"/>
              <a:t>uygulama</a:t>
            </a:r>
            <a:r>
              <a:rPr lang="en-US" sz="1600" dirty="0" smtClean="0"/>
              <a:t> </a:t>
            </a:r>
            <a:r>
              <a:rPr lang="en-US" sz="1600" dirty="0" err="1" smtClean="0"/>
              <a:t>alanı</a:t>
            </a:r>
            <a:r>
              <a:rPr lang="en-US" sz="1600" dirty="0" smtClean="0"/>
              <a:t>, </a:t>
            </a:r>
            <a:r>
              <a:rPr lang="en-US" sz="1600" dirty="0" err="1" smtClean="0"/>
              <a:t>nasıl</a:t>
            </a:r>
            <a:r>
              <a:rPr lang="en-US" sz="1600" dirty="0" smtClean="0"/>
              <a:t> </a:t>
            </a:r>
            <a:r>
              <a:rPr lang="en-US" sz="1600" dirty="0" err="1" smtClean="0"/>
              <a:t>uygulandığı</a:t>
            </a:r>
            <a:r>
              <a:rPr lang="en-US" sz="1600" dirty="0" smtClean="0"/>
              <a:t> </a:t>
            </a:r>
            <a:r>
              <a:rPr lang="en-US" sz="1600" dirty="0" err="1" smtClean="0"/>
              <a:t>ve</a:t>
            </a:r>
            <a:r>
              <a:rPr lang="en-US" sz="1600" dirty="0" smtClean="0"/>
              <a:t> </a:t>
            </a:r>
            <a:r>
              <a:rPr lang="en-US" sz="1600" dirty="0" err="1" smtClean="0"/>
              <a:t>yararlanıcıların</a:t>
            </a:r>
            <a:r>
              <a:rPr lang="en-US" sz="1600" dirty="0" smtClean="0"/>
              <a:t> </a:t>
            </a:r>
            <a:r>
              <a:rPr lang="en-US" sz="1600" dirty="0" err="1" smtClean="0"/>
              <a:t>profili</a:t>
            </a:r>
            <a:endParaRPr lang="en-US" sz="1600" dirty="0" smtClean="0"/>
          </a:p>
          <a:p>
            <a:r>
              <a:rPr lang="en-US" sz="1600" dirty="0" err="1" smtClean="0"/>
              <a:t>Bütçe</a:t>
            </a:r>
            <a:endParaRPr lang="en-US" sz="1600" dirty="0" smtClean="0"/>
          </a:p>
          <a:p>
            <a:pPr>
              <a:buFont typeface="Arial" pitchFamily="34" charset="0"/>
              <a:buChar char="•"/>
            </a:pPr>
            <a:r>
              <a:rPr lang="en-US" sz="1600" dirty="0" smtClean="0"/>
              <a:t> </a:t>
            </a:r>
            <a:r>
              <a:rPr lang="en-US" sz="1600" dirty="0" err="1" smtClean="0"/>
              <a:t>Ayrılan</a:t>
            </a:r>
            <a:r>
              <a:rPr lang="en-US" sz="1600" dirty="0" smtClean="0"/>
              <a:t> </a:t>
            </a:r>
            <a:r>
              <a:rPr lang="en-US" sz="1600" dirty="0" err="1" smtClean="0"/>
              <a:t>ve</a:t>
            </a:r>
            <a:r>
              <a:rPr lang="en-US" sz="1600" dirty="0" smtClean="0"/>
              <a:t> </a:t>
            </a:r>
            <a:r>
              <a:rPr lang="en-US" sz="1600" dirty="0" err="1" smtClean="0"/>
              <a:t>harcanan</a:t>
            </a:r>
            <a:r>
              <a:rPr lang="en-US" sz="1600" dirty="0" smtClean="0"/>
              <a:t> </a:t>
            </a:r>
            <a:r>
              <a:rPr lang="en-US" sz="1600" dirty="0" err="1" smtClean="0"/>
              <a:t>bütçe</a:t>
            </a:r>
            <a:r>
              <a:rPr lang="en-US" sz="1600" dirty="0" smtClean="0"/>
              <a:t>, </a:t>
            </a:r>
            <a:r>
              <a:rPr lang="en-US" sz="1600" dirty="0" err="1" smtClean="0"/>
              <a:t>bütçenin</a:t>
            </a:r>
            <a:r>
              <a:rPr lang="en-US" sz="1600" dirty="0" smtClean="0"/>
              <a:t> </a:t>
            </a:r>
            <a:r>
              <a:rPr lang="en-US" sz="1600" dirty="0" err="1" smtClean="0"/>
              <a:t>kaynakları</a:t>
            </a:r>
            <a:endParaRPr lang="en-US" sz="1600" dirty="0" smtClean="0"/>
          </a:p>
          <a:p>
            <a:r>
              <a:rPr lang="en-US" sz="1600" dirty="0" err="1" smtClean="0"/>
              <a:t>Göstergeler</a:t>
            </a:r>
            <a:endParaRPr lang="en-US" sz="1600" dirty="0" smtClean="0"/>
          </a:p>
          <a:p>
            <a:pPr>
              <a:buFont typeface="Arial" pitchFamily="34" charset="0"/>
              <a:buChar char="•"/>
            </a:pPr>
            <a:r>
              <a:rPr lang="en-US" sz="1600" dirty="0" err="1" smtClean="0"/>
              <a:t>Nicel</a:t>
            </a:r>
            <a:r>
              <a:rPr lang="en-US" sz="1600" dirty="0" smtClean="0"/>
              <a:t> </a:t>
            </a:r>
            <a:r>
              <a:rPr lang="en-US" sz="1600" dirty="0" err="1" smtClean="0"/>
              <a:t>göstergelerin</a:t>
            </a:r>
            <a:r>
              <a:rPr lang="en-US" sz="1600" dirty="0" smtClean="0"/>
              <a:t> </a:t>
            </a:r>
            <a:r>
              <a:rPr lang="en-US" sz="1600" dirty="0" err="1" smtClean="0"/>
              <a:t>sayı</a:t>
            </a:r>
            <a:r>
              <a:rPr lang="en-US" sz="1600" dirty="0" smtClean="0"/>
              <a:t>/</a:t>
            </a:r>
            <a:r>
              <a:rPr lang="en-US" sz="1600" dirty="0" err="1" smtClean="0"/>
              <a:t>oran</a:t>
            </a:r>
            <a:r>
              <a:rPr lang="en-US" sz="1600" dirty="0" smtClean="0"/>
              <a:t> </a:t>
            </a:r>
            <a:r>
              <a:rPr lang="en-US" sz="1600" dirty="0" err="1" smtClean="0"/>
              <a:t>ile</a:t>
            </a:r>
            <a:r>
              <a:rPr lang="en-US" sz="1600" dirty="0" smtClean="0"/>
              <a:t> </a:t>
            </a:r>
            <a:r>
              <a:rPr lang="en-US" sz="1600" dirty="0" err="1" smtClean="0"/>
              <a:t>belirtilmesi</a:t>
            </a:r>
            <a:endParaRPr lang="en-US" sz="1600" dirty="0" smtClean="0"/>
          </a:p>
          <a:p>
            <a:pPr>
              <a:buFont typeface="Arial" pitchFamily="34" charset="0"/>
              <a:buChar char="•"/>
            </a:pPr>
            <a:r>
              <a:rPr lang="en-US" sz="1600" dirty="0" err="1" smtClean="0"/>
              <a:t>Nitel</a:t>
            </a:r>
            <a:r>
              <a:rPr lang="en-US" sz="1600" dirty="0" smtClean="0"/>
              <a:t> </a:t>
            </a:r>
            <a:r>
              <a:rPr lang="en-US" sz="1600" dirty="0" err="1" smtClean="0"/>
              <a:t>göstergeler</a:t>
            </a:r>
            <a:r>
              <a:rPr lang="en-US" sz="1600" dirty="0" smtClean="0"/>
              <a:t> </a:t>
            </a:r>
            <a:r>
              <a:rPr lang="en-US" sz="1600" dirty="0" err="1" smtClean="0"/>
              <a:t>için</a:t>
            </a:r>
            <a:r>
              <a:rPr lang="en-US" sz="1600" dirty="0" smtClean="0"/>
              <a:t> </a:t>
            </a:r>
            <a:r>
              <a:rPr lang="en-US" sz="1600" dirty="0" err="1" smtClean="0"/>
              <a:t>açıklama</a:t>
            </a:r>
            <a:r>
              <a:rPr lang="en-US" sz="1600" dirty="0" smtClean="0"/>
              <a:t> </a:t>
            </a:r>
            <a:r>
              <a:rPr lang="en-US" sz="1600" dirty="0" err="1" smtClean="0"/>
              <a:t>yapılması</a:t>
            </a:r>
            <a:r>
              <a:rPr lang="en-US" sz="1600" dirty="0" smtClean="0"/>
              <a:t> (</a:t>
            </a:r>
            <a:r>
              <a:rPr lang="en-US" sz="1600" dirty="0" err="1" smtClean="0"/>
              <a:t>iyileşme</a:t>
            </a:r>
            <a:r>
              <a:rPr lang="en-US" sz="1600" dirty="0" smtClean="0"/>
              <a:t> </a:t>
            </a:r>
            <a:r>
              <a:rPr lang="en-US" sz="1600" dirty="0" err="1" smtClean="0"/>
              <a:t>vs</a:t>
            </a:r>
            <a:r>
              <a:rPr lang="en-US" sz="1600" dirty="0" smtClean="0"/>
              <a:t>)</a:t>
            </a:r>
          </a:p>
          <a:p>
            <a:pPr>
              <a:buFont typeface="Arial" pitchFamily="34" charset="0"/>
              <a:buChar char="•"/>
            </a:pPr>
            <a:r>
              <a:rPr lang="en-US" sz="1600" dirty="0" err="1" smtClean="0"/>
              <a:t>Bazı</a:t>
            </a:r>
            <a:r>
              <a:rPr lang="en-US" sz="1600" dirty="0" smtClean="0"/>
              <a:t> </a:t>
            </a:r>
            <a:r>
              <a:rPr lang="en-US" sz="1600" dirty="0" err="1" smtClean="0"/>
              <a:t>tutum</a:t>
            </a:r>
            <a:r>
              <a:rPr lang="en-US" sz="1600" dirty="0" smtClean="0"/>
              <a:t>/</a:t>
            </a:r>
            <a:r>
              <a:rPr lang="en-US" sz="1600" dirty="0" err="1" smtClean="0"/>
              <a:t>algı</a:t>
            </a:r>
            <a:r>
              <a:rPr lang="en-US" sz="1600" dirty="0" smtClean="0"/>
              <a:t> </a:t>
            </a:r>
            <a:r>
              <a:rPr lang="en-US" sz="1600" dirty="0" err="1" smtClean="0"/>
              <a:t>değişikliği</a:t>
            </a:r>
            <a:r>
              <a:rPr lang="en-US" sz="1600" dirty="0" smtClean="0"/>
              <a:t> </a:t>
            </a:r>
            <a:r>
              <a:rPr lang="en-US" sz="1600" dirty="0" err="1" smtClean="0"/>
              <a:t>gibi</a:t>
            </a:r>
            <a:r>
              <a:rPr lang="en-US" sz="1600" dirty="0" smtClean="0"/>
              <a:t> </a:t>
            </a:r>
            <a:r>
              <a:rPr lang="en-US" sz="1600" dirty="0" err="1" smtClean="0"/>
              <a:t>konularda</a:t>
            </a:r>
            <a:r>
              <a:rPr lang="en-US" sz="1600" dirty="0" smtClean="0"/>
              <a:t> </a:t>
            </a:r>
            <a:r>
              <a:rPr lang="en-US" sz="1600" dirty="0" err="1" smtClean="0"/>
              <a:t>anket</a:t>
            </a:r>
            <a:r>
              <a:rPr lang="en-US" sz="1600" dirty="0" smtClean="0"/>
              <a:t> </a:t>
            </a:r>
            <a:r>
              <a:rPr lang="en-US" sz="1600" dirty="0" err="1" smtClean="0"/>
              <a:t>çalışmalarının</a:t>
            </a:r>
            <a:r>
              <a:rPr lang="en-US" sz="1600" dirty="0" smtClean="0"/>
              <a:t> </a:t>
            </a:r>
            <a:r>
              <a:rPr lang="en-US" sz="1600" dirty="0" err="1" smtClean="0"/>
              <a:t>yapılmasının</a:t>
            </a:r>
            <a:r>
              <a:rPr lang="en-US" sz="1600" dirty="0" smtClean="0"/>
              <a:t> </a:t>
            </a:r>
            <a:r>
              <a:rPr lang="en-US" sz="1600" dirty="0" err="1" smtClean="0"/>
              <a:t>teşvik</a:t>
            </a:r>
            <a:r>
              <a:rPr lang="en-US" sz="1600" dirty="0" smtClean="0"/>
              <a:t> </a:t>
            </a:r>
            <a:r>
              <a:rPr lang="en-US" sz="1600" dirty="0" err="1" smtClean="0"/>
              <a:t>edilmesi</a:t>
            </a:r>
            <a:r>
              <a:rPr lang="en-US" sz="1600" dirty="0" smtClean="0"/>
              <a:t>.</a:t>
            </a:r>
          </a:p>
          <a:p>
            <a:pPr>
              <a:buFont typeface="Arial" pitchFamily="34" charset="0"/>
              <a:buChar char="•"/>
            </a:pPr>
            <a:r>
              <a:rPr lang="en-US" sz="1600" dirty="0" err="1" smtClean="0"/>
              <a:t>Artışın</a:t>
            </a:r>
            <a:r>
              <a:rPr lang="en-US" sz="1600" dirty="0" smtClean="0"/>
              <a:t> </a:t>
            </a:r>
            <a:r>
              <a:rPr lang="en-US" sz="1600" dirty="0" err="1" smtClean="0"/>
              <a:t>belirlenmesi</a:t>
            </a:r>
            <a:r>
              <a:rPr lang="en-US" sz="1600" dirty="0" smtClean="0"/>
              <a:t> </a:t>
            </a:r>
            <a:r>
              <a:rPr lang="en-US" sz="1600" dirty="0" err="1" smtClean="0"/>
              <a:t>için</a:t>
            </a:r>
            <a:r>
              <a:rPr lang="en-US" sz="1600" dirty="0" smtClean="0"/>
              <a:t> 2013 </a:t>
            </a:r>
            <a:r>
              <a:rPr lang="en-US" sz="1600" dirty="0" err="1" smtClean="0"/>
              <a:t>ve</a:t>
            </a:r>
            <a:r>
              <a:rPr lang="en-US" sz="1600" dirty="0" smtClean="0"/>
              <a:t> 2014 </a:t>
            </a:r>
            <a:r>
              <a:rPr lang="en-US" sz="1600" dirty="0" err="1" smtClean="0"/>
              <a:t>bilgilerinşn</a:t>
            </a:r>
            <a:r>
              <a:rPr lang="en-US" sz="1600" dirty="0" smtClean="0"/>
              <a:t> </a:t>
            </a:r>
            <a:r>
              <a:rPr lang="en-US" sz="1600" dirty="0" err="1" smtClean="0"/>
              <a:t>alınması</a:t>
            </a:r>
            <a:r>
              <a:rPr lang="en-US" sz="1600" dirty="0" smtClean="0"/>
              <a:t>, </a:t>
            </a:r>
            <a:r>
              <a:rPr lang="en-US" sz="1600" dirty="0" err="1" smtClean="0"/>
              <a:t>alınamadığı</a:t>
            </a:r>
            <a:r>
              <a:rPr lang="en-US" sz="1600" dirty="0" smtClean="0"/>
              <a:t> </a:t>
            </a:r>
            <a:r>
              <a:rPr lang="en-US" sz="1600" dirty="0" err="1" smtClean="0"/>
              <a:t>durumlarda</a:t>
            </a:r>
            <a:r>
              <a:rPr lang="en-US" sz="1600" dirty="0" smtClean="0"/>
              <a:t> son </a:t>
            </a:r>
            <a:r>
              <a:rPr lang="en-US" sz="1600" dirty="0" err="1" smtClean="0"/>
              <a:t>dönem</a:t>
            </a:r>
            <a:r>
              <a:rPr lang="en-US" sz="1600" dirty="0" smtClean="0"/>
              <a:t> </a:t>
            </a:r>
            <a:r>
              <a:rPr lang="en-US" sz="1600" dirty="0" err="1" smtClean="0"/>
              <a:t>sayılarının</a:t>
            </a:r>
            <a:r>
              <a:rPr lang="en-US" sz="1600" dirty="0" smtClean="0"/>
              <a:t> </a:t>
            </a:r>
            <a:r>
              <a:rPr lang="en-US" sz="1600" dirty="0" err="1" smtClean="0"/>
              <a:t>alınması</a:t>
            </a:r>
            <a:r>
              <a:rPr lang="en-US" sz="1600" dirty="0" smtClean="0"/>
              <a:t>. </a:t>
            </a:r>
            <a:r>
              <a:rPr lang="en-US" sz="1600" dirty="0" err="1" smtClean="0"/>
              <a:t>Hiç</a:t>
            </a:r>
            <a:r>
              <a:rPr lang="en-US" sz="1600" dirty="0" smtClean="0"/>
              <a:t> </a:t>
            </a:r>
            <a:r>
              <a:rPr lang="en-US" sz="1600" dirty="0" err="1" smtClean="0"/>
              <a:t>nicel</a:t>
            </a:r>
            <a:r>
              <a:rPr lang="en-US" sz="1600" dirty="0" smtClean="0"/>
              <a:t> </a:t>
            </a:r>
            <a:r>
              <a:rPr lang="en-US" sz="1600" dirty="0" err="1" smtClean="0"/>
              <a:t>veri</a:t>
            </a:r>
            <a:r>
              <a:rPr lang="en-US" sz="1600" dirty="0" smtClean="0"/>
              <a:t> </a:t>
            </a:r>
            <a:r>
              <a:rPr lang="en-US" sz="1600" dirty="0" err="1" smtClean="0"/>
              <a:t>olmaması</a:t>
            </a:r>
            <a:r>
              <a:rPr lang="en-US" sz="1600" dirty="0" smtClean="0"/>
              <a:t> </a:t>
            </a:r>
            <a:r>
              <a:rPr lang="en-US" sz="1600" dirty="0" err="1" smtClean="0"/>
              <a:t>durumunda</a:t>
            </a:r>
            <a:r>
              <a:rPr lang="en-US" sz="1600" dirty="0" smtClean="0"/>
              <a:t> </a:t>
            </a:r>
            <a:r>
              <a:rPr lang="en-US" sz="1600" dirty="0" err="1" smtClean="0"/>
              <a:t>genel</a:t>
            </a:r>
            <a:r>
              <a:rPr lang="en-US" sz="1600" dirty="0" smtClean="0"/>
              <a:t> </a:t>
            </a:r>
            <a:r>
              <a:rPr lang="en-US" sz="1600" dirty="0" err="1" smtClean="0"/>
              <a:t>değerlendirmenin</a:t>
            </a:r>
            <a:r>
              <a:rPr lang="en-US" sz="1600" dirty="0" smtClean="0"/>
              <a:t> </a:t>
            </a:r>
            <a:r>
              <a:rPr lang="en-US" sz="1600" dirty="0" err="1" smtClean="0"/>
              <a:t>yapılması</a:t>
            </a:r>
            <a:endParaRPr lang="en-US" sz="1600" dirty="0" smtClean="0"/>
          </a:p>
          <a:p>
            <a:r>
              <a:rPr lang="en-US" sz="1600" dirty="0" err="1" smtClean="0"/>
              <a:t>Gerçekleştirilemeyen</a:t>
            </a:r>
            <a:r>
              <a:rPr lang="en-US" sz="1600" dirty="0" smtClean="0"/>
              <a:t> </a:t>
            </a:r>
            <a:r>
              <a:rPr lang="en-US" sz="1600" dirty="0" err="1" smtClean="0"/>
              <a:t>Faaliyetlerin</a:t>
            </a:r>
            <a:r>
              <a:rPr lang="en-US" sz="1600" dirty="0" smtClean="0"/>
              <a:t> </a:t>
            </a:r>
            <a:r>
              <a:rPr lang="en-US" sz="1600" dirty="0" err="1" smtClean="0"/>
              <a:t>Aksaklık</a:t>
            </a:r>
            <a:r>
              <a:rPr lang="en-US" sz="1600" dirty="0" smtClean="0"/>
              <a:t> </a:t>
            </a:r>
            <a:r>
              <a:rPr lang="en-US" sz="1600" dirty="0" err="1" smtClean="0"/>
              <a:t>Nedenleri</a:t>
            </a:r>
            <a:endParaRPr lang="en-US" sz="1600" dirty="0" smtClean="0"/>
          </a:p>
          <a:p>
            <a:pPr>
              <a:buFont typeface="Arial" pitchFamily="34" charset="0"/>
              <a:buChar char="•"/>
            </a:pPr>
            <a:r>
              <a:rPr lang="en-US" sz="1600" dirty="0" smtClean="0"/>
              <a:t> </a:t>
            </a:r>
            <a:r>
              <a:rPr lang="en-US" sz="1600" dirty="0" err="1" smtClean="0"/>
              <a:t>Bütçe</a:t>
            </a:r>
            <a:r>
              <a:rPr lang="en-US" sz="1600" dirty="0" smtClean="0"/>
              <a:t>, </a:t>
            </a:r>
            <a:r>
              <a:rPr lang="en-US" sz="1600" dirty="0" err="1" smtClean="0"/>
              <a:t>insan</a:t>
            </a:r>
            <a:r>
              <a:rPr lang="en-US" sz="1600" dirty="0" smtClean="0"/>
              <a:t> </a:t>
            </a:r>
            <a:r>
              <a:rPr lang="en-US" sz="1600" dirty="0" err="1" smtClean="0"/>
              <a:t>kaynakları</a:t>
            </a:r>
            <a:r>
              <a:rPr lang="en-US" sz="1600" dirty="0" smtClean="0"/>
              <a:t>, </a:t>
            </a:r>
            <a:r>
              <a:rPr lang="en-US" sz="1600" dirty="0" err="1" smtClean="0"/>
              <a:t>kurumun</a:t>
            </a:r>
            <a:r>
              <a:rPr lang="en-US" sz="1600" dirty="0" smtClean="0"/>
              <a:t> </a:t>
            </a:r>
            <a:r>
              <a:rPr lang="en-US" sz="1600" dirty="0" err="1" smtClean="0"/>
              <a:t>stratejik</a:t>
            </a:r>
            <a:r>
              <a:rPr lang="en-US" sz="1600" dirty="0" smtClean="0"/>
              <a:t> </a:t>
            </a:r>
            <a:r>
              <a:rPr lang="en-US" sz="1600" dirty="0" err="1" smtClean="0"/>
              <a:t>planına</a:t>
            </a:r>
            <a:r>
              <a:rPr lang="en-US" sz="1600" dirty="0" smtClean="0"/>
              <a:t> </a:t>
            </a:r>
            <a:r>
              <a:rPr lang="en-US" sz="1600" dirty="0" err="1" smtClean="0"/>
              <a:t>girmemesi</a:t>
            </a:r>
            <a:r>
              <a:rPr lang="en-US" sz="1600" dirty="0" smtClean="0"/>
              <a:t>, </a:t>
            </a:r>
            <a:r>
              <a:rPr lang="en-US" sz="1600" dirty="0" err="1" smtClean="0"/>
              <a:t>yöneticiler</a:t>
            </a:r>
            <a:r>
              <a:rPr lang="en-US" sz="1600" dirty="0" smtClean="0"/>
              <a:t> </a:t>
            </a:r>
            <a:r>
              <a:rPr lang="en-US" sz="1600" dirty="0" err="1" smtClean="0"/>
              <a:t>tarafından</a:t>
            </a:r>
            <a:r>
              <a:rPr lang="en-US" sz="1600" dirty="0" smtClean="0"/>
              <a:t> </a:t>
            </a:r>
            <a:r>
              <a:rPr lang="en-US" sz="1600" dirty="0" err="1" smtClean="0"/>
              <a:t>sahiplnememe</a:t>
            </a:r>
            <a:r>
              <a:rPr lang="en-US" sz="1600" dirty="0" smtClean="0"/>
              <a:t>, </a:t>
            </a:r>
            <a:r>
              <a:rPr lang="en-US" sz="1600" dirty="0" err="1" smtClean="0"/>
              <a:t>faaliyetlerin</a:t>
            </a:r>
            <a:r>
              <a:rPr lang="en-US" sz="1600" dirty="0" smtClean="0"/>
              <a:t> </a:t>
            </a:r>
            <a:r>
              <a:rPr lang="en-US" sz="1600" dirty="0" err="1" smtClean="0"/>
              <a:t>uygulanabilir</a:t>
            </a:r>
            <a:r>
              <a:rPr lang="en-US" sz="1600" dirty="0" smtClean="0"/>
              <a:t> </a:t>
            </a:r>
            <a:r>
              <a:rPr lang="en-US" sz="1600" dirty="0" err="1" smtClean="0"/>
              <a:t>olmaması</a:t>
            </a:r>
            <a:r>
              <a:rPr lang="en-US" sz="1600" dirty="0" smtClean="0"/>
              <a:t>, </a:t>
            </a:r>
            <a:r>
              <a:rPr lang="en-US" sz="1600" dirty="0" err="1" smtClean="0"/>
              <a:t>yasal</a:t>
            </a:r>
            <a:r>
              <a:rPr lang="en-US" sz="1600" dirty="0" smtClean="0"/>
              <a:t> </a:t>
            </a:r>
            <a:r>
              <a:rPr lang="en-US" sz="1600" dirty="0" err="1" smtClean="0"/>
              <a:t>kısıtlar</a:t>
            </a:r>
            <a:r>
              <a:rPr lang="en-US" sz="1600" dirty="0" smtClean="0"/>
              <a:t> vs.</a:t>
            </a:r>
            <a:endParaRPr lang="en-US" sz="1600" dirty="0"/>
          </a:p>
        </p:txBody>
      </p:sp>
    </p:spTree>
    <p:extLst>
      <p:ext uri="{BB962C8B-B14F-4D97-AF65-F5344CB8AC3E}">
        <p14:creationId xmlns:p14="http://schemas.microsoft.com/office/powerpoint/2010/main" xmlns="" val="983284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52718"/>
            <a:ext cx="8496944" cy="1548090"/>
          </a:xfrm>
        </p:spPr>
        <p:txBody>
          <a:bodyPr>
            <a:noAutofit/>
          </a:bodyPr>
          <a:lstStyle/>
          <a:p>
            <a:pPr algn="ctr"/>
            <a:r>
              <a:rPr lang="tr-TR" sz="3200" spc="-80" dirty="0">
                <a:solidFill>
                  <a:schemeClr val="tx1"/>
                </a:solidFill>
              </a:rPr>
              <a:t>Samsun Yerel Eşitlik Eylem </a:t>
            </a:r>
            <a:r>
              <a:rPr lang="tr-TR" sz="3200" spc="-80" dirty="0" smtClean="0">
                <a:solidFill>
                  <a:schemeClr val="tx1"/>
                </a:solidFill>
              </a:rPr>
              <a:t>Plan</a:t>
            </a:r>
            <a:r>
              <a:rPr lang="en-US" sz="3200" spc="-80" dirty="0" smtClean="0">
                <a:solidFill>
                  <a:schemeClr val="tx1"/>
                </a:solidFill>
              </a:rPr>
              <a:t>I</a:t>
            </a:r>
            <a:r>
              <a:rPr lang="tr-TR" sz="3200" spc="-80" dirty="0" smtClean="0">
                <a:solidFill>
                  <a:schemeClr val="tx1"/>
                </a:solidFill>
              </a:rPr>
              <a:t> </a:t>
            </a:r>
            <a:r>
              <a:rPr lang="tr-TR" sz="3200" spc="-80" dirty="0">
                <a:solidFill>
                  <a:schemeClr val="tx1"/>
                </a:solidFill>
              </a:rPr>
              <a:t>İzleme ve Değerlendirme </a:t>
            </a:r>
            <a:r>
              <a:rPr lang="tr-TR" sz="3200" spc="-80" dirty="0" smtClean="0">
                <a:solidFill>
                  <a:schemeClr val="tx1"/>
                </a:solidFill>
              </a:rPr>
              <a:t>Çal</a:t>
            </a:r>
            <a:r>
              <a:rPr lang="en-US" sz="3200" spc="-80" dirty="0" smtClean="0">
                <a:solidFill>
                  <a:schemeClr val="tx1"/>
                </a:solidFill>
              </a:rPr>
              <a:t>I</a:t>
            </a:r>
            <a:r>
              <a:rPr lang="tr-TR" sz="3200" spc="-80" dirty="0" err="1" smtClean="0">
                <a:solidFill>
                  <a:schemeClr val="tx1"/>
                </a:solidFill>
              </a:rPr>
              <a:t>şmalar</a:t>
            </a:r>
            <a:r>
              <a:rPr lang="en-US" sz="3200" spc="-80" dirty="0" smtClean="0">
                <a:solidFill>
                  <a:schemeClr val="tx1"/>
                </a:solidFill>
              </a:rPr>
              <a:t>I</a:t>
            </a:r>
            <a:endParaRPr lang="tr-TR" sz="3200" dirty="0"/>
          </a:p>
        </p:txBody>
      </p:sp>
      <p:pic>
        <p:nvPicPr>
          <p:cNvPr id="8" name="Resim 7" descr="Ekran Kırpma"/>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0547" y="1844824"/>
            <a:ext cx="4304724" cy="4536504"/>
          </a:xfrm>
          <a:prstGeom prst="rect">
            <a:avLst/>
          </a:prstGeom>
        </p:spPr>
      </p:pic>
      <p:pic>
        <p:nvPicPr>
          <p:cNvPr id="11" name="İçerik Yer Tutucusu 10" descr="Ekran Kırpma"/>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93601" y="1844824"/>
            <a:ext cx="4370887" cy="4608512"/>
          </a:xfrm>
        </p:spPr>
      </p:pic>
    </p:spTree>
    <p:extLst>
      <p:ext uri="{BB962C8B-B14F-4D97-AF65-F5344CB8AC3E}">
        <p14:creationId xmlns:p14="http://schemas.microsoft.com/office/powerpoint/2010/main" xmlns="" val="3826816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9144000" cy="1988482"/>
          </a:xfrm>
        </p:spPr>
        <p:txBody>
          <a:bodyPr>
            <a:noAutofit/>
          </a:bodyPr>
          <a:lstStyle/>
          <a:p>
            <a:pPr algn="ctr"/>
            <a:r>
              <a:rPr lang="tr-TR" sz="4000" spc="-80" dirty="0">
                <a:solidFill>
                  <a:schemeClr val="tx1"/>
                </a:solidFill>
              </a:rPr>
              <a:t>Samsun Yerel Eşitlik Eylem </a:t>
            </a:r>
            <a:r>
              <a:rPr lang="tr-TR" sz="4000" spc="-80" dirty="0" smtClean="0">
                <a:solidFill>
                  <a:schemeClr val="tx1"/>
                </a:solidFill>
              </a:rPr>
              <a:t>Plan</a:t>
            </a:r>
            <a:r>
              <a:rPr lang="en-US" sz="4000" spc="-80" dirty="0" smtClean="0">
                <a:solidFill>
                  <a:schemeClr val="tx1"/>
                </a:solidFill>
              </a:rPr>
              <a:t>I</a:t>
            </a:r>
            <a:r>
              <a:rPr lang="tr-TR" sz="4000" spc="-80" dirty="0" smtClean="0">
                <a:solidFill>
                  <a:schemeClr val="tx1"/>
                </a:solidFill>
              </a:rPr>
              <a:t> </a:t>
            </a:r>
            <a:r>
              <a:rPr lang="tr-TR" sz="4000" spc="-80" dirty="0">
                <a:solidFill>
                  <a:schemeClr val="tx1"/>
                </a:solidFill>
              </a:rPr>
              <a:t>İzleme ve Değerlendirme </a:t>
            </a:r>
            <a:r>
              <a:rPr lang="tr-TR" sz="4000" spc="-80" dirty="0" smtClean="0">
                <a:solidFill>
                  <a:schemeClr val="tx1"/>
                </a:solidFill>
              </a:rPr>
              <a:t>Çal</a:t>
            </a:r>
            <a:r>
              <a:rPr lang="en-US" sz="4000" spc="-80" dirty="0" smtClean="0">
                <a:solidFill>
                  <a:schemeClr val="tx1"/>
                </a:solidFill>
              </a:rPr>
              <a:t>I</a:t>
            </a:r>
            <a:r>
              <a:rPr lang="tr-TR" sz="4000" spc="-80" dirty="0" err="1" smtClean="0">
                <a:solidFill>
                  <a:schemeClr val="tx1"/>
                </a:solidFill>
              </a:rPr>
              <a:t>şmalar</a:t>
            </a:r>
            <a:r>
              <a:rPr lang="en-US" sz="4000" spc="-80" dirty="0" smtClean="0">
                <a:solidFill>
                  <a:schemeClr val="tx1"/>
                </a:solidFill>
              </a:rPr>
              <a:t>I</a:t>
            </a:r>
            <a:endParaRPr lang="tr-TR" sz="4000" spc="-80" dirty="0">
              <a:solidFill>
                <a:schemeClr val="tx1"/>
              </a:solidFill>
            </a:endParaRPr>
          </a:p>
        </p:txBody>
      </p:sp>
      <p:pic>
        <p:nvPicPr>
          <p:cNvPr id="5" name="İçerik Yer Tutucusu 4" descr="Ekran Kırpma"/>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5954" y="1988483"/>
            <a:ext cx="3960440" cy="4608512"/>
          </a:xfrm>
        </p:spPr>
      </p:pic>
      <p:pic>
        <p:nvPicPr>
          <p:cNvPr id="6" name="Resim 5" descr="Ekran Kırpm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6698" y="1844824"/>
            <a:ext cx="4827965" cy="2592288"/>
          </a:xfrm>
          <a:prstGeom prst="rect">
            <a:avLst/>
          </a:prstGeom>
        </p:spPr>
      </p:pic>
      <p:pic>
        <p:nvPicPr>
          <p:cNvPr id="7" name="Resim 6" descr="Ekran Kırpma"/>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98955" y="4463265"/>
            <a:ext cx="4775708" cy="2304256"/>
          </a:xfrm>
          <a:prstGeom prst="rect">
            <a:avLst/>
          </a:prstGeom>
        </p:spPr>
      </p:pic>
    </p:spTree>
    <p:extLst>
      <p:ext uri="{BB962C8B-B14F-4D97-AF65-F5344CB8AC3E}">
        <p14:creationId xmlns:p14="http://schemas.microsoft.com/office/powerpoint/2010/main" xmlns="" val="2504131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352928" cy="5256584"/>
          </a:xfrm>
        </p:spPr>
        <p:txBody>
          <a:bodyPr/>
          <a:lstStyle/>
          <a:p>
            <a:r>
              <a:rPr lang="tr-TR" dirty="0" smtClean="0"/>
              <a:t> </a:t>
            </a:r>
          </a:p>
          <a:p>
            <a:pPr algn="ctr"/>
            <a:endParaRPr lang="tr-TR" dirty="0" smtClean="0"/>
          </a:p>
          <a:p>
            <a:pPr algn="ctr"/>
            <a:endParaRPr lang="tr-TR" dirty="0"/>
          </a:p>
          <a:p>
            <a:pPr algn="ctr"/>
            <a:r>
              <a:rPr lang="tr-TR" dirty="0" smtClean="0"/>
              <a:t>TEŞEKKÜRLER..</a:t>
            </a:r>
          </a:p>
          <a:p>
            <a:pPr algn="ctr"/>
            <a:endParaRPr lang="tr-TR" dirty="0" smtClean="0"/>
          </a:p>
          <a:p>
            <a:pPr algn="ctr"/>
            <a:r>
              <a:rPr lang="tr-TR" dirty="0" smtClean="0"/>
              <a:t>Hicran </a:t>
            </a:r>
            <a:r>
              <a:rPr lang="tr-TR" dirty="0" err="1"/>
              <a:t>K</a:t>
            </a:r>
            <a:r>
              <a:rPr lang="tr-TR" dirty="0" err="1" smtClean="0"/>
              <a:t>aradoğan</a:t>
            </a:r>
            <a:r>
              <a:rPr lang="tr-TR" dirty="0" smtClean="0"/>
              <a:t>  KINIK</a:t>
            </a:r>
            <a:br>
              <a:rPr lang="tr-TR" dirty="0" smtClean="0"/>
            </a:br>
            <a:r>
              <a:rPr lang="tr-TR" dirty="0" smtClean="0"/>
              <a:t>Samsun Valiliği, </a:t>
            </a:r>
            <a:r>
              <a:rPr lang="tr-TR" smtClean="0"/>
              <a:t>Eşitlik Birimi</a:t>
            </a:r>
            <a:endParaRPr lang="tr-TR" dirty="0" smtClean="0"/>
          </a:p>
          <a:p>
            <a:endParaRPr lang="tr-TR" dirty="0"/>
          </a:p>
        </p:txBody>
      </p:sp>
    </p:spTree>
    <p:extLst>
      <p:ext uri="{BB962C8B-B14F-4D97-AF65-F5344CB8AC3E}">
        <p14:creationId xmlns:p14="http://schemas.microsoft.com/office/powerpoint/2010/main" xmlns="" val="1420935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476673"/>
            <a:ext cx="8496944" cy="1296144"/>
          </a:xfrm>
        </p:spPr>
        <p:txBody>
          <a:bodyPr/>
          <a:lstStyle/>
          <a:p>
            <a:pPr algn="ctr"/>
            <a:r>
              <a:rPr lang="tr-TR" sz="4000" b="1" dirty="0" smtClean="0"/>
              <a:t>samsun’da </a:t>
            </a:r>
            <a:r>
              <a:rPr lang="tr-TR" sz="4000" b="1" dirty="0" err="1" smtClean="0"/>
              <a:t>Kad</a:t>
            </a:r>
            <a:r>
              <a:rPr lang="en-US" sz="4000" b="1" dirty="0" smtClean="0"/>
              <a:t>I</a:t>
            </a:r>
            <a:r>
              <a:rPr lang="tr-TR" sz="4000" b="1" dirty="0" smtClean="0"/>
              <a:t>n</a:t>
            </a:r>
            <a:r>
              <a:rPr lang="en-US" sz="4000" b="1" dirty="0" smtClean="0"/>
              <a:t>I</a:t>
            </a:r>
            <a:r>
              <a:rPr lang="tr-TR" sz="4000" b="1" dirty="0" smtClean="0"/>
              <a:t>n </a:t>
            </a:r>
            <a:r>
              <a:rPr lang="tr-TR" sz="4000" dirty="0" smtClean="0"/>
              <a:t>Durumu Projesi</a:t>
            </a:r>
            <a:endParaRPr lang="tr-TR" sz="4000" dirty="0"/>
          </a:p>
        </p:txBody>
      </p:sp>
      <p:sp>
        <p:nvSpPr>
          <p:cNvPr id="3" name="Alt Başlık 2"/>
          <p:cNvSpPr>
            <a:spLocks noGrp="1"/>
          </p:cNvSpPr>
          <p:nvPr>
            <p:ph type="subTitle" idx="1"/>
          </p:nvPr>
        </p:nvSpPr>
        <p:spPr>
          <a:xfrm flipV="1">
            <a:off x="755576" y="5109592"/>
            <a:ext cx="6400800" cy="191616"/>
          </a:xfrm>
        </p:spPr>
        <p:txBody>
          <a:bodyPr>
            <a:normAutofit fontScale="25000" lnSpcReduction="20000"/>
          </a:bodyPr>
          <a:lstStyle/>
          <a:p>
            <a:r>
              <a:rPr lang="tr-TR" dirty="0" smtClean="0"/>
              <a:t>:</a:t>
            </a:r>
          </a:p>
          <a:p>
            <a:endParaRPr lang="tr-TR" dirty="0"/>
          </a:p>
        </p:txBody>
      </p:sp>
      <p:sp>
        <p:nvSpPr>
          <p:cNvPr id="4" name="Metin kutusu 3"/>
          <p:cNvSpPr txBox="1"/>
          <p:nvPr/>
        </p:nvSpPr>
        <p:spPr>
          <a:xfrm>
            <a:off x="0" y="1988840"/>
            <a:ext cx="6372200" cy="5570756"/>
          </a:xfrm>
          <a:prstGeom prst="rect">
            <a:avLst/>
          </a:prstGeom>
          <a:noFill/>
        </p:spPr>
        <p:txBody>
          <a:bodyPr wrap="square" rtlCol="0">
            <a:spAutoFit/>
          </a:bodyPr>
          <a:lstStyle/>
          <a:p>
            <a:r>
              <a:rPr lang="tr-TR" sz="2000" b="1" dirty="0" smtClean="0">
                <a:solidFill>
                  <a:srgbClr val="FF0000"/>
                </a:solidFill>
              </a:rPr>
              <a:t>PROJENİN AMACI</a:t>
            </a:r>
          </a:p>
          <a:p>
            <a:pPr algn="just"/>
            <a:endParaRPr lang="tr-TR" sz="2000" b="1" dirty="0" smtClean="0">
              <a:solidFill>
                <a:srgbClr val="FF0000"/>
              </a:solidFill>
            </a:endParaRPr>
          </a:p>
          <a:p>
            <a:pPr marL="342900" indent="-342900" algn="just">
              <a:buFont typeface="Wingdings" panose="05000000000000000000" pitchFamily="2" charset="2"/>
              <a:buChar char="§"/>
            </a:pPr>
            <a:r>
              <a:rPr lang="tr-TR" dirty="0" smtClean="0">
                <a:latin typeface="Arial"/>
                <a:cs typeface="Arial"/>
              </a:rPr>
              <a:t>İldeki </a:t>
            </a:r>
            <a:r>
              <a:rPr lang="tr-TR" dirty="0">
                <a:latin typeface="Arial"/>
                <a:cs typeface="Arial"/>
              </a:rPr>
              <a:t>kadınları çevreleyen sosyal, ekonomik ve kültürel koşulları, bu yapıdan ve bireysel özelliklerden kaynaklanan sorunları, kadının gelişmesini engelleyen süreçleri ve kadınların beklenti ve ihtiyaçlarını saptanması, </a:t>
            </a:r>
            <a:r>
              <a:rPr lang="tr-TR" dirty="0" smtClean="0">
                <a:latin typeface="Arial"/>
                <a:cs typeface="Arial"/>
              </a:rPr>
              <a:t>Kadına </a:t>
            </a:r>
            <a:r>
              <a:rPr lang="tr-TR" dirty="0">
                <a:latin typeface="Arial"/>
                <a:cs typeface="Arial"/>
              </a:rPr>
              <a:t>Karşı Ayrımcılığın Önlenmesi Sözleşme’ sinde tanınan haklardan ne ölçüde yararlanabildiklerini analiz edilmesi</a:t>
            </a:r>
            <a:r>
              <a:rPr lang="tr-TR" dirty="0" smtClean="0">
                <a:latin typeface="Arial"/>
                <a:cs typeface="Arial"/>
              </a:rPr>
              <a:t>,</a:t>
            </a:r>
          </a:p>
          <a:p>
            <a:pPr marL="285750" lvl="0" indent="-285750" algn="just">
              <a:buFont typeface="Wingdings" panose="05000000000000000000" pitchFamily="2" charset="2"/>
              <a:buChar char="§"/>
            </a:pPr>
            <a:endParaRPr lang="tr-TR" dirty="0">
              <a:latin typeface="Arial"/>
              <a:cs typeface="Arial"/>
            </a:endParaRPr>
          </a:p>
          <a:p>
            <a:pPr marL="285750" lvl="0" indent="-285750" algn="just">
              <a:buFont typeface="Wingdings" panose="05000000000000000000" pitchFamily="2" charset="2"/>
              <a:buChar char="§"/>
            </a:pPr>
            <a:r>
              <a:rPr lang="tr-TR" dirty="0">
                <a:latin typeface="Arial"/>
                <a:cs typeface="Arial"/>
              </a:rPr>
              <a:t>Kadının statüsünün yükseltilmesi, kalkınma sürecine katılımı ve nimetlerinden daha fazla yararlanmasını sağlayıcı </a:t>
            </a:r>
            <a:r>
              <a:rPr lang="tr-TR" dirty="0" smtClean="0">
                <a:latin typeface="Arial"/>
                <a:cs typeface="Arial"/>
              </a:rPr>
              <a:t>metot </a:t>
            </a:r>
            <a:r>
              <a:rPr lang="tr-TR" dirty="0">
                <a:latin typeface="Arial"/>
                <a:cs typeface="Arial"/>
              </a:rPr>
              <a:t>ve araçlar tanımlanarak, gelecekte kadınların esenliğini artıracak politika ve uygulamaların </a:t>
            </a:r>
            <a:r>
              <a:rPr lang="tr-TR" dirty="0" smtClean="0">
                <a:latin typeface="Arial"/>
                <a:cs typeface="Arial"/>
              </a:rPr>
              <a:t>belirlenmesidir</a:t>
            </a:r>
            <a:r>
              <a:rPr lang="tr-TR" dirty="0" smtClean="0"/>
              <a:t>. </a:t>
            </a:r>
          </a:p>
          <a:p>
            <a:pPr marL="285750" lvl="0" indent="-285750" algn="just">
              <a:buFont typeface="Wingdings" panose="05000000000000000000" pitchFamily="2" charset="2"/>
              <a:buChar char="§"/>
            </a:pPr>
            <a:endParaRPr lang="tr-TR" sz="1200" dirty="0"/>
          </a:p>
          <a:p>
            <a:pPr marL="285750" indent="-285750">
              <a:buFont typeface="Wingdings" panose="05000000000000000000" pitchFamily="2" charset="2"/>
              <a:buChar char="§"/>
            </a:pPr>
            <a:endParaRPr lang="tr-TR" sz="1200" dirty="0"/>
          </a:p>
          <a:p>
            <a:pPr marL="342900" indent="-342900">
              <a:buFont typeface="Wingdings" panose="05000000000000000000" pitchFamily="2" charset="2"/>
              <a:buChar char="§"/>
            </a:pPr>
            <a:endParaRPr lang="tr-TR" sz="2000" b="1" dirty="0" smtClean="0">
              <a:solidFill>
                <a:srgbClr val="FF0000"/>
              </a:solidFill>
            </a:endParaRPr>
          </a:p>
          <a:p>
            <a:endParaRPr lang="tr-TR" sz="2000" b="1" dirty="0">
              <a:solidFill>
                <a:srgbClr val="FF0000"/>
              </a:solidFill>
            </a:endParaRPr>
          </a:p>
          <a:p>
            <a:endParaRPr lang="tr-TR" dirty="0"/>
          </a:p>
        </p:txBody>
      </p:sp>
      <p:pic>
        <p:nvPicPr>
          <p:cNvPr id="5" name="Resim 4" descr="Ekran Kırpma"/>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1988840"/>
            <a:ext cx="2520280" cy="3960440"/>
          </a:xfrm>
          <a:prstGeom prst="rect">
            <a:avLst/>
          </a:prstGeom>
        </p:spPr>
      </p:pic>
    </p:spTree>
    <p:extLst>
      <p:ext uri="{BB962C8B-B14F-4D97-AF65-F5344CB8AC3E}">
        <p14:creationId xmlns:p14="http://schemas.microsoft.com/office/powerpoint/2010/main" xmlns="" val="175382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8147248" cy="1188050"/>
          </a:xfrm>
        </p:spPr>
        <p:txBody>
          <a:bodyPr>
            <a:normAutofit fontScale="90000"/>
          </a:bodyPr>
          <a:lstStyle/>
          <a:p>
            <a:pPr algn="ctr"/>
            <a:r>
              <a:rPr lang="tr-TR" sz="4400" b="1" dirty="0">
                <a:solidFill>
                  <a:srgbClr val="2F2B20"/>
                </a:solidFill>
              </a:rPr>
              <a:t>samsun’da </a:t>
            </a:r>
            <a:r>
              <a:rPr lang="tr-TR" sz="4400" b="1" dirty="0" err="1" smtClean="0">
                <a:solidFill>
                  <a:srgbClr val="2F2B20"/>
                </a:solidFill>
              </a:rPr>
              <a:t>Kad</a:t>
            </a:r>
            <a:r>
              <a:rPr lang="en-US" sz="4400" b="1" dirty="0" smtClean="0">
                <a:solidFill>
                  <a:srgbClr val="2F2B20"/>
                </a:solidFill>
              </a:rPr>
              <a:t>I</a:t>
            </a:r>
            <a:r>
              <a:rPr lang="tr-TR" sz="4400" b="1" dirty="0" smtClean="0">
                <a:solidFill>
                  <a:srgbClr val="2F2B20"/>
                </a:solidFill>
              </a:rPr>
              <a:t>n</a:t>
            </a:r>
            <a:r>
              <a:rPr lang="en-US" sz="4400" b="1" dirty="0" smtClean="0">
                <a:solidFill>
                  <a:srgbClr val="2F2B20"/>
                </a:solidFill>
              </a:rPr>
              <a:t>I</a:t>
            </a:r>
            <a:r>
              <a:rPr lang="tr-TR" sz="4400" b="1" dirty="0" smtClean="0">
                <a:solidFill>
                  <a:srgbClr val="2F2B20"/>
                </a:solidFill>
              </a:rPr>
              <a:t>n </a:t>
            </a:r>
            <a:r>
              <a:rPr lang="tr-TR" sz="4400" dirty="0">
                <a:solidFill>
                  <a:srgbClr val="2F2B20"/>
                </a:solidFill>
              </a:rPr>
              <a:t>Durumu Projesi</a:t>
            </a:r>
            <a:endParaRPr lang="tr-TR" sz="4400" spc="-80" dirty="0">
              <a:solidFill>
                <a:srgbClr val="2F2B20"/>
              </a:solidFill>
            </a:endParaRPr>
          </a:p>
        </p:txBody>
      </p:sp>
      <p:sp>
        <p:nvSpPr>
          <p:cNvPr id="3" name="İçerik Yer Tutucusu 2"/>
          <p:cNvSpPr>
            <a:spLocks noGrp="1"/>
          </p:cNvSpPr>
          <p:nvPr>
            <p:ph idx="1"/>
          </p:nvPr>
        </p:nvSpPr>
        <p:spPr>
          <a:xfrm>
            <a:off x="457200" y="1412776"/>
            <a:ext cx="8291264" cy="4752528"/>
          </a:xfrm>
        </p:spPr>
        <p:txBody>
          <a:bodyPr>
            <a:noAutofit/>
          </a:bodyPr>
          <a:lstStyle/>
          <a:p>
            <a:pPr algn="just"/>
            <a:r>
              <a:rPr lang="tr-TR" sz="1800" b="0" dirty="0"/>
              <a:t>Analizin çalışmasında İlde kadınların durumunu gösterir aşağıdaki bilgiler ve analizlerin  yer alması sağlanmıştır.</a:t>
            </a:r>
          </a:p>
          <a:p>
            <a:pPr algn="just"/>
            <a:r>
              <a:rPr lang="tr-TR" sz="1800" b="0" dirty="0"/>
              <a:t>a)	Eğitim</a:t>
            </a:r>
          </a:p>
          <a:p>
            <a:pPr algn="just"/>
            <a:r>
              <a:rPr lang="tr-TR" sz="1800" b="0" dirty="0"/>
              <a:t>b)	Ekonomi </a:t>
            </a:r>
          </a:p>
          <a:p>
            <a:pPr algn="just"/>
            <a:r>
              <a:rPr lang="tr-TR" sz="1800" b="0" dirty="0"/>
              <a:t>c)	Yoksulluk</a:t>
            </a:r>
          </a:p>
          <a:p>
            <a:pPr algn="just"/>
            <a:r>
              <a:rPr lang="tr-TR" sz="1800" b="0" dirty="0"/>
              <a:t>d)	Yetki ve Karar Alma Mekanizmaları</a:t>
            </a:r>
          </a:p>
          <a:p>
            <a:pPr algn="just"/>
            <a:r>
              <a:rPr lang="tr-TR" sz="1800" b="0" dirty="0"/>
              <a:t>e)	Sağlık</a:t>
            </a:r>
          </a:p>
          <a:p>
            <a:pPr algn="just"/>
            <a:r>
              <a:rPr lang="tr-TR" sz="1800" b="0" dirty="0"/>
              <a:t>f)	Medya</a:t>
            </a:r>
          </a:p>
          <a:p>
            <a:pPr algn="just"/>
            <a:r>
              <a:rPr lang="tr-TR" sz="1800" b="0" dirty="0"/>
              <a:t>g)	Kentsel Hizmetler</a:t>
            </a:r>
          </a:p>
          <a:p>
            <a:pPr algn="just"/>
            <a:r>
              <a:rPr lang="tr-TR" sz="1800" b="0" dirty="0"/>
              <a:t>h)	İnsan Hakları ve Şiddet</a:t>
            </a:r>
          </a:p>
          <a:p>
            <a:pPr algn="just"/>
            <a:r>
              <a:rPr lang="tr-TR" sz="1800" b="0" dirty="0"/>
              <a:t>i)	Her başlık için kamu kurum ve kuruluşların sunduğu hizmetlerden yararlanma/beklentiler</a:t>
            </a:r>
          </a:p>
          <a:p>
            <a:r>
              <a:rPr lang="tr-TR" sz="1800" b="0" dirty="0"/>
              <a:t> </a:t>
            </a:r>
          </a:p>
          <a:p>
            <a:endParaRPr lang="tr-TR" sz="1800" dirty="0"/>
          </a:p>
        </p:txBody>
      </p:sp>
    </p:spTree>
    <p:extLst>
      <p:ext uri="{BB962C8B-B14F-4D97-AF65-F5344CB8AC3E}">
        <p14:creationId xmlns:p14="http://schemas.microsoft.com/office/powerpoint/2010/main" xmlns="" val="971727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8291264" cy="1371600"/>
          </a:xfrm>
        </p:spPr>
        <p:txBody>
          <a:bodyPr>
            <a:normAutofit/>
          </a:bodyPr>
          <a:lstStyle/>
          <a:p>
            <a:pPr algn="ctr"/>
            <a:r>
              <a:rPr lang="tr-TR" sz="4000" b="1" dirty="0">
                <a:solidFill>
                  <a:srgbClr val="2F2B20"/>
                </a:solidFill>
              </a:rPr>
              <a:t>samsun’da </a:t>
            </a:r>
            <a:r>
              <a:rPr lang="tr-TR" sz="4000" b="1" dirty="0" err="1" smtClean="0">
                <a:solidFill>
                  <a:srgbClr val="2F2B20"/>
                </a:solidFill>
              </a:rPr>
              <a:t>Kad</a:t>
            </a:r>
            <a:r>
              <a:rPr lang="en-US" sz="4000" b="1" dirty="0" smtClean="0">
                <a:solidFill>
                  <a:srgbClr val="2F2B20"/>
                </a:solidFill>
              </a:rPr>
              <a:t>I</a:t>
            </a:r>
            <a:r>
              <a:rPr lang="tr-TR" sz="4000" b="1" dirty="0" smtClean="0">
                <a:solidFill>
                  <a:srgbClr val="2F2B20"/>
                </a:solidFill>
              </a:rPr>
              <a:t>n</a:t>
            </a:r>
            <a:r>
              <a:rPr lang="en-US" sz="4000" b="1" dirty="0" smtClean="0">
                <a:solidFill>
                  <a:srgbClr val="2F2B20"/>
                </a:solidFill>
              </a:rPr>
              <a:t>I</a:t>
            </a:r>
            <a:r>
              <a:rPr lang="tr-TR" sz="4000" b="1" dirty="0" smtClean="0">
                <a:solidFill>
                  <a:srgbClr val="2F2B20"/>
                </a:solidFill>
              </a:rPr>
              <a:t>n </a:t>
            </a:r>
            <a:r>
              <a:rPr lang="tr-TR" sz="4000" dirty="0">
                <a:solidFill>
                  <a:srgbClr val="2F2B20"/>
                </a:solidFill>
              </a:rPr>
              <a:t>Durumu Projesi</a:t>
            </a:r>
            <a:endParaRPr lang="tr-TR" sz="4000" spc="-80" dirty="0">
              <a:solidFill>
                <a:srgbClr val="2F2B20"/>
              </a:solidFill>
            </a:endParaRPr>
          </a:p>
        </p:txBody>
      </p:sp>
      <p:sp>
        <p:nvSpPr>
          <p:cNvPr id="3" name="İçerik Yer Tutucusu 2"/>
          <p:cNvSpPr>
            <a:spLocks noGrp="1"/>
          </p:cNvSpPr>
          <p:nvPr>
            <p:ph idx="1"/>
          </p:nvPr>
        </p:nvSpPr>
        <p:spPr>
          <a:xfrm>
            <a:off x="395536" y="1484784"/>
            <a:ext cx="8352928" cy="4896544"/>
          </a:xfrm>
        </p:spPr>
        <p:txBody>
          <a:bodyPr>
            <a:normAutofit fontScale="85000" lnSpcReduction="20000"/>
          </a:bodyPr>
          <a:lstStyle/>
          <a:p>
            <a:pPr marL="0" lvl="1" indent="0">
              <a:buNone/>
            </a:pPr>
            <a:r>
              <a:rPr lang="tr-TR" b="1" dirty="0" smtClean="0">
                <a:solidFill>
                  <a:srgbClr val="FF0000"/>
                </a:solidFill>
              </a:rPr>
              <a:t>KAPSAM: </a:t>
            </a:r>
          </a:p>
          <a:p>
            <a:pPr marL="0" lvl="1" indent="0" algn="just">
              <a:buNone/>
            </a:pPr>
            <a:r>
              <a:rPr lang="tr-TR" sz="1800" dirty="0" smtClean="0"/>
              <a:t>Bu </a:t>
            </a:r>
            <a:r>
              <a:rPr lang="tr-TR" sz="1800" dirty="0"/>
              <a:t>çalışmanın kapsamını, Samsun merkez ve 17 İlçesinde yaşayan kadınlar </a:t>
            </a:r>
            <a:r>
              <a:rPr lang="tr-TR" sz="1800" dirty="0" smtClean="0"/>
              <a:t>oluşturmuştur.  </a:t>
            </a:r>
            <a:r>
              <a:rPr lang="tr-TR" sz="1800" dirty="0"/>
              <a:t>Araştırma kapsamında İl merkezinde ve kırsalında alanda yaşayan bu kadınlardan 634 kadına </a:t>
            </a:r>
            <a:r>
              <a:rPr lang="tr-TR" sz="1800" dirty="0" smtClean="0"/>
              <a:t>ulaşması hedeflenmiştir. Ancak daha sonra yapılan değişiklik ile popülasyon </a:t>
            </a:r>
            <a:r>
              <a:rPr lang="tr-TR" sz="1800" dirty="0"/>
              <a:t>büyüklüğü dikkate alındığında istatistiki açıdan asgari olarak belirlenen örnek </a:t>
            </a:r>
            <a:r>
              <a:rPr lang="tr-TR" sz="1800" dirty="0" smtClean="0"/>
              <a:t>sayısı   </a:t>
            </a:r>
            <a:r>
              <a:rPr lang="tr-TR" sz="1800" dirty="0"/>
              <a:t>(</a:t>
            </a:r>
            <a:r>
              <a:rPr lang="tr-TR" sz="1800" dirty="0" smtClean="0"/>
              <a:t>665) yükseltilmiştir.</a:t>
            </a:r>
          </a:p>
          <a:p>
            <a:pPr marL="0" lvl="1" indent="0" algn="just">
              <a:buNone/>
            </a:pPr>
            <a:endParaRPr lang="tr-TR" b="1" dirty="0" smtClean="0">
              <a:solidFill>
                <a:srgbClr val="FF0000"/>
              </a:solidFill>
            </a:endParaRPr>
          </a:p>
          <a:p>
            <a:pPr marL="0" lvl="1" indent="0" algn="just">
              <a:buNone/>
            </a:pPr>
            <a:r>
              <a:rPr lang="tr-TR" b="1" dirty="0" smtClean="0">
                <a:solidFill>
                  <a:srgbClr val="FF0000"/>
                </a:solidFill>
              </a:rPr>
              <a:t>FAALİYETLER:</a:t>
            </a:r>
          </a:p>
          <a:p>
            <a:pPr marL="342900" lvl="0" indent="-342900" hangingPunct="0">
              <a:buFont typeface="Arial" panose="020B0604020202020204" pitchFamily="34" charset="0"/>
              <a:buChar char="•"/>
            </a:pPr>
            <a:r>
              <a:rPr lang="tr-TR" sz="1800" b="0" dirty="0"/>
              <a:t>Veri toplama araçları geliştirilmiş,</a:t>
            </a:r>
          </a:p>
          <a:p>
            <a:pPr marL="342900" lvl="0" indent="-342900" hangingPunct="0">
              <a:buFont typeface="Arial" panose="020B0604020202020204" pitchFamily="34" charset="0"/>
              <a:buChar char="•"/>
            </a:pPr>
            <a:r>
              <a:rPr lang="tr-TR" sz="1800" b="0" dirty="0"/>
              <a:t>Yerel analiz toplantıları yapılmış,</a:t>
            </a:r>
          </a:p>
          <a:p>
            <a:pPr marL="342900" lvl="0" indent="-342900" hangingPunct="0">
              <a:buFont typeface="Arial" panose="020B0604020202020204" pitchFamily="34" charset="0"/>
              <a:buChar char="•"/>
            </a:pPr>
            <a:r>
              <a:rPr lang="tr-TR" sz="1800" b="0" dirty="0"/>
              <a:t>Pilot uygulama yapılmış,</a:t>
            </a:r>
          </a:p>
          <a:p>
            <a:pPr marL="342900" lvl="0" indent="-342900" hangingPunct="0">
              <a:buFont typeface="Arial" panose="020B0604020202020204" pitchFamily="34" charset="0"/>
              <a:buChar char="•"/>
            </a:pPr>
            <a:r>
              <a:rPr lang="tr-TR" sz="1800" b="0" dirty="0"/>
              <a:t>Pilot Uygulama Değerlendirme Raporu hazırlanmış, </a:t>
            </a:r>
          </a:p>
          <a:p>
            <a:pPr marL="342900" lvl="0" indent="-342900" hangingPunct="0">
              <a:buFont typeface="Arial" panose="020B0604020202020204" pitchFamily="34" charset="0"/>
              <a:buChar char="•"/>
            </a:pPr>
            <a:r>
              <a:rPr lang="tr-TR" sz="1800" b="0" dirty="0"/>
              <a:t>Alan taramaları yapılmış ve veriler toplanmış,</a:t>
            </a:r>
          </a:p>
          <a:p>
            <a:pPr marL="342900" lvl="0" indent="-342900" hangingPunct="0">
              <a:buFont typeface="Arial" panose="020B0604020202020204" pitchFamily="34" charset="0"/>
              <a:buChar char="•"/>
            </a:pPr>
            <a:r>
              <a:rPr lang="tr-TR" sz="1800" b="0" dirty="0"/>
              <a:t>Toplanan verilerin analizi yapılarak Samsun’da Kadının Durumu adlı bir nihai rapor hazırlanmış,</a:t>
            </a:r>
          </a:p>
          <a:p>
            <a:pPr marL="342900" lvl="0" indent="-342900" hangingPunct="0">
              <a:buFont typeface="Arial" panose="020B0604020202020204" pitchFamily="34" charset="0"/>
              <a:buChar char="•"/>
            </a:pPr>
            <a:r>
              <a:rPr lang="tr-TR" sz="1800" b="0" dirty="0"/>
              <a:t>Nihai rapor 100 adet kitap olarak basılmış, </a:t>
            </a:r>
          </a:p>
          <a:p>
            <a:pPr marL="342900" lvl="0" indent="-342900" hangingPunct="0">
              <a:buFont typeface="Arial" panose="020B0604020202020204" pitchFamily="34" charset="0"/>
              <a:buChar char="•"/>
            </a:pPr>
            <a:r>
              <a:rPr lang="tr-TR" sz="1800" b="0" dirty="0"/>
              <a:t>Özet rapor ayrıca CD/DVD ortamında basılmış,</a:t>
            </a:r>
          </a:p>
          <a:p>
            <a:pPr marL="342900" lvl="0" indent="-342900" hangingPunct="0">
              <a:buFont typeface="Arial" panose="020B0604020202020204" pitchFamily="34" charset="0"/>
              <a:buChar char="•"/>
            </a:pPr>
            <a:r>
              <a:rPr lang="tr-TR" sz="1800" b="0" dirty="0"/>
              <a:t>Araştırma sonuçlarının kamuoyu ile paylaşıldığı yaklaşık 100 kişilik toplantı yapılarak kamuoyu ile paylaşılmıştır. </a:t>
            </a:r>
          </a:p>
          <a:p>
            <a:pPr marL="0" lvl="1" indent="0" algn="just">
              <a:buNone/>
            </a:pPr>
            <a:endParaRPr lang="tr-TR" b="1" dirty="0">
              <a:solidFill>
                <a:srgbClr val="FF0000"/>
              </a:solidFill>
            </a:endParaRPr>
          </a:p>
        </p:txBody>
      </p:sp>
    </p:spTree>
    <p:extLst>
      <p:ext uri="{BB962C8B-B14F-4D97-AF65-F5344CB8AC3E}">
        <p14:creationId xmlns:p14="http://schemas.microsoft.com/office/powerpoint/2010/main" xmlns="" val="66387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8003232" cy="1371600"/>
          </a:xfrm>
        </p:spPr>
        <p:txBody>
          <a:bodyPr>
            <a:noAutofit/>
          </a:bodyPr>
          <a:lstStyle/>
          <a:p>
            <a:pPr algn="ctr"/>
            <a:r>
              <a:rPr lang="tr-TR" sz="4000" b="1" dirty="0">
                <a:solidFill>
                  <a:srgbClr val="2F2B20"/>
                </a:solidFill>
              </a:rPr>
              <a:t>samsun’da </a:t>
            </a:r>
            <a:r>
              <a:rPr lang="tr-TR" sz="4000" b="1" dirty="0" err="1" smtClean="0">
                <a:solidFill>
                  <a:srgbClr val="2F2B20"/>
                </a:solidFill>
              </a:rPr>
              <a:t>Kad</a:t>
            </a:r>
            <a:r>
              <a:rPr lang="en-US" sz="4000" b="1" dirty="0" smtClean="0">
                <a:solidFill>
                  <a:srgbClr val="2F2B20"/>
                </a:solidFill>
              </a:rPr>
              <a:t>I</a:t>
            </a:r>
            <a:r>
              <a:rPr lang="tr-TR" sz="4000" b="1" dirty="0" smtClean="0">
                <a:solidFill>
                  <a:srgbClr val="2F2B20"/>
                </a:solidFill>
              </a:rPr>
              <a:t>n</a:t>
            </a:r>
            <a:r>
              <a:rPr lang="en-US" sz="4000" b="1" dirty="0" smtClean="0">
                <a:solidFill>
                  <a:srgbClr val="2F2B20"/>
                </a:solidFill>
              </a:rPr>
              <a:t>I</a:t>
            </a:r>
            <a:r>
              <a:rPr lang="tr-TR" sz="4000" b="1" dirty="0" smtClean="0">
                <a:solidFill>
                  <a:srgbClr val="2F2B20"/>
                </a:solidFill>
              </a:rPr>
              <a:t>n </a:t>
            </a:r>
            <a:r>
              <a:rPr lang="tr-TR" sz="4000" dirty="0">
                <a:solidFill>
                  <a:srgbClr val="2F2B20"/>
                </a:solidFill>
              </a:rPr>
              <a:t>Durumu Projesi</a:t>
            </a:r>
            <a:endParaRPr lang="tr-TR" sz="4000" spc="-80" dirty="0">
              <a:solidFill>
                <a:srgbClr val="2F2B20"/>
              </a:solidFill>
            </a:endParaRPr>
          </a:p>
        </p:txBody>
      </p:sp>
      <p:sp>
        <p:nvSpPr>
          <p:cNvPr id="3" name="İçerik Yer Tutucusu 2"/>
          <p:cNvSpPr>
            <a:spLocks noGrp="1"/>
          </p:cNvSpPr>
          <p:nvPr>
            <p:ph idx="1"/>
          </p:nvPr>
        </p:nvSpPr>
        <p:spPr/>
        <p:txBody>
          <a:bodyPr>
            <a:normAutofit fontScale="70000" lnSpcReduction="20000"/>
          </a:bodyPr>
          <a:lstStyle/>
          <a:p>
            <a:r>
              <a:rPr lang="tr-TR" sz="2400" dirty="0">
                <a:solidFill>
                  <a:srgbClr val="FF0000"/>
                </a:solidFill>
              </a:rPr>
              <a:t>SONUÇLAR:</a:t>
            </a:r>
          </a:p>
          <a:p>
            <a:pPr algn="just"/>
            <a:r>
              <a:rPr lang="tr-TR" dirty="0" smtClean="0"/>
              <a:t>1</a:t>
            </a:r>
            <a:r>
              <a:rPr lang="tr-TR" sz="2100" b="0" dirty="0"/>
              <a:t>. </a:t>
            </a:r>
            <a:r>
              <a:rPr lang="tr-TR" sz="2100" b="0" dirty="0" smtClean="0"/>
              <a:t>Samsun’da kadınlara yönelik hizmet veren ilgili kurum/kuruluşlar ile bir kez,  kadın/STK’ların katılımıyla iki kez olmak üzere toplamda üç kez yerel analiz toplantıları yapılacaktır. Bu analiz toplantıları öncesi ve sonrasında Paydaş Analizi, Paydaş Anketi ve Paydaş Görüşme Formu kullanılarak yerelde kamu kurum/kuruluşların, yerel yönetimlerin, STK’ların ve diğer kişilerin kadına yönelik yapmış oldukları hizmet ve </a:t>
            </a:r>
            <a:r>
              <a:rPr lang="tr-TR" sz="2100" b="0" dirty="0"/>
              <a:t>çalışmaların genel bir profili oluşturulmuştur.</a:t>
            </a:r>
          </a:p>
          <a:p>
            <a:pPr algn="just"/>
            <a:r>
              <a:rPr lang="tr-TR" sz="2100" dirty="0"/>
              <a:t>2</a:t>
            </a:r>
            <a:r>
              <a:rPr lang="tr-TR" sz="2100" b="0" dirty="0"/>
              <a:t>.İlde kadının statüsünün yükseltilmesi, kalkınma sürecine katılımını artırıcı </a:t>
            </a:r>
            <a:r>
              <a:rPr lang="tr-TR" sz="2100" b="0" dirty="0" err="1"/>
              <a:t>metod</a:t>
            </a:r>
            <a:r>
              <a:rPr lang="tr-TR" sz="2100" b="0" dirty="0"/>
              <a:t> ve araçlar tanımlanması ile gelecek dönemlerde kadınlara yönelik başlatılacak çalışmalar için ihtiyaç duyulan akademik ve teknik altyapı oluşturulmuştur. Gelecekte yapılacak proje  ve diğer  faaliyetlerle ilgili her türlü planlamanın gerçekçi olarak yapılandırılması da  katkı sağlanmıştır.</a:t>
            </a:r>
          </a:p>
          <a:p>
            <a:pPr algn="just"/>
            <a:r>
              <a:rPr lang="tr-TR" sz="2100" dirty="0"/>
              <a:t>3. </a:t>
            </a:r>
            <a:r>
              <a:rPr lang="tr-TR" sz="2100" b="0" dirty="0"/>
              <a:t>Yapılan anket çalışması ile ildeki kadınını çevreleyen sosyal, ekonomik ve kültürel koşullar, bu yapıdan ve bireysel özelliklerden kaynaklanan sorunlar, kadının gelişmesini engelleyen süreçler ile kadınların beklenti ve ihtiyaçlarını saptanmıştır</a:t>
            </a:r>
            <a:r>
              <a:rPr lang="tr-TR" sz="2100" b="0" dirty="0" smtClean="0"/>
              <a:t>.</a:t>
            </a:r>
          </a:p>
          <a:p>
            <a:pPr algn="just"/>
            <a:r>
              <a:rPr lang="tr-TR" sz="2100" dirty="0"/>
              <a:t>4</a:t>
            </a:r>
            <a:r>
              <a:rPr lang="tr-TR" sz="2100" b="0" dirty="0"/>
              <a:t>. Sonuç Toplantısı” ile de projeden elde edilen tüm kazanımlar ve veriler kadına yönelik faaliyet gösteren kurum ve kuruluşlarla </a:t>
            </a:r>
            <a:r>
              <a:rPr lang="tr-TR" sz="2100" b="0" dirty="0" smtClean="0"/>
              <a:t>paylaşılmış, </a:t>
            </a:r>
            <a:r>
              <a:rPr lang="tr-TR" sz="2100" b="0" dirty="0"/>
              <a:t>ortak hedef belirlenmesi yolunda önemli bir adım atılarak bu kurumlar arasındaki işbirliği ve ortak çalışma kültürünün oluşturulmasına katkı </a:t>
            </a:r>
            <a:r>
              <a:rPr lang="tr-TR" sz="2100" b="0" dirty="0" smtClean="0"/>
              <a:t>verilmiştir.</a:t>
            </a:r>
            <a:endParaRPr lang="tr-TR" sz="2100" b="0" dirty="0"/>
          </a:p>
          <a:p>
            <a:endParaRPr lang="tr-TR" dirty="0"/>
          </a:p>
        </p:txBody>
      </p:sp>
    </p:spTree>
    <p:extLst>
      <p:ext uri="{BB962C8B-B14F-4D97-AF65-F5344CB8AC3E}">
        <p14:creationId xmlns:p14="http://schemas.microsoft.com/office/powerpoint/2010/main" xmlns="" val="701511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7931224" cy="1371600"/>
          </a:xfrm>
        </p:spPr>
        <p:txBody>
          <a:bodyPr>
            <a:normAutofit/>
          </a:bodyPr>
          <a:lstStyle/>
          <a:p>
            <a:pPr algn="ctr"/>
            <a:r>
              <a:rPr lang="tr-TR" sz="4000" b="1" dirty="0">
                <a:solidFill>
                  <a:srgbClr val="2F2B20"/>
                </a:solidFill>
              </a:rPr>
              <a:t>samsun’da </a:t>
            </a:r>
            <a:r>
              <a:rPr lang="tr-TR" sz="4000" b="1" dirty="0" err="1" smtClean="0">
                <a:solidFill>
                  <a:srgbClr val="2F2B20"/>
                </a:solidFill>
              </a:rPr>
              <a:t>Kad</a:t>
            </a:r>
            <a:r>
              <a:rPr lang="en-US" sz="4000" b="1" dirty="0" smtClean="0">
                <a:solidFill>
                  <a:srgbClr val="2F2B20"/>
                </a:solidFill>
              </a:rPr>
              <a:t>I</a:t>
            </a:r>
            <a:r>
              <a:rPr lang="tr-TR" sz="4000" b="1" dirty="0" smtClean="0">
                <a:solidFill>
                  <a:srgbClr val="2F2B20"/>
                </a:solidFill>
              </a:rPr>
              <a:t>n</a:t>
            </a:r>
            <a:r>
              <a:rPr lang="en-US" sz="4000" b="1" dirty="0" smtClean="0">
                <a:solidFill>
                  <a:srgbClr val="2F2B20"/>
                </a:solidFill>
              </a:rPr>
              <a:t>I</a:t>
            </a:r>
            <a:r>
              <a:rPr lang="tr-TR" sz="4000" b="1" dirty="0" smtClean="0">
                <a:solidFill>
                  <a:srgbClr val="2F2B20"/>
                </a:solidFill>
              </a:rPr>
              <a:t>n </a:t>
            </a:r>
            <a:r>
              <a:rPr lang="tr-TR" sz="4000" dirty="0">
                <a:solidFill>
                  <a:srgbClr val="2F2B20"/>
                </a:solidFill>
              </a:rPr>
              <a:t>Durumu Projesi</a:t>
            </a:r>
            <a:endParaRPr lang="tr-TR" sz="4000" spc="-80" dirty="0">
              <a:solidFill>
                <a:srgbClr val="2F2B20"/>
              </a:solidFill>
            </a:endParaRPr>
          </a:p>
        </p:txBody>
      </p:sp>
      <p:sp>
        <p:nvSpPr>
          <p:cNvPr id="3" name="İçerik Yer Tutucusu 2"/>
          <p:cNvSpPr>
            <a:spLocks noGrp="1"/>
          </p:cNvSpPr>
          <p:nvPr>
            <p:ph idx="1"/>
          </p:nvPr>
        </p:nvSpPr>
        <p:spPr>
          <a:xfrm>
            <a:off x="107504" y="1412776"/>
            <a:ext cx="8640960" cy="4373563"/>
          </a:xfrm>
        </p:spPr>
        <p:txBody>
          <a:bodyPr>
            <a:normAutofit/>
          </a:bodyPr>
          <a:lstStyle/>
          <a:p>
            <a:pPr>
              <a:lnSpc>
                <a:spcPct val="80000"/>
              </a:lnSpc>
            </a:pPr>
            <a:r>
              <a:rPr lang="tr-TR" sz="1700" dirty="0">
                <a:solidFill>
                  <a:srgbClr val="FF0000"/>
                </a:solidFill>
              </a:rPr>
              <a:t>ÖZET </a:t>
            </a:r>
            <a:r>
              <a:rPr lang="tr-TR" sz="1700" dirty="0" smtClean="0">
                <a:solidFill>
                  <a:srgbClr val="FF0000"/>
                </a:solidFill>
              </a:rPr>
              <a:t>OLARAK:</a:t>
            </a:r>
            <a:endParaRPr lang="tr-TR" sz="1700" dirty="0">
              <a:solidFill>
                <a:srgbClr val="FF0000"/>
              </a:solidFill>
            </a:endParaRPr>
          </a:p>
          <a:p>
            <a:pPr algn="just">
              <a:lnSpc>
                <a:spcPct val="80000"/>
              </a:lnSpc>
            </a:pPr>
            <a:r>
              <a:rPr lang="tr-TR" sz="1500" dirty="0"/>
              <a:t>1</a:t>
            </a:r>
            <a:r>
              <a:rPr lang="tr-TR" sz="1500" b="0" dirty="0"/>
              <a:t>- Cinsiyet temelli veri toplanma </a:t>
            </a:r>
            <a:r>
              <a:rPr lang="tr-TR" sz="1500" b="0" dirty="0" smtClean="0"/>
              <a:t>ihtiyacı gündeme gelmiş,</a:t>
            </a:r>
            <a:endParaRPr lang="tr-TR" sz="1500" b="0" dirty="0"/>
          </a:p>
          <a:p>
            <a:pPr algn="just">
              <a:lnSpc>
                <a:spcPct val="80000"/>
              </a:lnSpc>
            </a:pPr>
            <a:r>
              <a:rPr lang="tr-TR" sz="1500" dirty="0"/>
              <a:t>2</a:t>
            </a:r>
            <a:r>
              <a:rPr lang="tr-TR" sz="1500" b="0" dirty="0"/>
              <a:t>-Kadınların toplumsal hayata katılımlarını sağlayacak, farklı alanlarda </a:t>
            </a:r>
            <a:r>
              <a:rPr lang="tr-TR" sz="1500" b="0" dirty="0" smtClean="0"/>
              <a:t>kadınlara danışmanlık </a:t>
            </a:r>
            <a:r>
              <a:rPr lang="tr-TR" sz="1500" b="0" dirty="0"/>
              <a:t>ve rehberlik verecek, kadınları güçlendirecek mahalle bazlı </a:t>
            </a:r>
            <a:r>
              <a:rPr lang="tr-TR" sz="1500" b="0" dirty="0" smtClean="0"/>
              <a:t>hizmet birimlerinin kurulması gerektiği,</a:t>
            </a:r>
          </a:p>
          <a:p>
            <a:pPr algn="just">
              <a:lnSpc>
                <a:spcPct val="80000"/>
              </a:lnSpc>
            </a:pPr>
            <a:r>
              <a:rPr lang="tr-TR" sz="1500" dirty="0" smtClean="0"/>
              <a:t>3-</a:t>
            </a:r>
            <a:r>
              <a:rPr lang="tr-TR" sz="1500" b="0" dirty="0" smtClean="0"/>
              <a:t> Başlık parası, çocuk ihmal ve istismar konularının ele alınması gerektiği,</a:t>
            </a:r>
          </a:p>
          <a:p>
            <a:pPr algn="just">
              <a:lnSpc>
                <a:spcPct val="80000"/>
              </a:lnSpc>
            </a:pPr>
            <a:r>
              <a:rPr lang="tr-TR" sz="1500" dirty="0" smtClean="0"/>
              <a:t>4</a:t>
            </a:r>
            <a:r>
              <a:rPr lang="tr-TR" sz="1500" b="0" dirty="0" smtClean="0"/>
              <a:t>-Şiddete </a:t>
            </a:r>
            <a:r>
              <a:rPr lang="tr-TR" sz="1500" b="0" dirty="0"/>
              <a:t>maruz kalan kadınların kurumsal destek </a:t>
            </a:r>
            <a:r>
              <a:rPr lang="tr-TR" sz="1500" b="0" dirty="0" smtClean="0"/>
              <a:t>mekanizmalarından yararlanmadığını</a:t>
            </a:r>
            <a:r>
              <a:rPr lang="tr-TR" sz="1500" b="0" dirty="0"/>
              <a:t>, sessiz </a:t>
            </a:r>
            <a:r>
              <a:rPr lang="tr-TR" sz="1500" b="0" dirty="0" smtClean="0"/>
              <a:t>kaldıklarını, bu nedenle kamusal </a:t>
            </a:r>
            <a:r>
              <a:rPr lang="tr-TR" sz="1500" b="0" dirty="0"/>
              <a:t>hizmetleri </a:t>
            </a:r>
            <a:r>
              <a:rPr lang="tr-TR" sz="1500" b="0" dirty="0" smtClean="0"/>
              <a:t>kadınlara tanıtacak</a:t>
            </a:r>
            <a:r>
              <a:rPr lang="tr-TR" sz="1500" b="0" dirty="0"/>
              <a:t>, kadınların kaygı ve korkularını azaltacak </a:t>
            </a:r>
            <a:r>
              <a:rPr lang="tr-TR" sz="1500" b="0" dirty="0" smtClean="0"/>
              <a:t>faaliyetler yapılması gerektiği,</a:t>
            </a:r>
          </a:p>
          <a:p>
            <a:pPr algn="just">
              <a:lnSpc>
                <a:spcPct val="80000"/>
              </a:lnSpc>
            </a:pPr>
            <a:r>
              <a:rPr lang="tr-TR" sz="1500" dirty="0" smtClean="0"/>
              <a:t>5-</a:t>
            </a:r>
            <a:r>
              <a:rPr lang="tr-TR" sz="1500" b="0" dirty="0" smtClean="0"/>
              <a:t>En önemli olarak özellikle şiddete </a:t>
            </a:r>
            <a:r>
              <a:rPr lang="tr-TR" sz="1500" b="0" dirty="0"/>
              <a:t>maruz kalan kadınlar erkeklerle çalışma yürütülmesi </a:t>
            </a:r>
            <a:r>
              <a:rPr lang="tr-TR" sz="1500" b="0" dirty="0" smtClean="0"/>
              <a:t>konusunun </a:t>
            </a:r>
            <a:r>
              <a:rPr lang="tr-TR" sz="1500" b="0" dirty="0"/>
              <a:t>gündeme </a:t>
            </a:r>
            <a:r>
              <a:rPr lang="tr-TR" sz="1500" b="0" dirty="0" smtClean="0"/>
              <a:t>getirilmiş olmasıdır.  </a:t>
            </a:r>
            <a:endParaRPr lang="tr-TR" sz="1500" b="0" dirty="0"/>
          </a:p>
          <a:p>
            <a:pPr algn="just">
              <a:lnSpc>
                <a:spcPct val="80000"/>
              </a:lnSpc>
            </a:pPr>
            <a:r>
              <a:rPr lang="tr-TR" sz="1500" b="0" dirty="0" smtClean="0"/>
              <a:t>Söz konusu çalışma,  Aralık 2012 – Nisan 2013 tarihlerinde gerçekleştirilmiştir.</a:t>
            </a:r>
          </a:p>
          <a:p>
            <a:pPr algn="just">
              <a:lnSpc>
                <a:spcPct val="80000"/>
              </a:lnSpc>
            </a:pPr>
            <a:r>
              <a:rPr lang="tr-TR" sz="1500" b="0" dirty="0" smtClean="0"/>
              <a:t>Bütçesi: 40.000, 00 TL’dir.</a:t>
            </a:r>
          </a:p>
          <a:p>
            <a:pPr algn="just">
              <a:lnSpc>
                <a:spcPct val="80000"/>
              </a:lnSpc>
            </a:pPr>
            <a:endParaRPr lang="tr-TR" sz="1500" b="0" dirty="0" smtClean="0"/>
          </a:p>
          <a:p>
            <a:pPr algn="just">
              <a:lnSpc>
                <a:spcPct val="80000"/>
              </a:lnSpc>
            </a:pPr>
            <a:r>
              <a:rPr lang="tr-TR" sz="1500" b="0" dirty="0" smtClean="0"/>
              <a:t>Ayrıntılı bilgi için: </a:t>
            </a:r>
            <a:r>
              <a:rPr lang="tr-TR" sz="1600" b="0" dirty="0">
                <a:hlinkClick r:id="rId2"/>
              </a:rPr>
              <a:t>www.tepav.org.tr</a:t>
            </a:r>
            <a:r>
              <a:rPr lang="tr-TR" sz="1600" b="0" dirty="0" smtClean="0">
                <a:hlinkClick r:id="rId2"/>
              </a:rPr>
              <a:t>/</a:t>
            </a:r>
            <a:r>
              <a:rPr lang="tr-TR" sz="1600" b="0" dirty="0" smtClean="0"/>
              <a:t>, </a:t>
            </a:r>
            <a:r>
              <a:rPr lang="tr-TR" sz="1600" b="0" dirty="0">
                <a:hlinkClick r:id="rId3"/>
              </a:rPr>
              <a:t>www.</a:t>
            </a:r>
            <a:r>
              <a:rPr lang="tr-TR" sz="1600" dirty="0">
                <a:hlinkClick r:id="rId3"/>
              </a:rPr>
              <a:t>samsun</a:t>
            </a:r>
            <a:r>
              <a:rPr lang="tr-TR" sz="1600" b="0" dirty="0">
                <a:hlinkClick r:id="rId3"/>
              </a:rPr>
              <a:t>.gov.tr</a:t>
            </a:r>
            <a:r>
              <a:rPr lang="tr-TR" sz="1600" b="0" dirty="0" smtClean="0">
                <a:hlinkClick r:id="rId3"/>
              </a:rPr>
              <a:t>/</a:t>
            </a:r>
            <a:r>
              <a:rPr lang="tr-TR" sz="1600" b="0" dirty="0" smtClean="0"/>
              <a:t> </a:t>
            </a:r>
          </a:p>
          <a:p>
            <a:pPr algn="just">
              <a:lnSpc>
                <a:spcPct val="80000"/>
              </a:lnSpc>
            </a:pPr>
            <a:endParaRPr lang="tr-TR" sz="1600" b="0" dirty="0" smtClean="0"/>
          </a:p>
          <a:p>
            <a:pPr algn="just">
              <a:lnSpc>
                <a:spcPct val="80000"/>
              </a:lnSpc>
            </a:pPr>
            <a:endParaRPr lang="tr-TR" sz="1500" b="0" dirty="0" smtClean="0"/>
          </a:p>
        </p:txBody>
      </p:sp>
    </p:spTree>
    <p:extLst>
      <p:ext uri="{BB962C8B-B14F-4D97-AF65-F5344CB8AC3E}">
        <p14:creationId xmlns:p14="http://schemas.microsoft.com/office/powerpoint/2010/main" xmlns="" val="250220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036496" cy="1656184"/>
          </a:xfrm>
        </p:spPr>
        <p:txBody>
          <a:bodyPr>
            <a:noAutofit/>
          </a:bodyPr>
          <a:lstStyle/>
          <a:p>
            <a:pPr algn="ctr"/>
            <a:r>
              <a:rPr lang="tr-TR" sz="4000" spc="-80" dirty="0">
                <a:solidFill>
                  <a:schemeClr val="tx1"/>
                </a:solidFill>
              </a:rPr>
              <a:t>Samsun </a:t>
            </a:r>
            <a:r>
              <a:rPr lang="tr-TR" sz="4000" spc="-80" dirty="0" smtClean="0">
                <a:solidFill>
                  <a:schemeClr val="tx1"/>
                </a:solidFill>
              </a:rPr>
              <a:t>Yerel Eşitlik Eylem </a:t>
            </a:r>
            <a:r>
              <a:rPr lang="tr-TR" sz="4000" spc="-80" dirty="0" smtClean="0">
                <a:solidFill>
                  <a:schemeClr val="tx1"/>
                </a:solidFill>
              </a:rPr>
              <a:t>Plan</a:t>
            </a:r>
            <a:r>
              <a:rPr lang="en-US" sz="4000" spc="-80" dirty="0" smtClean="0">
                <a:solidFill>
                  <a:schemeClr val="tx1"/>
                </a:solidFill>
              </a:rPr>
              <a:t>I</a:t>
            </a:r>
            <a:r>
              <a:rPr lang="tr-TR" sz="4000" spc="-80" dirty="0" smtClean="0">
                <a:solidFill>
                  <a:schemeClr val="tx1"/>
                </a:solidFill>
              </a:rPr>
              <a:t> </a:t>
            </a:r>
            <a:r>
              <a:rPr lang="tr-TR" sz="4000" spc="-80" dirty="0" smtClean="0">
                <a:solidFill>
                  <a:schemeClr val="tx1"/>
                </a:solidFill>
              </a:rPr>
              <a:t>İzleme ve Değerlendirme </a:t>
            </a:r>
            <a:r>
              <a:rPr lang="tr-TR" sz="4000" spc="-80" dirty="0" smtClean="0">
                <a:solidFill>
                  <a:schemeClr val="tx1"/>
                </a:solidFill>
              </a:rPr>
              <a:t>Çal</a:t>
            </a:r>
            <a:r>
              <a:rPr lang="en-US" sz="4000" spc="-80" dirty="0" smtClean="0">
                <a:solidFill>
                  <a:schemeClr val="tx1"/>
                </a:solidFill>
              </a:rPr>
              <a:t>I</a:t>
            </a:r>
            <a:r>
              <a:rPr lang="tr-TR" sz="4000" spc="-80" dirty="0" err="1" smtClean="0">
                <a:solidFill>
                  <a:schemeClr val="tx1"/>
                </a:solidFill>
              </a:rPr>
              <a:t>şmalar</a:t>
            </a:r>
            <a:r>
              <a:rPr lang="en-US" sz="4000" spc="-80" dirty="0" smtClean="0">
                <a:solidFill>
                  <a:schemeClr val="tx1"/>
                </a:solidFill>
              </a:rPr>
              <a:t>I</a:t>
            </a:r>
            <a:endParaRPr lang="tr-TR" sz="4000" spc="-80" dirty="0">
              <a:solidFill>
                <a:schemeClr val="tx1"/>
              </a:solidFill>
            </a:endParaRPr>
          </a:p>
        </p:txBody>
      </p:sp>
      <p:sp>
        <p:nvSpPr>
          <p:cNvPr id="3" name="İçerik Yer Tutucusu 2"/>
          <p:cNvSpPr>
            <a:spLocks noGrp="1"/>
          </p:cNvSpPr>
          <p:nvPr>
            <p:ph idx="1"/>
          </p:nvPr>
        </p:nvSpPr>
        <p:spPr>
          <a:xfrm>
            <a:off x="179512" y="1772816"/>
            <a:ext cx="8784976" cy="5256584"/>
          </a:xfrm>
        </p:spPr>
        <p:txBody>
          <a:bodyPr>
            <a:normAutofit fontScale="32500" lnSpcReduction="20000"/>
          </a:bodyPr>
          <a:lstStyle/>
          <a:p>
            <a:endParaRPr lang="tr-TR" sz="4800" b="0" dirty="0"/>
          </a:p>
          <a:p>
            <a:r>
              <a:rPr lang="tr-TR" sz="6800" dirty="0" smtClean="0">
                <a:solidFill>
                  <a:srgbClr val="FF0000"/>
                </a:solidFill>
              </a:rPr>
              <a:t>YEREL EŞİTLİK EYLEM PLANI NEDİR?</a:t>
            </a:r>
          </a:p>
          <a:p>
            <a:pPr algn="just"/>
            <a:r>
              <a:rPr lang="tr-TR" sz="4600" b="0" dirty="0" smtClean="0"/>
              <a:t>Samsun </a:t>
            </a:r>
            <a:r>
              <a:rPr lang="tr-TR" sz="4600" b="0" dirty="0"/>
              <a:t>Yerel Eşitlik Eylem Planı, Kadın Dostu Kentler Birleşmiş Milletler Ortak Programı kapsamında Samsun Valiliği </a:t>
            </a:r>
            <a:r>
              <a:rPr lang="tr-TR" sz="4600" b="0" dirty="0" smtClean="0"/>
              <a:t>ve ilgili paydaşlar ile </a:t>
            </a:r>
            <a:r>
              <a:rPr lang="tr-TR" sz="4600" b="0" dirty="0"/>
              <a:t>ortaklaşa yürütülen bir çalışmadır. Projenin genel amacı yerel düzeyde kadın-erkek eşitliğinin güçlendirilmesidir. Proje kapsamında öncelikle 2011 yılında İl Kadın Hakları Koordinasyon Kurulu (İKHKK) oluşturulmuştur. Kurul, </a:t>
            </a:r>
            <a:r>
              <a:rPr lang="tr-TR" sz="4600" b="0" dirty="0" smtClean="0"/>
              <a:t>37 adet kamu </a:t>
            </a:r>
            <a:r>
              <a:rPr lang="tr-TR" sz="4600" b="0" dirty="0"/>
              <a:t>kurumları ve sivil toplum kuruluşlarının temsilcilerinden oluşmaktadır.</a:t>
            </a:r>
          </a:p>
          <a:p>
            <a:pPr algn="just"/>
            <a:r>
              <a:rPr lang="tr-TR" sz="4600" b="0" dirty="0"/>
              <a:t>Kurul yaptığı toplantılar ve komisyon çalışmaları sonrasında Yerel Eşitlik Eylem Planı’na temel oluşturan görüşleri hazırlamış ve uzmanların incelenmesinden sonra eylem planı oluşturulmuş, kurumlardan görüşler alınarak son hali verilmiştir. Plan </a:t>
            </a:r>
            <a:r>
              <a:rPr lang="tr-TR" sz="4600" b="0" dirty="0" smtClean="0"/>
              <a:t>2012-2018 </a:t>
            </a:r>
            <a:r>
              <a:rPr lang="tr-TR" sz="4600" b="0" dirty="0"/>
              <a:t>yıllarını kapsamaktadır. Planda toplumsal cinsiyet eşitliğinin sağlanması için yapılması gereken faaliyetler altı ana başlık altında incelenmiştir:</a:t>
            </a:r>
          </a:p>
          <a:p>
            <a:pPr marL="685800" lvl="0" indent="-685800" algn="just">
              <a:buFont typeface="Arial" panose="020B0604020202020204" pitchFamily="34" charset="0"/>
              <a:buChar char="•"/>
            </a:pPr>
            <a:r>
              <a:rPr lang="tr-TR" sz="4600" b="0" dirty="0"/>
              <a:t>Kadın ve Eğitim Hizmetleri</a:t>
            </a:r>
          </a:p>
          <a:p>
            <a:pPr marL="685800" lvl="0" indent="-685800" algn="just">
              <a:buFont typeface="Arial" panose="020B0604020202020204" pitchFamily="34" charset="0"/>
              <a:buChar char="•"/>
            </a:pPr>
            <a:r>
              <a:rPr lang="tr-TR" sz="4600" b="0" dirty="0"/>
              <a:t>Kadın ve Sağlık Hizmetleri</a:t>
            </a:r>
          </a:p>
          <a:p>
            <a:pPr marL="685800" lvl="0" indent="-685800" algn="just">
              <a:buFont typeface="Arial" panose="020B0604020202020204" pitchFamily="34" charset="0"/>
              <a:buChar char="•"/>
            </a:pPr>
            <a:r>
              <a:rPr lang="tr-TR" sz="4600" b="0" dirty="0"/>
              <a:t>Kadının Ekonomik Hayata Katılımı</a:t>
            </a:r>
          </a:p>
          <a:p>
            <a:pPr marL="685800" lvl="0" indent="-685800" algn="just">
              <a:buFont typeface="Arial" panose="020B0604020202020204" pitchFamily="34" charset="0"/>
              <a:buChar char="•"/>
            </a:pPr>
            <a:r>
              <a:rPr lang="tr-TR" sz="4600" b="0" dirty="0"/>
              <a:t>Kadına Yönelik Şiddetle Mücadele</a:t>
            </a:r>
          </a:p>
          <a:p>
            <a:pPr marL="685800" lvl="0" indent="-685800" algn="just">
              <a:buFont typeface="Arial" panose="020B0604020202020204" pitchFamily="34" charset="0"/>
              <a:buChar char="•"/>
            </a:pPr>
            <a:r>
              <a:rPr lang="tr-TR" sz="4600" b="0" dirty="0"/>
              <a:t>Kadınların Karar Alma Mekanizmalarına Katılımı</a:t>
            </a:r>
          </a:p>
          <a:p>
            <a:pPr marL="685800" lvl="0" indent="-685800" algn="just">
              <a:buFont typeface="Arial" panose="020B0604020202020204" pitchFamily="34" charset="0"/>
              <a:buChar char="•"/>
            </a:pPr>
            <a:r>
              <a:rPr lang="tr-TR" sz="4600" b="0" dirty="0"/>
              <a:t>Kadın ve Kentsel Hizmetler</a:t>
            </a:r>
          </a:p>
          <a:p>
            <a:pPr algn="just"/>
            <a:endParaRPr lang="tr-TR" sz="3800" b="0" dirty="0"/>
          </a:p>
        </p:txBody>
      </p:sp>
    </p:spTree>
    <p:extLst>
      <p:ext uri="{BB962C8B-B14F-4D97-AF65-F5344CB8AC3E}">
        <p14:creationId xmlns:p14="http://schemas.microsoft.com/office/powerpoint/2010/main" xmlns="" val="2878934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8856984" cy="1988840"/>
          </a:xfrm>
        </p:spPr>
        <p:txBody>
          <a:bodyPr>
            <a:noAutofit/>
          </a:bodyPr>
          <a:lstStyle/>
          <a:p>
            <a:pPr algn="ctr"/>
            <a:r>
              <a:rPr lang="tr-TR" spc="-80" dirty="0">
                <a:solidFill>
                  <a:schemeClr val="tx1"/>
                </a:solidFill>
              </a:rPr>
              <a:t>Samsun Yerel Eşitlik Eylem Planı İzleme ve Değerlendirme </a:t>
            </a:r>
            <a:r>
              <a:rPr lang="tr-TR" spc="-80" dirty="0" smtClean="0">
                <a:solidFill>
                  <a:schemeClr val="tx1"/>
                </a:solidFill>
              </a:rPr>
              <a:t>Çal</a:t>
            </a:r>
            <a:r>
              <a:rPr lang="en-US" spc="-80" dirty="0" smtClean="0">
                <a:solidFill>
                  <a:schemeClr val="tx1"/>
                </a:solidFill>
              </a:rPr>
              <a:t>I</a:t>
            </a:r>
            <a:r>
              <a:rPr lang="tr-TR" spc="-80" dirty="0" err="1" smtClean="0">
                <a:solidFill>
                  <a:schemeClr val="tx1"/>
                </a:solidFill>
              </a:rPr>
              <a:t>şmalar</a:t>
            </a:r>
            <a:r>
              <a:rPr lang="en-US" spc="-80" dirty="0" smtClean="0">
                <a:solidFill>
                  <a:schemeClr val="tx1"/>
                </a:solidFill>
              </a:rPr>
              <a:t>I</a:t>
            </a:r>
            <a:endParaRPr lang="tr-TR" spc="-80" dirty="0">
              <a:solidFill>
                <a:schemeClr val="tx1"/>
              </a:solidFill>
            </a:endParaRPr>
          </a:p>
        </p:txBody>
      </p:sp>
      <p:sp>
        <p:nvSpPr>
          <p:cNvPr id="3" name="İçerik Yer Tutucusu 2"/>
          <p:cNvSpPr>
            <a:spLocks noGrp="1"/>
          </p:cNvSpPr>
          <p:nvPr>
            <p:ph idx="1"/>
          </p:nvPr>
        </p:nvSpPr>
        <p:spPr>
          <a:xfrm>
            <a:off x="251520" y="1700808"/>
            <a:ext cx="8712968" cy="5400600"/>
          </a:xfrm>
        </p:spPr>
        <p:txBody>
          <a:bodyPr>
            <a:normAutofit lnSpcReduction="10000"/>
          </a:bodyPr>
          <a:lstStyle/>
          <a:p>
            <a:endParaRPr lang="tr-TR" dirty="0" smtClean="0"/>
          </a:p>
          <a:p>
            <a:r>
              <a:rPr lang="tr-TR" sz="1800" dirty="0">
                <a:solidFill>
                  <a:srgbClr val="FF0000"/>
                </a:solidFill>
              </a:rPr>
              <a:t>İZLEME VE DEĞERLENDİRME ÇALIŞMALARININ AMACI:</a:t>
            </a:r>
          </a:p>
          <a:p>
            <a:pPr marL="285750" lvl="0" indent="-285750" algn="just">
              <a:lnSpc>
                <a:spcPct val="80000"/>
              </a:lnSpc>
              <a:buFont typeface="Arial" panose="020B0604020202020204" pitchFamily="34" charset="0"/>
              <a:buChar char="•"/>
            </a:pPr>
            <a:r>
              <a:rPr lang="tr-TR" sz="1500" b="0" dirty="0"/>
              <a:t>Samsun’da toplumsal cinsiyet alanında yapılan faaliyetler hakkında bilgi ve veri toplama,</a:t>
            </a:r>
          </a:p>
          <a:p>
            <a:pPr marL="285750" lvl="0" indent="-285750" algn="just">
              <a:lnSpc>
                <a:spcPct val="80000"/>
              </a:lnSpc>
              <a:buFont typeface="Arial" panose="020B0604020202020204" pitchFamily="34" charset="0"/>
              <a:buChar char="•"/>
            </a:pPr>
            <a:r>
              <a:rPr lang="tr-TR" sz="1500" b="0" dirty="0"/>
              <a:t>Değişiklerin ve ilerlemenin öngörülen şekilde gerçekleşip gerçekleşmediğinin tespit </a:t>
            </a:r>
            <a:r>
              <a:rPr lang="tr-TR" sz="1500" b="0" dirty="0" smtClean="0"/>
              <a:t>edilmesi,</a:t>
            </a:r>
            <a:endParaRPr lang="tr-TR" sz="1500" b="0" dirty="0"/>
          </a:p>
          <a:p>
            <a:pPr marL="285750" lvl="0" indent="-285750" algn="just">
              <a:lnSpc>
                <a:spcPct val="80000"/>
              </a:lnSpc>
              <a:buFont typeface="Arial" panose="020B0604020202020204" pitchFamily="34" charset="0"/>
              <a:buChar char="•"/>
            </a:pPr>
            <a:r>
              <a:rPr lang="tr-TR" sz="1500" b="0" dirty="0"/>
              <a:t>İyi uygulama örneklerinin tespit edilmesi ve </a:t>
            </a:r>
            <a:r>
              <a:rPr lang="tr-TR" sz="1500" b="0" dirty="0" smtClean="0"/>
              <a:t>yaygınlaştırılması,</a:t>
            </a:r>
            <a:endParaRPr lang="tr-TR" sz="1500" b="0" dirty="0"/>
          </a:p>
          <a:p>
            <a:pPr marL="285750" lvl="0" indent="-285750" algn="just">
              <a:lnSpc>
                <a:spcPct val="80000"/>
              </a:lnSpc>
              <a:buFont typeface="Arial" panose="020B0604020202020204" pitchFamily="34" charset="0"/>
              <a:buChar char="•"/>
            </a:pPr>
            <a:r>
              <a:rPr lang="tr-TR" sz="1500" b="0" dirty="0"/>
              <a:t>Denetleme ve teftiş çalışması değildir, elde edilen veriler geliştirme, yeniden yapılandırma ve işbirlikleri modelleri kurgulanması için </a:t>
            </a:r>
            <a:r>
              <a:rPr lang="tr-TR" sz="1500" b="0" dirty="0" smtClean="0"/>
              <a:t>kullanılacaktır.</a:t>
            </a:r>
          </a:p>
          <a:p>
            <a:pPr marL="285750" lvl="0" indent="-285750" algn="just">
              <a:lnSpc>
                <a:spcPct val="80000"/>
              </a:lnSpc>
              <a:buFont typeface="Arial" panose="020B0604020202020204" pitchFamily="34" charset="0"/>
              <a:buChar char="•"/>
            </a:pPr>
            <a:endParaRPr lang="tr-TR" sz="1500" b="0" dirty="0"/>
          </a:p>
          <a:p>
            <a:pPr algn="just">
              <a:lnSpc>
                <a:spcPct val="90000"/>
              </a:lnSpc>
            </a:pPr>
            <a:r>
              <a:rPr lang="tr-TR" sz="1600" dirty="0">
                <a:solidFill>
                  <a:srgbClr val="FF0000"/>
                </a:solidFill>
              </a:rPr>
              <a:t>YAPILAN ÇALIŞMALAR:</a:t>
            </a:r>
            <a:endParaRPr lang="tr-TR" sz="1600" b="0" dirty="0"/>
          </a:p>
          <a:p>
            <a:pPr marL="285750" indent="-285750" algn="just">
              <a:lnSpc>
                <a:spcPct val="90000"/>
              </a:lnSpc>
              <a:buFont typeface="Wingdings" panose="05000000000000000000" pitchFamily="2" charset="2"/>
              <a:buChar char="§"/>
            </a:pPr>
            <a:r>
              <a:rPr lang="tr-TR" sz="1600" b="0" dirty="0"/>
              <a:t>Aralık 2014 tarihinde </a:t>
            </a:r>
            <a:r>
              <a:rPr lang="tr-TR" sz="1600" b="0" dirty="0" smtClean="0"/>
              <a:t>110 kurumlardan </a:t>
            </a:r>
            <a:r>
              <a:rPr lang="tr-TR" sz="1600" b="0" dirty="0"/>
              <a:t>resmi yazı ile bilgi istenilmiş</a:t>
            </a:r>
            <a:r>
              <a:rPr lang="tr-TR" sz="1600" b="0" dirty="0" smtClean="0"/>
              <a:t>,</a:t>
            </a:r>
          </a:p>
          <a:p>
            <a:pPr marL="285750" indent="-285750" algn="just">
              <a:lnSpc>
                <a:spcPct val="90000"/>
              </a:lnSpc>
              <a:buFont typeface="Wingdings" panose="05000000000000000000" pitchFamily="2" charset="2"/>
              <a:buChar char="§"/>
            </a:pPr>
            <a:r>
              <a:rPr lang="tr-TR" sz="1600" b="0" dirty="0" smtClean="0"/>
              <a:t>Gelen tüm  bilgiler tek bir form altına toplanarak, ilde bu güne kadar yapılan çalışmaların genel bir profili çıkartılmış ve izleme çalışmasında kullanılmak üzere genel bir envanter oluşturulmuştur.</a:t>
            </a:r>
            <a:endParaRPr lang="tr-TR" sz="1600" b="0" dirty="0"/>
          </a:p>
          <a:p>
            <a:pPr marL="285750" indent="-285750" algn="just">
              <a:lnSpc>
                <a:spcPct val="90000"/>
              </a:lnSpc>
              <a:buFont typeface="Wingdings" panose="05000000000000000000" pitchFamily="2" charset="2"/>
              <a:buChar char="§"/>
            </a:pPr>
            <a:r>
              <a:rPr lang="tr-TR" sz="1600" b="0" dirty="0" smtClean="0"/>
              <a:t>Samsun </a:t>
            </a:r>
            <a:r>
              <a:rPr lang="tr-TR" sz="1600" b="0" dirty="0"/>
              <a:t>Yerel Eşitlik İzleme </a:t>
            </a:r>
            <a:r>
              <a:rPr lang="tr-TR" sz="1600" b="0" dirty="0" smtClean="0"/>
              <a:t>Komitesi kurulmuş, </a:t>
            </a:r>
            <a:r>
              <a:rPr lang="tr-TR" sz="1600" b="0" dirty="0"/>
              <a:t>izleme planını ve görev dağılımının </a:t>
            </a:r>
            <a:r>
              <a:rPr lang="tr-TR" sz="1600" b="0" dirty="0" smtClean="0"/>
              <a:t>yapılmıştır.</a:t>
            </a:r>
          </a:p>
          <a:p>
            <a:pPr marL="285750" indent="-285750" algn="just">
              <a:lnSpc>
                <a:spcPct val="90000"/>
              </a:lnSpc>
              <a:buFont typeface="Wingdings" panose="05000000000000000000" pitchFamily="2" charset="2"/>
              <a:buChar char="§"/>
            </a:pPr>
            <a:r>
              <a:rPr lang="tr-TR" sz="1600" b="0" dirty="0" smtClean="0"/>
              <a:t>İzleme komitesine izleme ve değerlendirme konusunda kapasite geliştirme eğitimleri verilmiştir.</a:t>
            </a:r>
          </a:p>
          <a:p>
            <a:pPr marL="285750" indent="-285750" algn="just">
              <a:lnSpc>
                <a:spcPct val="90000"/>
              </a:lnSpc>
              <a:buFont typeface="Wingdings" panose="05000000000000000000" pitchFamily="2" charset="2"/>
              <a:buChar char="§"/>
            </a:pPr>
            <a:r>
              <a:rPr lang="tr-TR" sz="1600" b="0" dirty="0" smtClean="0"/>
              <a:t>İzleme ve değerlendirme araçları geliştirilmiştir. </a:t>
            </a:r>
            <a:endParaRPr lang="tr-TR" sz="1600" b="0" dirty="0"/>
          </a:p>
          <a:p>
            <a:pPr algn="just">
              <a:lnSpc>
                <a:spcPct val="80000"/>
              </a:lnSpc>
            </a:pPr>
            <a:r>
              <a:rPr lang="tr-TR" sz="1500" b="0" dirty="0"/>
              <a:t> </a:t>
            </a:r>
          </a:p>
          <a:p>
            <a:endParaRPr lang="tr-TR" dirty="0"/>
          </a:p>
        </p:txBody>
      </p:sp>
    </p:spTree>
    <p:extLst>
      <p:ext uri="{BB962C8B-B14F-4D97-AF65-F5344CB8AC3E}">
        <p14:creationId xmlns:p14="http://schemas.microsoft.com/office/powerpoint/2010/main" xmlns="" val="249413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1988840"/>
          </a:xfrm>
        </p:spPr>
        <p:txBody>
          <a:bodyPr>
            <a:noAutofit/>
          </a:bodyPr>
          <a:lstStyle/>
          <a:p>
            <a:pPr algn="ctr"/>
            <a:r>
              <a:rPr lang="tr-TR" sz="4000" spc="-80" dirty="0">
                <a:solidFill>
                  <a:schemeClr val="tx1"/>
                </a:solidFill>
              </a:rPr>
              <a:t>Samsun Yerel Eşitlik Eylem </a:t>
            </a:r>
            <a:r>
              <a:rPr lang="tr-TR" sz="4000" spc="-80" dirty="0" smtClean="0">
                <a:solidFill>
                  <a:schemeClr val="tx1"/>
                </a:solidFill>
              </a:rPr>
              <a:t>Plan</a:t>
            </a:r>
            <a:r>
              <a:rPr lang="en-US" sz="4000" spc="-80" dirty="0" smtClean="0">
                <a:solidFill>
                  <a:schemeClr val="tx1"/>
                </a:solidFill>
              </a:rPr>
              <a:t>I</a:t>
            </a:r>
            <a:r>
              <a:rPr lang="tr-TR" sz="4000" spc="-80" dirty="0" smtClean="0">
                <a:solidFill>
                  <a:schemeClr val="tx1"/>
                </a:solidFill>
              </a:rPr>
              <a:t> </a:t>
            </a:r>
            <a:r>
              <a:rPr lang="tr-TR" sz="4000" spc="-80" dirty="0">
                <a:solidFill>
                  <a:schemeClr val="tx1"/>
                </a:solidFill>
              </a:rPr>
              <a:t>İzleme ve Değerlendirme </a:t>
            </a:r>
            <a:r>
              <a:rPr lang="tr-TR" sz="4000" spc="-80" dirty="0" smtClean="0">
                <a:solidFill>
                  <a:schemeClr val="tx1"/>
                </a:solidFill>
              </a:rPr>
              <a:t>Çal</a:t>
            </a:r>
            <a:r>
              <a:rPr lang="en-US" sz="4000" spc="-80" dirty="0" smtClean="0">
                <a:solidFill>
                  <a:schemeClr val="tx1"/>
                </a:solidFill>
              </a:rPr>
              <a:t>I</a:t>
            </a:r>
            <a:r>
              <a:rPr lang="tr-TR" sz="4000" spc="-80" dirty="0" err="1" smtClean="0">
                <a:solidFill>
                  <a:schemeClr val="tx1"/>
                </a:solidFill>
              </a:rPr>
              <a:t>şmalar</a:t>
            </a:r>
            <a:r>
              <a:rPr lang="en-US" sz="4000" spc="-80" dirty="0" smtClean="0">
                <a:solidFill>
                  <a:schemeClr val="tx1"/>
                </a:solidFill>
              </a:rPr>
              <a:t>I</a:t>
            </a:r>
            <a:endParaRPr lang="tr-TR" sz="4000" spc="-80" dirty="0">
              <a:solidFill>
                <a:schemeClr val="tx1"/>
              </a:solidFill>
            </a:endParaRPr>
          </a:p>
        </p:txBody>
      </p:sp>
      <p:sp>
        <p:nvSpPr>
          <p:cNvPr id="3" name="İçerik Yer Tutucusu 2"/>
          <p:cNvSpPr>
            <a:spLocks noGrp="1"/>
          </p:cNvSpPr>
          <p:nvPr>
            <p:ph idx="1"/>
          </p:nvPr>
        </p:nvSpPr>
        <p:spPr>
          <a:xfrm>
            <a:off x="179512" y="1988840"/>
            <a:ext cx="8712968" cy="4752528"/>
          </a:xfrm>
        </p:spPr>
        <p:txBody>
          <a:bodyPr>
            <a:normAutofit/>
          </a:bodyPr>
          <a:lstStyle/>
          <a:p>
            <a:pPr algn="just">
              <a:lnSpc>
                <a:spcPct val="90000"/>
              </a:lnSpc>
            </a:pPr>
            <a:r>
              <a:rPr lang="tr-TR" sz="1800" dirty="0" smtClean="0">
                <a:solidFill>
                  <a:srgbClr val="FF0000"/>
                </a:solidFill>
              </a:rPr>
              <a:t>YAPILAN ve PLANLANAN ÇALIŞMALAR:</a:t>
            </a:r>
            <a:endParaRPr lang="tr-TR" sz="1800" b="0" dirty="0" smtClean="0"/>
          </a:p>
          <a:p>
            <a:pPr marL="285750" indent="-285750" algn="just">
              <a:lnSpc>
                <a:spcPct val="90000"/>
              </a:lnSpc>
              <a:buFont typeface="Wingdings" panose="05000000000000000000" pitchFamily="2" charset="2"/>
              <a:buChar char="§"/>
            </a:pPr>
            <a:r>
              <a:rPr lang="tr-TR" sz="1800" b="0" dirty="0"/>
              <a:t>Ocak ayında YEEP İzleme Komitesi’nin ilgili kurumlara alt gruplar halinde ziyaretleri </a:t>
            </a:r>
            <a:r>
              <a:rPr lang="tr-TR" sz="1800" b="0" dirty="0" smtClean="0"/>
              <a:t>başladı. İzleme faaliyetlerinin %90’nı tamamlandı.</a:t>
            </a:r>
            <a:endParaRPr lang="tr-TR" sz="1800" b="0" dirty="0"/>
          </a:p>
          <a:p>
            <a:pPr marL="285750" indent="-285750" algn="just">
              <a:lnSpc>
                <a:spcPct val="90000"/>
              </a:lnSpc>
              <a:buFont typeface="Wingdings" panose="05000000000000000000" pitchFamily="2" charset="2"/>
              <a:buChar char="§"/>
            </a:pPr>
            <a:r>
              <a:rPr lang="tr-TR" sz="1800" b="0" dirty="0"/>
              <a:t>STK’ların izlenmesinin bir toplantı ile bir araya gelinerek </a:t>
            </a:r>
            <a:r>
              <a:rPr lang="tr-TR" sz="1800" b="0" dirty="0" smtClean="0"/>
              <a:t>yapılması sağlanacak,</a:t>
            </a:r>
          </a:p>
          <a:p>
            <a:pPr marL="285750" indent="-285750" algn="just">
              <a:lnSpc>
                <a:spcPct val="90000"/>
              </a:lnSpc>
              <a:buFont typeface="Wingdings" panose="05000000000000000000" pitchFamily="2" charset="2"/>
              <a:buChar char="§"/>
            </a:pPr>
            <a:r>
              <a:rPr lang="tr-TR" sz="1800" b="0" dirty="0" smtClean="0"/>
              <a:t>SYEEP </a:t>
            </a:r>
            <a:r>
              <a:rPr lang="tr-TR" sz="1800" b="0" dirty="0"/>
              <a:t>İzleme ve Değerlendirme Raporunun izlemeler bittikten iki ay içerisinde </a:t>
            </a:r>
            <a:r>
              <a:rPr lang="tr-TR" sz="1800" b="0" dirty="0" smtClean="0"/>
              <a:t>hazırlanacak,</a:t>
            </a:r>
            <a:endParaRPr lang="tr-TR" sz="1800" b="0" dirty="0"/>
          </a:p>
          <a:p>
            <a:pPr marL="285750" indent="-285750" algn="just">
              <a:lnSpc>
                <a:spcPct val="90000"/>
              </a:lnSpc>
              <a:buFont typeface="Wingdings" panose="05000000000000000000" pitchFamily="2" charset="2"/>
              <a:buChar char="§"/>
            </a:pPr>
            <a:r>
              <a:rPr lang="tr-TR" sz="1800" b="0" dirty="0"/>
              <a:t>İzleme ve Değerlendirme Raporunun Üst Kurula iyileştirme önerileri ile birlikte </a:t>
            </a:r>
            <a:r>
              <a:rPr lang="tr-TR" sz="1800" b="0" dirty="0" smtClean="0"/>
              <a:t>sunulması yapılacak,</a:t>
            </a:r>
            <a:endParaRPr lang="tr-TR" sz="1800" b="0" dirty="0"/>
          </a:p>
          <a:p>
            <a:pPr marL="285750" indent="-285750" algn="just">
              <a:lnSpc>
                <a:spcPct val="90000"/>
              </a:lnSpc>
              <a:buFont typeface="Wingdings" panose="05000000000000000000" pitchFamily="2" charset="2"/>
              <a:buChar char="§"/>
            </a:pPr>
            <a:r>
              <a:rPr lang="tr-TR" sz="1800" b="0" dirty="0"/>
              <a:t>Gerektiği görüldüğü halde revizyon </a:t>
            </a:r>
            <a:r>
              <a:rPr lang="tr-TR" sz="1800" b="0" dirty="0" smtClean="0"/>
              <a:t>istenecek,</a:t>
            </a:r>
            <a:endParaRPr lang="tr-TR" sz="1800" b="0" dirty="0"/>
          </a:p>
          <a:p>
            <a:pPr marL="285750" indent="-285750" algn="just">
              <a:lnSpc>
                <a:spcPct val="90000"/>
              </a:lnSpc>
              <a:buFont typeface="Wingdings" panose="05000000000000000000" pitchFamily="2" charset="2"/>
              <a:buChar char="§"/>
            </a:pPr>
            <a:r>
              <a:rPr lang="tr-TR" sz="1800" b="0" dirty="0"/>
              <a:t>Revizyon ve iyileştirme önerileri ile birlikte Kurumlara yeni yılda sorumlu oldukları eylem listesinin </a:t>
            </a:r>
            <a:r>
              <a:rPr lang="tr-TR" sz="1800" b="0" dirty="0" smtClean="0"/>
              <a:t>gönderilmesi sağlanacak,</a:t>
            </a:r>
          </a:p>
          <a:p>
            <a:pPr marL="285750" indent="-285750" algn="just">
              <a:lnSpc>
                <a:spcPct val="90000"/>
              </a:lnSpc>
              <a:buFont typeface="Wingdings" panose="05000000000000000000" pitchFamily="2" charset="2"/>
              <a:buChar char="§"/>
            </a:pPr>
            <a:r>
              <a:rPr lang="tr-TR" sz="1800" b="0" dirty="0"/>
              <a:t>STK ve </a:t>
            </a:r>
            <a:r>
              <a:rPr lang="tr-TR" sz="1800" b="0" dirty="0" err="1"/>
              <a:t>İKHKK’nun</a:t>
            </a:r>
            <a:r>
              <a:rPr lang="tr-TR" sz="1800" b="0" dirty="0"/>
              <a:t> yıllık çalışma programı ve görev paylaşımının </a:t>
            </a:r>
            <a:r>
              <a:rPr lang="tr-TR" sz="1800" b="0" dirty="0" smtClean="0"/>
              <a:t>yapılması ve</a:t>
            </a:r>
            <a:endParaRPr lang="tr-TR" sz="1800" b="0" dirty="0"/>
          </a:p>
          <a:p>
            <a:pPr marL="285750" indent="-285750" algn="just">
              <a:lnSpc>
                <a:spcPct val="90000"/>
              </a:lnSpc>
              <a:buFont typeface="Wingdings" panose="05000000000000000000" pitchFamily="2" charset="2"/>
              <a:buChar char="§"/>
            </a:pPr>
            <a:r>
              <a:rPr lang="tr-TR" sz="1800" b="0" dirty="0"/>
              <a:t>Fon kaynaklarına yönelik araştırma yapılması ve eylemlerin gerçekleştirilmesi için ortak projeler </a:t>
            </a:r>
            <a:r>
              <a:rPr lang="tr-TR" sz="1800" b="0" dirty="0" smtClean="0"/>
              <a:t>sunulması için harekete geçilmesi sağlanacaktır.</a:t>
            </a:r>
            <a:endParaRPr lang="tr-TR" sz="1800" b="0" dirty="0"/>
          </a:p>
          <a:p>
            <a:pPr marL="285750" indent="-285750" algn="just">
              <a:lnSpc>
                <a:spcPct val="90000"/>
              </a:lnSpc>
              <a:buFont typeface="Wingdings" panose="05000000000000000000" pitchFamily="2" charset="2"/>
              <a:buChar char="§"/>
            </a:pPr>
            <a:endParaRPr lang="tr-TR" sz="1800" b="0" dirty="0" smtClean="0"/>
          </a:p>
          <a:p>
            <a:endParaRPr lang="tr-TR" dirty="0"/>
          </a:p>
        </p:txBody>
      </p:sp>
    </p:spTree>
    <p:extLst>
      <p:ext uri="{BB962C8B-B14F-4D97-AF65-F5344CB8AC3E}">
        <p14:creationId xmlns:p14="http://schemas.microsoft.com/office/powerpoint/2010/main" xmlns="" val="3114878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el">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245</TotalTime>
  <Words>1272</Words>
  <Application>Microsoft Office PowerPoint</Application>
  <PresentationFormat>On-screen Show (4:3)</PresentationFormat>
  <Paragraphs>144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Temel</vt:lpstr>
      <vt:lpstr>Samsun</vt:lpstr>
      <vt:lpstr>samsun’da KadInIn Durumu Projesi</vt:lpstr>
      <vt:lpstr>samsun’da KadInIn Durumu Projesi</vt:lpstr>
      <vt:lpstr>samsun’da KadInIn Durumu Projesi</vt:lpstr>
      <vt:lpstr>samsun’da KadInIn Durumu Projesi</vt:lpstr>
      <vt:lpstr>samsun’da KadInIn Durumu Projesi</vt:lpstr>
      <vt:lpstr>Samsun Yerel Eşitlik Eylem PlanI İzleme ve Değerlendirme ÇalIşmalarI</vt:lpstr>
      <vt:lpstr>Samsun Yerel Eşitlik Eylem Planı İzleme ve Değerlendirme ÇalIşmalarI</vt:lpstr>
      <vt:lpstr>Samsun Yerel Eşitlik Eylem PlanI İzleme ve Değerlendirme ÇalIşmalarI</vt:lpstr>
      <vt:lpstr>Samsun Yerel Eşitlik Eylem PlanI İzleme ve Değerlendirme ÇalIşmalarI</vt:lpstr>
      <vt:lpstr>Samsun Yerel Eşitlik Eylem PlanI İzleme ve Değerlendirme ÇalIşmalarI</vt:lpstr>
      <vt:lpstr>Samsun Yerel Eşitlik Eylem PlanI İzleme ve Değerlendirme ÇalIşmalarI</vt:lpstr>
      <vt:lpstr>Samsun Yerel Eşitlik Eylem PlanI İzleme ve Değerlendirme ÇalIşmalarI</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Samsun’da KadININ DURUMU</dc:title>
  <dc:creator>USER</dc:creator>
  <cp:lastModifiedBy>Unjp</cp:lastModifiedBy>
  <cp:revision>69</cp:revision>
  <dcterms:created xsi:type="dcterms:W3CDTF">2015-06-08T07:58:47Z</dcterms:created>
  <dcterms:modified xsi:type="dcterms:W3CDTF">2015-06-09T10:57:19Z</dcterms:modified>
</cp:coreProperties>
</file>