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5" r:id="rId9"/>
    <p:sldId id="266" r:id="rId10"/>
    <p:sldId id="267" r:id="rId11"/>
    <p:sldId id="268" r:id="rId12"/>
    <p:sldId id="270" r:id="rId13"/>
    <p:sldId id="272" r:id="rId14"/>
    <p:sldId id="271" r:id="rId15"/>
    <p:sldId id="263" r:id="rId16"/>
    <p:sldId id="269" r:id="rId1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ヒラギノ角ゴ Pro W3" pitchFamily="121"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ヒラギノ角ゴ Pro W3" pitchFamily="121"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ヒラギノ角ゴ Pro W3" pitchFamily="121"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ヒラギノ角ゴ Pro W3" pitchFamily="121"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ヒラギノ角ゴ Pro W3" pitchFamily="121"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pitchFamily="121"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pitchFamily="121"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pitchFamily="121"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pitchFamily="12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E90AADB-E340-4E04-821D-9D067DA63FA8}" type="datetimeFigureOut">
              <a:rPr lang="tr-TR" altLang="tr-TR"/>
              <a:pPr/>
              <a:t>1.7.2015</a:t>
            </a:fld>
            <a:endParaRPr lang="tr-TR" alt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DFF6A41-E7E6-4BC1-A2E2-35A654CCDB0B}" type="slidenum">
              <a:rPr lang="tr-TR" altLang="tr-TR"/>
              <a:pPr/>
              <a:t>‹#›</a:t>
            </a:fld>
            <a:endParaRPr lang="tr-TR" altLang="tr-TR"/>
          </a:p>
        </p:txBody>
      </p:sp>
    </p:spTree>
    <p:extLst>
      <p:ext uri="{BB962C8B-B14F-4D97-AF65-F5344CB8AC3E}">
        <p14:creationId xmlns:p14="http://schemas.microsoft.com/office/powerpoint/2010/main" val="2901494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charset="0"/>
        <a:cs typeface="+mn-cs"/>
      </a:defRPr>
    </a:lvl1pPr>
    <a:lvl2pPr marL="457200" algn="l" rtl="0" eaLnBrk="0" fontAlgn="base" hangingPunct="0">
      <a:spcBef>
        <a:spcPct val="30000"/>
      </a:spcBef>
      <a:spcAft>
        <a:spcPct val="0"/>
      </a:spcAft>
      <a:defRPr sz="1200" kern="1200">
        <a:solidFill>
          <a:schemeClr val="tx1"/>
        </a:solidFill>
        <a:latin typeface="+mn-lt"/>
        <a:ea typeface="ヒラギノ角ゴ Pro W3" charset="0"/>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charset="0"/>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charset="0"/>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tr-TR" smtClean="0">
              <a:ea typeface="ヒラギノ角ゴ Pro W3" pitchFamily="121" charset="-128"/>
            </a:endParaRPr>
          </a:p>
        </p:txBody>
      </p:sp>
      <p:sp>
        <p:nvSpPr>
          <p:cNvPr id="21507"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21" charset="-128"/>
              </a:defRPr>
            </a:lvl1pPr>
            <a:lvl2pPr marL="742950" indent="-285750" eaLnBrk="0" hangingPunct="0">
              <a:defRPr sz="2400">
                <a:solidFill>
                  <a:schemeClr val="tx1"/>
                </a:solidFill>
                <a:latin typeface="Arial" panose="020B0604020202020204" pitchFamily="34" charset="0"/>
                <a:ea typeface="ヒラギノ角ゴ Pro W3" pitchFamily="121" charset="-128"/>
              </a:defRPr>
            </a:lvl2pPr>
            <a:lvl3pPr marL="1143000" indent="-228600" eaLnBrk="0" hangingPunct="0">
              <a:defRPr sz="2400">
                <a:solidFill>
                  <a:schemeClr val="tx1"/>
                </a:solidFill>
                <a:latin typeface="Arial" panose="020B0604020202020204" pitchFamily="34" charset="0"/>
                <a:ea typeface="ヒラギノ角ゴ Pro W3" pitchFamily="121" charset="-128"/>
              </a:defRPr>
            </a:lvl3pPr>
            <a:lvl4pPr marL="1600200" indent="-228600" eaLnBrk="0" hangingPunct="0">
              <a:defRPr sz="2400">
                <a:solidFill>
                  <a:schemeClr val="tx1"/>
                </a:solidFill>
                <a:latin typeface="Arial" panose="020B0604020202020204" pitchFamily="34" charset="0"/>
                <a:ea typeface="ヒラギノ角ゴ Pro W3" pitchFamily="121" charset="-128"/>
              </a:defRPr>
            </a:lvl4pPr>
            <a:lvl5pPr marL="2057400" indent="-228600" eaLnBrk="0" hangingPunct="0">
              <a:defRPr sz="2400">
                <a:solidFill>
                  <a:schemeClr val="tx1"/>
                </a:solidFill>
                <a:latin typeface="Arial" panose="020B0604020202020204" pitchFamily="34" charset="0"/>
                <a:ea typeface="ヒラギノ角ゴ Pro W3" pitchFamily="121"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21"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21"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21"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21" charset="-128"/>
              </a:defRPr>
            </a:lvl9pPr>
          </a:lstStyle>
          <a:p>
            <a:pPr eaLnBrk="1" hangingPunct="1"/>
            <a:fld id="{C03E92AC-42D4-45B2-B0E0-FBF6A3B5B33D}" type="slidenum">
              <a:rPr lang="tr-TR" altLang="tr-TR" sz="1200"/>
              <a:pPr eaLnBrk="1" hangingPunct="1"/>
              <a:t>7</a:t>
            </a:fld>
            <a:endParaRPr lang="tr-TR" altLang="tr-TR" sz="1200"/>
          </a:p>
        </p:txBody>
      </p:sp>
    </p:spTree>
    <p:extLst>
      <p:ext uri="{BB962C8B-B14F-4D97-AF65-F5344CB8AC3E}">
        <p14:creationId xmlns:p14="http://schemas.microsoft.com/office/powerpoint/2010/main" val="39329656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7 Dikdörtgen"/>
          <p:cNvSpPr/>
          <p:nvPr/>
        </p:nvSpPr>
        <p:spPr>
          <a:xfrm flipH="1">
            <a:off x="2667000" y="0"/>
            <a:ext cx="6477000" cy="6858000"/>
          </a:xfrm>
          <a:prstGeom prst="rect">
            <a:avLst/>
          </a:prstGeom>
          <a:blipFill>
            <a:blip r:embed="rId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9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lgn="ctr">
              <a:defRPr/>
            </a:pPr>
            <a:endParaRPr lang="en-US">
              <a:latin typeface="Arial" charset="0"/>
              <a:ea typeface="+mn-ea"/>
              <a:cs typeface="Arial" charset="0"/>
            </a:endParaRPr>
          </a:p>
        </p:txBody>
      </p:sp>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6"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endParaRPr lang="tr-TR"/>
          </a:p>
        </p:txBody>
      </p:sp>
      <p:sp>
        <p:nvSpPr>
          <p:cNvPr id="7"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8"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fld id="{D60BC524-1A36-4D01-9FFA-06FEA66363AE}" type="slidenum">
              <a:rPr lang="tr-TR" altLang="tr-TR"/>
              <a:pPr/>
              <a:t>‹#›</a:t>
            </a:fld>
            <a:endParaRPr lang="tr-TR" altLang="tr-TR"/>
          </a:p>
        </p:txBody>
      </p:sp>
    </p:spTree>
    <p:extLst>
      <p:ext uri="{BB962C8B-B14F-4D97-AF65-F5344CB8AC3E}">
        <p14:creationId xmlns:p14="http://schemas.microsoft.com/office/powerpoint/2010/main" val="332997061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fld id="{314DE64A-4204-4688-8809-FBE366247403}" type="slidenum">
              <a:rPr lang="tr-TR" altLang="tr-TR"/>
              <a:pPr/>
              <a:t>‹#›</a:t>
            </a:fld>
            <a:endParaRPr lang="tr-TR" altLang="tr-TR"/>
          </a:p>
        </p:txBody>
      </p:sp>
    </p:spTree>
    <p:extLst>
      <p:ext uri="{BB962C8B-B14F-4D97-AF65-F5344CB8AC3E}">
        <p14:creationId xmlns:p14="http://schemas.microsoft.com/office/powerpoint/2010/main" val="2990902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fld id="{AF47E05B-5601-4302-8398-07C79E04D7B8}" type="slidenum">
              <a:rPr lang="tr-TR" altLang="tr-TR"/>
              <a:pPr/>
              <a:t>‹#›</a:t>
            </a:fld>
            <a:endParaRPr lang="tr-TR" altLang="tr-TR"/>
          </a:p>
        </p:txBody>
      </p:sp>
    </p:spTree>
    <p:extLst>
      <p:ext uri="{BB962C8B-B14F-4D97-AF65-F5344CB8AC3E}">
        <p14:creationId xmlns:p14="http://schemas.microsoft.com/office/powerpoint/2010/main" val="156668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İçerik Yer Tutucusu"/>
          <p:cNvSpPr>
            <a:spLocks noGrp="1"/>
          </p:cNvSpPr>
          <p:nvPr>
            <p:ph idx="1"/>
          </p:nvPr>
        </p:nvSpPr>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fld id="{86DE3A3A-AEA7-4A2F-8E1A-0753A699A5D7}" type="slidenum">
              <a:rPr lang="tr-TR" altLang="tr-TR"/>
              <a:pPr/>
              <a:t>‹#›</a:t>
            </a:fld>
            <a:endParaRPr lang="tr-TR" altLang="tr-TR"/>
          </a:p>
        </p:txBody>
      </p:sp>
    </p:spTree>
    <p:extLst>
      <p:ext uri="{BB962C8B-B14F-4D97-AF65-F5344CB8AC3E}">
        <p14:creationId xmlns:p14="http://schemas.microsoft.com/office/powerpoint/2010/main" val="1939515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fld id="{8F500616-36A5-4EFE-A871-B65FFEC72861}" type="slidenum">
              <a:rPr lang="tr-TR" altLang="tr-TR"/>
              <a:pPr/>
              <a:t>‹#›</a:t>
            </a:fld>
            <a:endParaRPr lang="tr-TR" altLang="tr-TR"/>
          </a:p>
        </p:txBody>
      </p:sp>
    </p:spTree>
    <p:extLst>
      <p:ext uri="{BB962C8B-B14F-4D97-AF65-F5344CB8AC3E}">
        <p14:creationId xmlns:p14="http://schemas.microsoft.com/office/powerpoint/2010/main" val="25018320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fld id="{94528374-A17C-442D-A97B-D0F8D8294CF0}" type="slidenum">
              <a:rPr lang="tr-TR" altLang="tr-TR"/>
              <a:pPr/>
              <a:t>‹#›</a:t>
            </a:fld>
            <a:endParaRPr lang="tr-TR" altLang="tr-TR"/>
          </a:p>
        </p:txBody>
      </p:sp>
    </p:spTree>
    <p:extLst>
      <p:ext uri="{BB962C8B-B14F-4D97-AF65-F5344CB8AC3E}">
        <p14:creationId xmlns:p14="http://schemas.microsoft.com/office/powerpoint/2010/main" val="1754651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fld id="{EF30F4E0-BF26-4DAA-911A-52AC1A3FAC68}" type="slidenum">
              <a:rPr lang="tr-TR" altLang="tr-TR"/>
              <a:pPr/>
              <a:t>‹#›</a:t>
            </a:fld>
            <a:endParaRPr lang="tr-TR" altLang="tr-TR"/>
          </a:p>
        </p:txBody>
      </p:sp>
    </p:spTree>
    <p:extLst>
      <p:ext uri="{BB962C8B-B14F-4D97-AF65-F5344CB8AC3E}">
        <p14:creationId xmlns:p14="http://schemas.microsoft.com/office/powerpoint/2010/main" val="1851806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fld id="{70C234C3-8AB2-4647-A095-D8C8B44BABBC}" type="slidenum">
              <a:rPr lang="tr-TR" altLang="tr-TR"/>
              <a:pPr/>
              <a:t>‹#›</a:t>
            </a:fld>
            <a:endParaRPr lang="tr-TR" altLang="tr-TR"/>
          </a:p>
        </p:txBody>
      </p:sp>
    </p:spTree>
    <p:extLst>
      <p:ext uri="{BB962C8B-B14F-4D97-AF65-F5344CB8AC3E}">
        <p14:creationId xmlns:p14="http://schemas.microsoft.com/office/powerpoint/2010/main" val="3608920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fld id="{2828A52E-CAD9-4511-A60B-1C1C50F8F34B}" type="slidenum">
              <a:rPr lang="tr-TR" altLang="tr-TR"/>
              <a:pPr/>
              <a:t>‹#›</a:t>
            </a:fld>
            <a:endParaRPr lang="tr-TR" altLang="tr-TR"/>
          </a:p>
        </p:txBody>
      </p:sp>
    </p:spTree>
    <p:extLst>
      <p:ext uri="{BB962C8B-B14F-4D97-AF65-F5344CB8AC3E}">
        <p14:creationId xmlns:p14="http://schemas.microsoft.com/office/powerpoint/2010/main" val="1201445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fld id="{B5B5EAD0-398C-4704-AA4E-661C9308DAB2}" type="slidenum">
              <a:rPr lang="tr-TR" altLang="tr-TR"/>
              <a:pPr/>
              <a:t>‹#›</a:t>
            </a:fld>
            <a:endParaRPr lang="tr-TR" altLang="tr-TR"/>
          </a:p>
        </p:txBody>
      </p:sp>
    </p:spTree>
    <p:extLst>
      <p:ext uri="{BB962C8B-B14F-4D97-AF65-F5344CB8AC3E}">
        <p14:creationId xmlns:p14="http://schemas.microsoft.com/office/powerpoint/2010/main" val="2101428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a:spLocks noChangeArrowheads="1"/>
          </p:cNvSpPr>
          <p:nvPr/>
        </p:nvSpPr>
        <p:spPr bwMode="auto">
          <a:xfrm rot="21240000">
            <a:off x="598488" y="1004888"/>
            <a:ext cx="4319587" cy="4311650"/>
          </a:xfrm>
          <a:prstGeom prst="rect">
            <a:avLst/>
          </a:prstGeom>
          <a:solidFill>
            <a:srgbClr val="FAFAFA"/>
          </a:solidFill>
          <a:ln w="1270" cap="rnd">
            <a:solidFill>
              <a:srgbClr val="EAEAEA"/>
            </a:solidFill>
            <a:miter lim="800000"/>
            <a:headEnd/>
            <a:tailEnd/>
          </a:ln>
          <a:effectLst>
            <a:outerShdw blurRad="63500" dist="12700" dir="5400000" algn="t" rotWithShape="0">
              <a:srgbClr val="000000">
                <a:alpha val="39999"/>
              </a:srgbClr>
            </a:outerShdw>
          </a:effectLst>
        </p:spPr>
        <p:txBody>
          <a:bodyPr anchor="ctr"/>
          <a:lstStyle>
            <a:extLst/>
          </a:lstStyle>
          <a:p>
            <a:pPr algn="ctr">
              <a:defRPr/>
            </a:pPr>
            <a:endParaRPr lang="en-US">
              <a:solidFill>
                <a:schemeClr val="lt1"/>
              </a:solidFill>
              <a:latin typeface="+mn-lt"/>
              <a:ea typeface="+mn-ea"/>
            </a:endParaRPr>
          </a:p>
        </p:txBody>
      </p:sp>
      <p:sp>
        <p:nvSpPr>
          <p:cNvPr id="6" name="9 Dikdörtgen"/>
          <p:cNvSpPr>
            <a:spLocks noChangeArrowheads="1"/>
          </p:cNvSpPr>
          <p:nvPr/>
        </p:nvSpPr>
        <p:spPr bwMode="auto">
          <a:xfrm rot="21420000">
            <a:off x="596900" y="998538"/>
            <a:ext cx="4319588" cy="4313237"/>
          </a:xfrm>
          <a:prstGeom prst="rect">
            <a:avLst/>
          </a:prstGeom>
          <a:solidFill>
            <a:srgbClr val="FAFAFA"/>
          </a:solidFill>
          <a:ln w="1270" cap="rnd">
            <a:solidFill>
              <a:srgbClr val="EAEAEA"/>
            </a:solidFill>
            <a:miter lim="800000"/>
            <a:headEnd/>
            <a:tailEnd/>
          </a:ln>
          <a:effectLst>
            <a:outerShdw blurRad="63500" dist="12700" dir="5400000" algn="tl" rotWithShape="0">
              <a:srgbClr val="000000">
                <a:alpha val="39999"/>
              </a:srgbClr>
            </a:outerShdw>
          </a:effectLst>
        </p:spPr>
        <p:txBody>
          <a:bodyPr anchor="ctr"/>
          <a:lstStyle>
            <a:extLst/>
          </a:lstStyle>
          <a:p>
            <a:pPr algn="ctr">
              <a:defRPr/>
            </a:pPr>
            <a:endParaRPr lang="en-US">
              <a:solidFill>
                <a:schemeClr val="lt1"/>
              </a:solidFill>
              <a:latin typeface="+mn-lt"/>
              <a:ea typeface="+mn-ea"/>
            </a:endParaRPr>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fld id="{6F46A691-8E3C-46DF-9EFA-FC39318E8C35}" type="slidenum">
              <a:rPr lang="tr-TR" altLang="tr-TR"/>
              <a:pPr/>
              <a:t>‹#›</a:t>
            </a:fld>
            <a:endParaRPr lang="tr-TR" altLang="tr-TR"/>
          </a:p>
        </p:txBody>
      </p:sp>
    </p:spTree>
    <p:extLst>
      <p:ext uri="{BB962C8B-B14F-4D97-AF65-F5344CB8AC3E}">
        <p14:creationId xmlns:p14="http://schemas.microsoft.com/office/powerpoint/2010/main" val="244086990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wrap="square" lIns="45720" tIns="0" rIns="45720" bIns="0" numCol="1" anchor="b" anchorCtr="0" compatLnSpc="1">
            <a:prstTxWarp prst="textNoShape">
              <a:avLst/>
            </a:prstTxWarp>
            <a:normAutofit/>
          </a:bodyPr>
          <a:lstStyle/>
          <a:p>
            <a:pPr lvl="0"/>
            <a:r>
              <a:rPr lang="tr-TR" altLang="tr-TR" smtClean="0"/>
              <a:t>Asıl başlık stili için tıklatın</a:t>
            </a:r>
            <a:endParaRPr lang="en-US" altLang="tr-TR" smtClean="0"/>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latin typeface="Arial" charset="0"/>
                <a:ea typeface="+mn-ea"/>
                <a:cs typeface="Arial" charset="0"/>
              </a:defRPr>
            </a:lvl1pPr>
            <a:extLst/>
          </a:lstStyle>
          <a:p>
            <a:pPr>
              <a:defRPr/>
            </a:pPr>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latin typeface="Arial" charset="0"/>
                <a:ea typeface="+mn-ea"/>
                <a:cs typeface="Arial" charset="0"/>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a:defRPr sz="1100">
                <a:solidFill>
                  <a:schemeClr val="tx2"/>
                </a:solidFill>
              </a:defRPr>
            </a:lvl1pPr>
          </a:lstStyle>
          <a:p>
            <a:fld id="{5F71B357-75BD-4B48-ABCD-11E79C5E79DE}"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717" r:id="rId1"/>
    <p:sldLayoutId id="2147483710" r:id="rId2"/>
    <p:sldLayoutId id="2147483718" r:id="rId3"/>
    <p:sldLayoutId id="2147483711" r:id="rId4"/>
    <p:sldLayoutId id="2147483712" r:id="rId5"/>
    <p:sldLayoutId id="2147483713" r:id="rId6"/>
    <p:sldLayoutId id="2147483714" r:id="rId7"/>
    <p:sldLayoutId id="2147483715" r:id="rId8"/>
    <p:sldLayoutId id="2147483719" r:id="rId9"/>
    <p:sldLayoutId id="2147483716" r:id="rId10"/>
    <p:sldLayoutId id="2147483720"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ヒラギノ角ゴ Pro W3" charset="0"/>
          <a:cs typeface="+mj-cs"/>
        </a:defRPr>
      </a:lvl1pPr>
      <a:lvl2pPr algn="l" rtl="0" eaLnBrk="0" fontAlgn="base" hangingPunct="0">
        <a:spcBef>
          <a:spcPct val="0"/>
        </a:spcBef>
        <a:spcAft>
          <a:spcPct val="0"/>
        </a:spcAft>
        <a:defRPr sz="3800" b="1">
          <a:solidFill>
            <a:schemeClr val="tx1"/>
          </a:solidFill>
          <a:latin typeface="Trebuchet MS" pitchFamily="34" charset="0"/>
          <a:ea typeface="ヒラギノ角ゴ Pro W3" charset="0"/>
        </a:defRPr>
      </a:lvl2pPr>
      <a:lvl3pPr algn="l" rtl="0" eaLnBrk="0" fontAlgn="base" hangingPunct="0">
        <a:spcBef>
          <a:spcPct val="0"/>
        </a:spcBef>
        <a:spcAft>
          <a:spcPct val="0"/>
        </a:spcAft>
        <a:defRPr sz="3800" b="1">
          <a:solidFill>
            <a:schemeClr val="tx1"/>
          </a:solidFill>
          <a:latin typeface="Trebuchet MS" pitchFamily="34" charset="0"/>
          <a:ea typeface="ヒラギノ角ゴ Pro W3" charset="0"/>
        </a:defRPr>
      </a:lvl3pPr>
      <a:lvl4pPr algn="l" rtl="0" eaLnBrk="0" fontAlgn="base" hangingPunct="0">
        <a:spcBef>
          <a:spcPct val="0"/>
        </a:spcBef>
        <a:spcAft>
          <a:spcPct val="0"/>
        </a:spcAft>
        <a:defRPr sz="3800" b="1">
          <a:solidFill>
            <a:schemeClr val="tx1"/>
          </a:solidFill>
          <a:latin typeface="Trebuchet MS" pitchFamily="34" charset="0"/>
          <a:ea typeface="ヒラギノ角ゴ Pro W3" charset="0"/>
        </a:defRPr>
      </a:lvl4pPr>
      <a:lvl5pPr algn="l" rtl="0" eaLnBrk="0" fontAlgn="base" hangingPunct="0">
        <a:spcBef>
          <a:spcPct val="0"/>
        </a:spcBef>
        <a:spcAft>
          <a:spcPct val="0"/>
        </a:spcAft>
        <a:defRPr sz="3800" b="1">
          <a:solidFill>
            <a:schemeClr val="tx1"/>
          </a:solidFill>
          <a:latin typeface="Trebuchet MS" pitchFamily="34" charset="0"/>
          <a:ea typeface="ヒラギノ角ゴ Pro W3"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ヒラギノ角ゴ Pro W3" charset="0"/>
          <a:cs typeface="+mn-cs"/>
        </a:defRPr>
      </a:lvl1pPr>
      <a:lvl2pPr marL="520700" indent="-228600" algn="l" rtl="0" eaLnBrk="0" fontAlgn="base" hangingPunct="0">
        <a:spcBef>
          <a:spcPts val="500"/>
        </a:spcBef>
        <a:spcAft>
          <a:spcPct val="0"/>
        </a:spcAft>
        <a:buClr>
          <a:srgbClr val="F9B639"/>
        </a:buClr>
        <a:buSzPct val="80000"/>
        <a:buFont typeface="Wingdings 2" panose="05020102010507070707" pitchFamily="18" charset="2"/>
        <a:buChar char=""/>
        <a:defRPr sz="2300" kern="1200">
          <a:solidFill>
            <a:srgbClr val="6C6C6C"/>
          </a:solidFill>
          <a:latin typeface="+mn-lt"/>
          <a:ea typeface="ヒラギノ角ゴ Pro W3" charset="0"/>
          <a:cs typeface="+mn-cs"/>
        </a:defRPr>
      </a:lvl2pPr>
      <a:lvl3pPr marL="758825" indent="-228600" algn="l" rtl="0" eaLnBrk="0" fontAlgn="base" hangingPunct="0">
        <a:spcBef>
          <a:spcPts val="400"/>
        </a:spcBef>
        <a:spcAft>
          <a:spcPct val="0"/>
        </a:spcAft>
        <a:buClr>
          <a:srgbClr val="F9B639"/>
        </a:buClr>
        <a:buSzPct val="60000"/>
        <a:buFont typeface="Wingdings" panose="05000000000000000000" pitchFamily="2" charset="2"/>
        <a:buChar char=""/>
        <a:defRPr sz="2000" kern="1200">
          <a:solidFill>
            <a:schemeClr val="tx1"/>
          </a:solidFill>
          <a:latin typeface="+mn-lt"/>
          <a:ea typeface="ヒラギノ角ゴ Pro W3" charset="0"/>
          <a:cs typeface="+mn-cs"/>
        </a:defRPr>
      </a:lvl3pPr>
      <a:lvl4pPr marL="1004888" indent="-228600" algn="l" rtl="0" eaLnBrk="0" fontAlgn="base" hangingPunct="0">
        <a:spcBef>
          <a:spcPct val="20000"/>
        </a:spcBef>
        <a:spcAft>
          <a:spcPct val="0"/>
        </a:spcAft>
        <a:buClr>
          <a:srgbClr val="F9B639"/>
        </a:buClr>
        <a:buSzPct val="80000"/>
        <a:buFont typeface="Wingdings 2" panose="05020102010507070707" pitchFamily="18" charset="2"/>
        <a:buChar char=""/>
        <a:defRPr sz="2000" kern="1200">
          <a:solidFill>
            <a:srgbClr val="6C6C6C"/>
          </a:solidFill>
          <a:latin typeface="+mn-lt"/>
          <a:ea typeface="ヒラギノ角ゴ Pro W3" charset="0"/>
          <a:cs typeface="+mn-cs"/>
        </a:defRPr>
      </a:lvl4pPr>
      <a:lvl5pPr marL="1279525" indent="-228600" algn="l" rtl="0" eaLnBrk="0" fontAlgn="base" hangingPunct="0">
        <a:spcBef>
          <a:spcPts val="400"/>
        </a:spcBef>
        <a:spcAft>
          <a:spcPct val="0"/>
        </a:spcAft>
        <a:buClr>
          <a:srgbClr val="F9B639"/>
        </a:buClr>
        <a:buSzPct val="70000"/>
        <a:buFont typeface="Wingdings" panose="05000000000000000000" pitchFamily="2" charset="2"/>
        <a:buChar char=""/>
        <a:defRPr kern="1200">
          <a:solidFill>
            <a:schemeClr val="tx1"/>
          </a:solidFill>
          <a:latin typeface="+mn-lt"/>
          <a:ea typeface="ヒラギノ角ゴ Pro W3" charset="0"/>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2 İçerik Yer Tutucusu"/>
          <p:cNvSpPr txBox="1">
            <a:spLocks/>
          </p:cNvSpPr>
          <p:nvPr/>
        </p:nvSpPr>
        <p:spPr bwMode="auto">
          <a:xfrm>
            <a:off x="2700338" y="731838"/>
            <a:ext cx="6048375" cy="579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anose="020B0604020202020204" pitchFamily="34" charset="0"/>
                <a:ea typeface="ヒラギノ角ゴ Pro W3" pitchFamily="121" charset="-128"/>
              </a:defRPr>
            </a:lvl1pPr>
            <a:lvl2pPr marL="742950" indent="-285750" eaLnBrk="0" hangingPunct="0">
              <a:defRPr sz="2400">
                <a:solidFill>
                  <a:schemeClr val="tx1"/>
                </a:solidFill>
                <a:latin typeface="Arial" panose="020B0604020202020204" pitchFamily="34" charset="0"/>
                <a:ea typeface="ヒラギノ角ゴ Pro W3" pitchFamily="121" charset="-128"/>
              </a:defRPr>
            </a:lvl2pPr>
            <a:lvl3pPr marL="1143000" indent="-228600" eaLnBrk="0" hangingPunct="0">
              <a:defRPr sz="2400">
                <a:solidFill>
                  <a:schemeClr val="tx1"/>
                </a:solidFill>
                <a:latin typeface="Arial" panose="020B0604020202020204" pitchFamily="34" charset="0"/>
                <a:ea typeface="ヒラギノ角ゴ Pro W3" pitchFamily="121" charset="-128"/>
              </a:defRPr>
            </a:lvl3pPr>
            <a:lvl4pPr marL="1600200" indent="-228600" eaLnBrk="0" hangingPunct="0">
              <a:defRPr sz="2400">
                <a:solidFill>
                  <a:schemeClr val="tx1"/>
                </a:solidFill>
                <a:latin typeface="Arial" panose="020B0604020202020204" pitchFamily="34" charset="0"/>
                <a:ea typeface="ヒラギノ角ゴ Pro W3" pitchFamily="121" charset="-128"/>
              </a:defRPr>
            </a:lvl4pPr>
            <a:lvl5pPr marL="2057400" indent="-228600" eaLnBrk="0" hangingPunct="0">
              <a:defRPr sz="2400">
                <a:solidFill>
                  <a:schemeClr val="tx1"/>
                </a:solidFill>
                <a:latin typeface="Arial" panose="020B0604020202020204" pitchFamily="34" charset="0"/>
                <a:ea typeface="ヒラギノ角ゴ Pro W3" pitchFamily="121"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21"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21"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21"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21" charset="-128"/>
              </a:defRPr>
            </a:lvl9pPr>
          </a:lstStyle>
          <a:p>
            <a:pPr algn="ctr">
              <a:spcBef>
                <a:spcPct val="20000"/>
              </a:spcBef>
              <a:buFontTx/>
              <a:buChar char="•"/>
            </a:pPr>
            <a:endParaRPr lang="tr-TR" altLang="tr-TR" sz="4400">
              <a:latin typeface="Trebuchet MS" panose="020B0603020202020204" pitchFamily="34" charset="0"/>
            </a:endParaRPr>
          </a:p>
          <a:p>
            <a:pPr algn="ctr">
              <a:spcBef>
                <a:spcPct val="20000"/>
              </a:spcBef>
            </a:pPr>
            <a:r>
              <a:rPr lang="tr-TR" altLang="tr-TR" sz="4400">
                <a:latin typeface="Trebuchet MS" panose="020B0603020202020204" pitchFamily="34" charset="0"/>
              </a:rPr>
              <a:t>SOSYAL PROJELER DAİRESİ BAŞKANLIĞI</a:t>
            </a:r>
            <a:br>
              <a:rPr lang="tr-TR" altLang="tr-TR" sz="4400">
                <a:latin typeface="Trebuchet MS" panose="020B0603020202020204" pitchFamily="34" charset="0"/>
              </a:rPr>
            </a:br>
            <a:endParaRPr lang="tr-TR" altLang="tr-TR" sz="4400">
              <a:latin typeface="Trebuchet MS" panose="020B0603020202020204" pitchFamily="34" charset="0"/>
            </a:endParaRPr>
          </a:p>
          <a:p>
            <a:pPr algn="ctr">
              <a:spcBef>
                <a:spcPct val="20000"/>
              </a:spcBef>
            </a:pPr>
            <a:r>
              <a:rPr lang="tr-TR" altLang="tr-TR" sz="3200">
                <a:latin typeface="Trebuchet MS" panose="020B0603020202020204" pitchFamily="34" charset="0"/>
              </a:rPr>
              <a:t>KADIN ÇALIŞMALARI ŞUBE MÜDÜRLÜĞÜ</a:t>
            </a:r>
          </a:p>
        </p:txBody>
      </p:sp>
      <p:pic>
        <p:nvPicPr>
          <p:cNvPr id="14338" name="Picture 4" descr="ibb yeni logo - Kopy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276475"/>
            <a:ext cx="190500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idx="1"/>
          </p:nvPr>
        </p:nvSpPr>
        <p:spPr>
          <a:xfrm>
            <a:off x="385763" y="731838"/>
            <a:ext cx="7499350" cy="5721350"/>
          </a:xfrm>
        </p:spPr>
        <p:txBody>
          <a:bodyPr/>
          <a:lstStyle/>
          <a:p>
            <a:pPr eaLnBrk="1" hangingPunct="1">
              <a:lnSpc>
                <a:spcPct val="90000"/>
              </a:lnSpc>
            </a:pPr>
            <a:r>
              <a:rPr lang="tr-TR" altLang="tr-TR" sz="3200" smtClean="0">
                <a:ea typeface="ヒラギノ角ゴ Pro W3" pitchFamily="121" charset="-128"/>
              </a:rPr>
              <a:t>Kadınların ve yanlarındaki çocukların can güvenliğini ve barınma ihtiyaçlarını sağlamak</a:t>
            </a:r>
            <a:r>
              <a:rPr lang="tr-TR" altLang="tr-TR" sz="3200" smtClean="0">
                <a:latin typeface="Arial" panose="020B0604020202020204" pitchFamily="34" charset="0"/>
                <a:ea typeface="ヒラギノ角ゴ Pro W3" pitchFamily="121" charset="-128"/>
              </a:rPr>
              <a:t>tır.</a:t>
            </a:r>
          </a:p>
          <a:p>
            <a:pPr eaLnBrk="1" hangingPunct="1">
              <a:lnSpc>
                <a:spcPct val="90000"/>
              </a:lnSpc>
            </a:pPr>
            <a:r>
              <a:rPr lang="tr-TR" altLang="tr-TR" sz="3200" smtClean="0">
                <a:ea typeface="ヒラギノ角ゴ Pro W3" pitchFamily="121" charset="-128"/>
              </a:rPr>
              <a:t>Kadınlara kaldıkları süre içinde, psikolojik, hukuksal, sosyal destek ve temel sağlık hizmeti sunmak</a:t>
            </a:r>
            <a:r>
              <a:rPr lang="tr-TR" altLang="tr-TR" sz="3200" smtClean="0">
                <a:latin typeface="Arial" panose="020B0604020202020204" pitchFamily="34" charset="0"/>
                <a:ea typeface="ヒラギノ角ゴ Pro W3" pitchFamily="121" charset="-128"/>
              </a:rPr>
              <a:t>tır.</a:t>
            </a:r>
          </a:p>
          <a:p>
            <a:pPr eaLnBrk="1" hangingPunct="1">
              <a:lnSpc>
                <a:spcPct val="90000"/>
              </a:lnSpc>
            </a:pPr>
            <a:r>
              <a:rPr lang="tr-TR" altLang="tr-TR" sz="3200" smtClean="0">
                <a:ea typeface="ヒラギノ角ゴ Pro W3" pitchFamily="121" charset="-128"/>
              </a:rPr>
              <a:t>Kadınlara ve çocuklara güçlendirme programları uygulama</a:t>
            </a:r>
            <a:r>
              <a:rPr lang="tr-TR" altLang="tr-TR" sz="3200" smtClean="0">
                <a:latin typeface="Arial" panose="020B0604020202020204" pitchFamily="34" charset="0"/>
                <a:ea typeface="ヒラギノ角ゴ Pro W3" pitchFamily="121" charset="-128"/>
              </a:rPr>
              <a:t>ktır.</a:t>
            </a:r>
          </a:p>
          <a:p>
            <a:pPr eaLnBrk="1" hangingPunct="1">
              <a:lnSpc>
                <a:spcPct val="90000"/>
              </a:lnSpc>
            </a:pPr>
            <a:r>
              <a:rPr lang="tr-TR" altLang="tr-TR" sz="3200" smtClean="0">
                <a:ea typeface="ヒラギノ角ゴ Pro W3" pitchFamily="121" charset="-128"/>
              </a:rPr>
              <a:t>Kadınlara, yeni yaşam seçenekleri sunmak ve farkındalıklarını arttırıcı çalışmalar yapmak</a:t>
            </a:r>
            <a:r>
              <a:rPr lang="tr-TR" altLang="tr-TR" sz="3200" smtClean="0">
                <a:latin typeface="Arial" panose="020B0604020202020204" pitchFamily="34" charset="0"/>
                <a:ea typeface="ヒラギノ角ゴ Pro W3" pitchFamily="121" charset="-128"/>
              </a:rPr>
              <a:t>tır.</a:t>
            </a:r>
          </a:p>
          <a:p>
            <a:pPr eaLnBrk="1" hangingPunct="1">
              <a:lnSpc>
                <a:spcPct val="90000"/>
              </a:lnSpc>
            </a:pPr>
            <a:endParaRPr lang="tr-TR" altLang="tr-TR" smtClean="0">
              <a:ea typeface="ヒラギノ角ゴ Pro W3" pitchFamily="121"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5536" y="0"/>
            <a:ext cx="7239000" cy="1143000"/>
          </a:xfrm>
        </p:spPr>
        <p:txBody>
          <a:bodyPr/>
          <a:lstStyle/>
          <a:p>
            <a:pPr eaLnBrk="1" fontAlgn="auto" hangingPunct="1">
              <a:spcAft>
                <a:spcPts val="0"/>
              </a:spcAft>
              <a:defRPr/>
            </a:pPr>
            <a:r>
              <a:rPr lang="tr-TR" sz="4000" dirty="0" smtClean="0">
                <a:ea typeface="+mj-ea"/>
              </a:rPr>
              <a:t>KADIN-ERKEK EŞİTLİĞİ BİRİMİ</a:t>
            </a:r>
          </a:p>
        </p:txBody>
      </p:sp>
      <p:sp>
        <p:nvSpPr>
          <p:cNvPr id="25602" name="Rectangle 3"/>
          <p:cNvSpPr>
            <a:spLocks noGrp="1" noChangeArrowheads="1"/>
          </p:cNvSpPr>
          <p:nvPr>
            <p:ph idx="1"/>
          </p:nvPr>
        </p:nvSpPr>
        <p:spPr>
          <a:xfrm>
            <a:off x="457200" y="1341438"/>
            <a:ext cx="7239000" cy="5114925"/>
          </a:xfrm>
        </p:spPr>
        <p:txBody>
          <a:bodyPr/>
          <a:lstStyle/>
          <a:p>
            <a:pPr eaLnBrk="1" hangingPunct="1">
              <a:lnSpc>
                <a:spcPct val="80000"/>
              </a:lnSpc>
            </a:pPr>
            <a:r>
              <a:rPr lang="tr-TR" altLang="tr-TR" sz="2400" smtClean="0">
                <a:ea typeface="ヒラギノ角ゴ Pro W3" pitchFamily="121" charset="-128"/>
              </a:rPr>
              <a:t> Kadın-Erkek Eşitliği Birimimiz; mahallelerdeki kadınlarla yapılacak çeşitli farkındalık eğitimleri yoluyla toplumsal cinsiyet eşitliği, şiddet, yasal haklar, çevre, sağlık ve kentlilik bilinci konularında İzmir</a:t>
            </a:r>
            <a:r>
              <a:rPr lang="ja-JP" altLang="tr-TR" sz="2400" smtClean="0">
                <a:ea typeface="ヒラギノ角ゴ Pro W3" pitchFamily="121" charset="-128"/>
              </a:rPr>
              <a:t>’</a:t>
            </a:r>
            <a:r>
              <a:rPr lang="tr-TR" altLang="ja-JP" sz="2400" smtClean="0">
                <a:ea typeface="ヒラギノ角ゴ Pro W3" pitchFamily="121" charset="-128"/>
              </a:rPr>
              <a:t>deki kadınlara ulaşmayı hedeflemektedir. Bu sayede kadınların yerel yönetim hizmetlerinden beklentileri tespit edilerek, tespit edilen konularda İzmir Büyükşehir Belediyesi Meclisi </a:t>
            </a:r>
            <a:r>
              <a:rPr lang="ja-JP" altLang="tr-TR" sz="2400" smtClean="0">
                <a:ea typeface="ヒラギノ角ゴ Pro W3" pitchFamily="121" charset="-128"/>
              </a:rPr>
              <a:t>“</a:t>
            </a:r>
            <a:r>
              <a:rPr lang="tr-TR" altLang="ja-JP" sz="2400" smtClean="0">
                <a:ea typeface="ヒラギノ角ゴ Pro W3" pitchFamily="121" charset="-128"/>
              </a:rPr>
              <a:t>Kadın-Erkek Eşitliği İhtisas Komisyonu</a:t>
            </a:r>
            <a:r>
              <a:rPr lang="ja-JP" altLang="tr-TR" sz="2400" smtClean="0">
                <a:ea typeface="ヒラギノ角ゴ Pro W3" pitchFamily="121" charset="-128"/>
              </a:rPr>
              <a:t>”</a:t>
            </a:r>
            <a:r>
              <a:rPr lang="tr-TR" altLang="ja-JP" sz="2400" smtClean="0">
                <a:ea typeface="ヒラギノ角ゴ Pro W3" pitchFamily="121" charset="-128"/>
              </a:rPr>
              <a:t> ile iletişime geçilip bu beklentilerin ilgili birimler tarafından hizmete geçirilmesi sağlan</a:t>
            </a:r>
            <a:r>
              <a:rPr lang="tr-TR" altLang="ja-JP" sz="2400" smtClean="0">
                <a:latin typeface="Arial" panose="020B0604020202020204" pitchFamily="34" charset="0"/>
                <a:ea typeface="ヒラギノ角ゴ Pro W3" pitchFamily="121" charset="-128"/>
              </a:rPr>
              <a:t>maktadır. </a:t>
            </a:r>
          </a:p>
          <a:p>
            <a:pPr eaLnBrk="1" hangingPunct="1">
              <a:lnSpc>
                <a:spcPct val="80000"/>
              </a:lnSpc>
            </a:pPr>
            <a:r>
              <a:rPr lang="tr-TR" altLang="tr-TR" sz="2400" smtClean="0">
                <a:ea typeface="ヒラギノ角ゴ Pro W3" pitchFamily="121" charset="-128"/>
              </a:rPr>
              <a:t>Belediyemiz Meclisince onaylanarak imzalanmış olan ulusal ve uluslar arası kadın projelerinin yürütülmesi çalışmalarını gerçekleştirmektedir.</a:t>
            </a:r>
          </a:p>
          <a:p>
            <a:pPr eaLnBrk="1" hangingPunct="1">
              <a:lnSpc>
                <a:spcPct val="80000"/>
              </a:lnSpc>
            </a:pPr>
            <a:endParaRPr lang="tr-TR" altLang="tr-TR" sz="2400" smtClean="0">
              <a:ea typeface="ヒラギノ角ゴ Pro W3" pitchFamily="121" charset="-128"/>
            </a:endParaRPr>
          </a:p>
          <a:p>
            <a:pPr eaLnBrk="1" hangingPunct="1">
              <a:lnSpc>
                <a:spcPct val="80000"/>
              </a:lnSpc>
            </a:pPr>
            <a:endParaRPr lang="tr-TR" altLang="tr-TR" sz="2400" smtClean="0">
              <a:ea typeface="ヒラギノ角ゴ Pro W3" pitchFamily="121" charset="-128"/>
            </a:endParaRPr>
          </a:p>
          <a:p>
            <a:pPr eaLnBrk="1" hangingPunct="1">
              <a:lnSpc>
                <a:spcPct val="80000"/>
              </a:lnSpc>
              <a:buFontTx/>
              <a:buNone/>
            </a:pPr>
            <a:endParaRPr lang="tr-TR" altLang="tr-TR" sz="2400" smtClean="0">
              <a:ea typeface="ヒラギノ角ゴ Pro W3" pitchFamily="121" charset="-128"/>
            </a:endParaRPr>
          </a:p>
          <a:p>
            <a:pPr eaLnBrk="1" hangingPunct="1">
              <a:lnSpc>
                <a:spcPct val="80000"/>
              </a:lnSpc>
              <a:buFontTx/>
              <a:buNone/>
            </a:pPr>
            <a:endParaRPr lang="tr-TR" altLang="tr-TR" sz="2400" smtClean="0">
              <a:ea typeface="ヒラギノ角ゴ Pro W3" pitchFamily="121" charset="-128"/>
            </a:endParaRPr>
          </a:p>
          <a:p>
            <a:pPr eaLnBrk="1" hangingPunct="1">
              <a:lnSpc>
                <a:spcPct val="80000"/>
              </a:lnSpc>
              <a:buFontTx/>
              <a:buNone/>
            </a:pPr>
            <a:endParaRPr lang="tr-TR" altLang="tr-TR" sz="2400" smtClean="0">
              <a:ea typeface="ヒラギノ角ゴ Pro W3" pitchFamily="121"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İçerik Yer Tutucusu"/>
          <p:cNvSpPr>
            <a:spLocks noGrp="1"/>
          </p:cNvSpPr>
          <p:nvPr>
            <p:ph idx="1"/>
          </p:nvPr>
        </p:nvSpPr>
        <p:spPr/>
        <p:txBody>
          <a:bodyPr/>
          <a:lstStyle/>
          <a:p>
            <a:pPr eaLnBrk="1" hangingPunct="1">
              <a:lnSpc>
                <a:spcPct val="80000"/>
              </a:lnSpc>
            </a:pPr>
            <a:r>
              <a:rPr lang="tr-TR" altLang="tr-TR" sz="2800" smtClean="0">
                <a:ea typeface="ヒラギノ角ゴ Pro W3" pitchFamily="121" charset="-128"/>
              </a:rPr>
              <a:t>Belediyemiz tarafından hazırlanan çeşitli yayınlarla belediyemizin tüm çalışmalarının tanıtımı yapılmaktadır.</a:t>
            </a:r>
          </a:p>
          <a:p>
            <a:pPr eaLnBrk="1" hangingPunct="1">
              <a:lnSpc>
                <a:spcPct val="80000"/>
              </a:lnSpc>
            </a:pPr>
            <a:endParaRPr lang="tr-TR" altLang="tr-TR" sz="2800" smtClean="0">
              <a:ea typeface="ヒラギノ角ゴ Pro W3" pitchFamily="121" charset="-128"/>
            </a:endParaRPr>
          </a:p>
          <a:p>
            <a:pPr eaLnBrk="1" hangingPunct="1">
              <a:lnSpc>
                <a:spcPct val="80000"/>
              </a:lnSpc>
            </a:pPr>
            <a:r>
              <a:rPr lang="tr-TR" altLang="tr-TR" sz="2800" smtClean="0">
                <a:ea typeface="ヒラギノ角ゴ Pro W3" pitchFamily="121" charset="-128"/>
              </a:rPr>
              <a:t>Belediyemiz Meclisince Ekim 2014 te onaylanmış olan İzmir Yerel Eşitlik Eylem Planının Kurumsal düzeyde uygulanmasının sağlanması ve takibi </a:t>
            </a:r>
            <a:r>
              <a:rPr lang="tr-TR" altLang="tr-TR" sz="2800" smtClean="0">
                <a:latin typeface="Arial" panose="020B0604020202020204" pitchFamily="34" charset="0"/>
                <a:ea typeface="ヒラギノ角ゴ Pro W3" pitchFamily="121" charset="-128"/>
              </a:rPr>
              <a:t>sürdürülmektedir.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tr-TR" altLang="tr-TR" sz="3400" cap="none" smtClean="0">
                <a:ln>
                  <a:noFill/>
                </a:ln>
                <a:solidFill>
                  <a:schemeClr val="hlink"/>
                </a:solidFill>
                <a:latin typeface="Arial" panose="020B0604020202020204" pitchFamily="34" charset="0"/>
                <a:ea typeface="ヒラギノ角ゴ Pro W3" pitchFamily="121" charset="-128"/>
              </a:rPr>
              <a:t>ETKİNLİK &amp; ORGANİZASYON BİRİMİ</a:t>
            </a:r>
          </a:p>
        </p:txBody>
      </p:sp>
      <p:sp>
        <p:nvSpPr>
          <p:cNvPr id="27650" name="Rectangle 3"/>
          <p:cNvSpPr>
            <a:spLocks noGrp="1"/>
          </p:cNvSpPr>
          <p:nvPr>
            <p:ph type="body" idx="1"/>
          </p:nvPr>
        </p:nvSpPr>
        <p:spPr/>
        <p:txBody>
          <a:bodyPr/>
          <a:lstStyle/>
          <a:p>
            <a:r>
              <a:rPr lang="tr-TR" altLang="tr-TR" smtClean="0">
                <a:latin typeface="Arial" panose="020B0604020202020204" pitchFamily="34" charset="0"/>
                <a:ea typeface="ヒラギノ角ゴ Pro W3" pitchFamily="121" charset="-128"/>
              </a:rPr>
              <a:t>Kadın Çalışmaları Şube Müdürlüğümüz bünyesinde gerçekleştirilecek olan tüm iç ve dış etkinliklerin organizasyon süreçlerinin gerçekleştirildiği ve takip edildiği birimimizdir. </a:t>
            </a:r>
          </a:p>
          <a:p>
            <a:r>
              <a:rPr lang="tr-TR" altLang="tr-TR" smtClean="0">
                <a:latin typeface="Arial" panose="020B0604020202020204" pitchFamily="34" charset="0"/>
                <a:ea typeface="ヒラギノ角ゴ Pro W3" pitchFamily="121" charset="-128"/>
              </a:rPr>
              <a:t>Kentsel olanaklara erişimi kısıtlı kadınlara yönelik verilen eğitimler sonrası tamamlayıcı nitelikte sosyal etkinlikler ve kenti tanımaya yönelik geziler düzenlenmektedir.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defRPr/>
            </a:pPr>
            <a:r>
              <a:rPr lang="tr-TR" dirty="0" smtClean="0">
                <a:ea typeface="+mj-ea"/>
              </a:rPr>
              <a:t>GENEL İDARİ HİZMETLER BÜROSU</a:t>
            </a:r>
            <a:br>
              <a:rPr lang="tr-TR" dirty="0" smtClean="0">
                <a:ea typeface="+mj-ea"/>
              </a:rPr>
            </a:br>
            <a:endParaRPr lang="tr-TR" dirty="0">
              <a:ea typeface="+mj-ea"/>
            </a:endParaRPr>
          </a:p>
        </p:txBody>
      </p:sp>
      <p:sp>
        <p:nvSpPr>
          <p:cNvPr id="28674" name="2 İçerik Yer Tutucusu"/>
          <p:cNvSpPr>
            <a:spLocks noGrp="1"/>
          </p:cNvSpPr>
          <p:nvPr>
            <p:ph idx="1"/>
          </p:nvPr>
        </p:nvSpPr>
        <p:spPr/>
        <p:txBody>
          <a:bodyPr/>
          <a:lstStyle/>
          <a:p>
            <a:r>
              <a:rPr lang="tr-TR" altLang="tr-TR" smtClean="0">
                <a:ea typeface="ヒラギノ角ゴ Pro W3" pitchFamily="121" charset="-128"/>
              </a:rPr>
              <a:t>Şube Müdürlüğünün ve bağlı birimlerinin fonksiyonlarının yerine getirilmesini sağlayan; evrak giriş-çıkışı, yazışmalar, personel özlük işleri, mal ve hizmet alımlarına ilişkin teknik şartname hazırlığı, piyasa araştırması, sözleşme sonrası mal/hizmet kabulu, bedelinin ödenmesine ilişkin süreçleri yürütmek ve takibi, aboneliğe konu tarifeli hizmetlerin ödemeleri, bağlı birimlerin günlük işleyişinin kolaylaştırıcılığını sağlamak vb… gibi genel idari hizmetlerin yürütülmesi sağlanır.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idx="1"/>
          </p:nvPr>
        </p:nvSpPr>
        <p:spPr>
          <a:xfrm>
            <a:off x="-180975" y="1065213"/>
            <a:ext cx="8229600" cy="5792787"/>
          </a:xfrm>
        </p:spPr>
        <p:txBody>
          <a:bodyPr/>
          <a:lstStyle/>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r>
              <a:rPr lang="tr-TR" altLang="tr-TR" sz="3200" smtClean="0">
                <a:ea typeface="ヒラギノ角ゴ Pro W3" pitchFamily="121" charset="-128"/>
              </a:rPr>
              <a:t>İzmir Büyükşehir Belediyesi</a:t>
            </a:r>
          </a:p>
          <a:p>
            <a:pPr algn="ctr" eaLnBrk="1" hangingPunct="1">
              <a:buFontTx/>
              <a:buNone/>
            </a:pPr>
            <a:r>
              <a:rPr lang="ja-JP" altLang="tr-TR" sz="3200" b="1" smtClean="0">
                <a:ea typeface="ヒラギノ角ゴ Pro W3" pitchFamily="121" charset="-128"/>
              </a:rPr>
              <a:t>“</a:t>
            </a:r>
            <a:r>
              <a:rPr lang="tr-TR" altLang="ja-JP" sz="3200" b="1" smtClean="0">
                <a:ea typeface="ヒラギノ角ゴ Pro W3" pitchFamily="121" charset="-128"/>
              </a:rPr>
              <a:t>Kadın Dostu Kent</a:t>
            </a:r>
            <a:r>
              <a:rPr lang="ja-JP" altLang="tr-TR" sz="3200" b="1" smtClean="0">
                <a:ea typeface="ヒラギノ角ゴ Pro W3" pitchFamily="121" charset="-128"/>
              </a:rPr>
              <a:t>”</a:t>
            </a:r>
            <a:endParaRPr lang="tr-TR" altLang="ja-JP" sz="3200" b="1" smtClean="0">
              <a:ea typeface="ヒラギノ角ゴ Pro W3" pitchFamily="121" charset="-128"/>
            </a:endParaRPr>
          </a:p>
          <a:p>
            <a:pPr algn="ctr" eaLnBrk="1" hangingPunct="1">
              <a:buFontTx/>
              <a:buNone/>
            </a:pPr>
            <a:r>
              <a:rPr lang="tr-TR" altLang="tr-TR" sz="3200" smtClean="0">
                <a:ea typeface="ヒラギノ角ゴ Pro W3" pitchFamily="121" charset="-128"/>
              </a:rPr>
              <a:t>ünvanına yaraşır şekilde kadınlara yönelik hizmetlerine devam edecektir. </a:t>
            </a:r>
          </a:p>
        </p:txBody>
      </p:sp>
      <p:pic>
        <p:nvPicPr>
          <p:cNvPr id="29698" name="Picture 2" descr="logo.pd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33338"/>
            <a:ext cx="433070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4" descr="ib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575" y="3716338"/>
            <a:ext cx="2054225" cy="212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2" name="Rectangle 3"/>
          <p:cNvSpPr>
            <a:spLocks noGrp="1" noChangeArrowheads="1"/>
          </p:cNvSpPr>
          <p:nvPr>
            <p:ph idx="1"/>
          </p:nvPr>
        </p:nvSpPr>
        <p:spPr>
          <a:xfrm>
            <a:off x="0" y="404813"/>
            <a:ext cx="8229600" cy="5576887"/>
          </a:xfrm>
        </p:spPr>
        <p:txBody>
          <a:bodyPr/>
          <a:lstStyle/>
          <a:p>
            <a:pPr algn="ctr" eaLnBrk="1" hangingPunct="1">
              <a:buFontTx/>
              <a:buNone/>
            </a:pPr>
            <a:r>
              <a:rPr lang="tr-TR" altLang="tr-TR" sz="4800" smtClean="0">
                <a:ea typeface="ヒラギノ角ゴ Pro W3" pitchFamily="121" charset="-128"/>
              </a:rPr>
              <a:t>TEŞEKKÜR EDERİZ</a:t>
            </a:r>
          </a:p>
          <a:p>
            <a:pPr algn="ctr" eaLnBrk="1" hangingPunct="1">
              <a:buFontTx/>
              <a:buNone/>
            </a:pPr>
            <a:endParaRPr lang="tr-TR" altLang="tr-TR" i="1" smtClean="0">
              <a:ea typeface="ヒラギノ角ゴ Pro W3" pitchFamily="121" charset="-128"/>
            </a:endParaRPr>
          </a:p>
          <a:p>
            <a:pPr algn="ctr" eaLnBrk="1" hangingPunct="1">
              <a:buFontTx/>
              <a:buNone/>
            </a:pPr>
            <a:r>
              <a:rPr lang="tr-TR" altLang="tr-TR" sz="4400" smtClean="0">
                <a:ea typeface="ヒラギノ角ゴ Pro W3" pitchFamily="121" charset="-128"/>
              </a:rPr>
              <a:t>SOSYAL PROJELER DAİRESİ BAŞKANLIĞI</a:t>
            </a:r>
            <a:br>
              <a:rPr lang="tr-TR" altLang="tr-TR" sz="4400" smtClean="0">
                <a:ea typeface="ヒラギノ角ゴ Pro W3" pitchFamily="121" charset="-128"/>
              </a:rPr>
            </a:br>
            <a:r>
              <a:rPr lang="tr-TR" altLang="tr-TR" sz="2800" smtClean="0">
                <a:ea typeface="ヒラギノ角ゴ Pro W3" pitchFamily="121" charset="-128"/>
              </a:rPr>
              <a:t>KADIN ÇALIŞMALARI ŞUBE MÜDÜRLÜĞÜ</a:t>
            </a:r>
          </a:p>
          <a:p>
            <a:pPr algn="ctr" eaLnBrk="1" hangingPunct="1">
              <a:buFontTx/>
              <a:buNone/>
            </a:pPr>
            <a:endParaRPr lang="tr-TR" altLang="tr-TR" i="1" smtClean="0">
              <a:ea typeface="ヒラギノ角ゴ Pro W3" pitchFamily="121" charset="-128"/>
            </a:endParaRPr>
          </a:p>
          <a:p>
            <a:pPr algn="ctr" eaLnBrk="1" hangingPunct="1">
              <a:buFontTx/>
              <a:buNone/>
            </a:pPr>
            <a:endParaRPr lang="tr-TR" altLang="tr-TR" i="1" smtClean="0">
              <a:ea typeface="ヒラギノ角ゴ Pro W3" pitchFamily="121"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idx="1"/>
          </p:nvPr>
        </p:nvSpPr>
        <p:spPr>
          <a:xfrm>
            <a:off x="323850" y="333375"/>
            <a:ext cx="7416800" cy="6048375"/>
          </a:xfrm>
        </p:spPr>
        <p:txBody>
          <a:bodyPr/>
          <a:lstStyle/>
          <a:p>
            <a:pPr eaLnBrk="1" hangingPunct="1">
              <a:lnSpc>
                <a:spcPct val="90000"/>
              </a:lnSpc>
              <a:buFontTx/>
              <a:buNone/>
            </a:pPr>
            <a:r>
              <a:rPr lang="tr-TR" altLang="tr-TR" sz="3200" smtClean="0">
                <a:ea typeface="ヒラギノ角ゴ Pro W3" pitchFamily="121" charset="-128"/>
              </a:rPr>
              <a:t>İzmir Büyükşehir Belediyesi 2006 yılında Birleşmiş Milletler ve İçişleri Bakanlığı ortaklığında imzalanan,</a:t>
            </a:r>
          </a:p>
          <a:p>
            <a:pPr eaLnBrk="1" hangingPunct="1">
              <a:lnSpc>
                <a:spcPct val="90000"/>
              </a:lnSpc>
              <a:buFontTx/>
              <a:buNone/>
            </a:pPr>
            <a:r>
              <a:rPr lang="ja-JP" altLang="tr-TR" sz="3200" b="1" smtClean="0">
                <a:ea typeface="ヒラギノ角ゴ Pro W3" pitchFamily="121" charset="-128"/>
              </a:rPr>
              <a:t>“</a:t>
            </a:r>
            <a:r>
              <a:rPr lang="tr-TR" altLang="ja-JP" sz="3200" b="1" smtClean="0">
                <a:ea typeface="ヒラギノ角ゴ Pro W3" pitchFamily="121" charset="-128"/>
              </a:rPr>
              <a:t>Kadınların ve Kız Çocuklarının İnsan Haklarının Korunması ve Geliştirilmesi</a:t>
            </a:r>
            <a:r>
              <a:rPr lang="ja-JP" altLang="tr-TR" sz="3200" b="1" smtClean="0">
                <a:ea typeface="ヒラギノ角ゴ Pro W3" pitchFamily="121" charset="-128"/>
              </a:rPr>
              <a:t>”</a:t>
            </a:r>
            <a:r>
              <a:rPr lang="tr-TR" altLang="ja-JP" sz="3200" b="1" smtClean="0">
                <a:ea typeface="ヒラギノ角ゴ Pro W3" pitchFamily="121" charset="-128"/>
              </a:rPr>
              <a:t> </a:t>
            </a:r>
          </a:p>
          <a:p>
            <a:pPr eaLnBrk="1" hangingPunct="1">
              <a:lnSpc>
                <a:spcPct val="90000"/>
              </a:lnSpc>
              <a:buFontTx/>
              <a:buNone/>
            </a:pPr>
            <a:r>
              <a:rPr lang="tr-TR" altLang="tr-TR" sz="3200" smtClean="0">
                <a:ea typeface="ヒラギノ角ゴ Pro W3" pitchFamily="121" charset="-128"/>
              </a:rPr>
              <a:t>projesinin ortağı olmuş ve proje kapsamında geliştirilen </a:t>
            </a:r>
          </a:p>
          <a:p>
            <a:pPr eaLnBrk="1" hangingPunct="1">
              <a:lnSpc>
                <a:spcPct val="90000"/>
              </a:lnSpc>
              <a:buFontTx/>
              <a:buNone/>
            </a:pPr>
            <a:r>
              <a:rPr lang="ja-JP" altLang="tr-TR" sz="3200" b="1" smtClean="0">
                <a:ea typeface="ヒラギノ角ゴ Pro W3" pitchFamily="121" charset="-128"/>
              </a:rPr>
              <a:t>“</a:t>
            </a:r>
            <a:r>
              <a:rPr lang="tr-TR" altLang="ja-JP" sz="3200" b="1" smtClean="0">
                <a:ea typeface="ヒラギノ角ゴ Pro W3" pitchFamily="121" charset="-128"/>
              </a:rPr>
              <a:t>Yerel Eşitlik Eylem Planı</a:t>
            </a:r>
            <a:r>
              <a:rPr lang="ja-JP" altLang="tr-TR" sz="3200" b="1" smtClean="0">
                <a:ea typeface="ヒラギノ角ゴ Pro W3" pitchFamily="121" charset="-128"/>
              </a:rPr>
              <a:t>”</a:t>
            </a:r>
            <a:r>
              <a:rPr lang="tr-TR" altLang="ja-JP" sz="3200" b="1" smtClean="0">
                <a:ea typeface="ヒラギノ角ゴ Pro W3" pitchFamily="121" charset="-128"/>
              </a:rPr>
              <a:t> </a:t>
            </a:r>
            <a:r>
              <a:rPr lang="tr-TR" altLang="ja-JP" sz="3200" smtClean="0">
                <a:ea typeface="ヒラギノ角ゴ Pro W3" pitchFamily="121" charset="-128"/>
              </a:rPr>
              <a:t>nı 14.08.2008 tarihinde onaylayarak, İzmir</a:t>
            </a:r>
            <a:r>
              <a:rPr lang="ja-JP" altLang="tr-TR" sz="3200" smtClean="0">
                <a:ea typeface="ヒラギノ角ゴ Pro W3" pitchFamily="121" charset="-128"/>
              </a:rPr>
              <a:t>’</a:t>
            </a:r>
            <a:r>
              <a:rPr lang="tr-TR" altLang="ja-JP" sz="3200" smtClean="0">
                <a:ea typeface="ヒラギノ角ゴ Pro W3" pitchFamily="121" charset="-128"/>
              </a:rPr>
              <a:t>de kadınlara eşit hizmet sunmayı taahhüt etmiştir. </a:t>
            </a:r>
            <a:endParaRPr lang="tr-TR" altLang="ja-JP" sz="3200" b="1" smtClean="0">
              <a:ea typeface="ヒラギノ角ゴ Pro W3" pitchFamily="121" charset="-128"/>
            </a:endParaRPr>
          </a:p>
          <a:p>
            <a:pPr eaLnBrk="1" hangingPunct="1">
              <a:lnSpc>
                <a:spcPct val="90000"/>
              </a:lnSpc>
              <a:buFontTx/>
              <a:buNone/>
            </a:pPr>
            <a:endParaRPr lang="tr-TR" altLang="tr-TR" smtClean="0">
              <a:ea typeface="ヒラギノ角ゴ Pro W3" pitchFamily="121"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idx="1"/>
          </p:nvPr>
        </p:nvSpPr>
        <p:spPr>
          <a:xfrm>
            <a:off x="457200" y="549275"/>
            <a:ext cx="7499350" cy="5576888"/>
          </a:xfrm>
        </p:spPr>
        <p:txBody>
          <a:bodyPr/>
          <a:lstStyle/>
          <a:p>
            <a:pPr eaLnBrk="1" hangingPunct="1">
              <a:buFontTx/>
              <a:buNone/>
            </a:pPr>
            <a:r>
              <a:rPr lang="tr-TR" altLang="tr-TR" sz="3200" smtClean="0">
                <a:ea typeface="ヒラギノ角ゴ Pro W3" pitchFamily="121" charset="-128"/>
              </a:rPr>
              <a:t>PROJE KAPSAMINDA</a:t>
            </a:r>
            <a:r>
              <a:rPr lang="tr-TR" altLang="tr-TR" sz="3200" smtClean="0">
                <a:latin typeface="Arial" panose="020B0604020202020204" pitchFamily="34" charset="0"/>
                <a:ea typeface="ヒラギノ角ゴ Pro W3" pitchFamily="121" charset="-128"/>
              </a:rPr>
              <a:t> ;</a:t>
            </a:r>
          </a:p>
          <a:p>
            <a:pPr eaLnBrk="1" hangingPunct="1">
              <a:buFontTx/>
              <a:buNone/>
            </a:pPr>
            <a:r>
              <a:rPr lang="tr-TR" altLang="tr-TR" sz="3200" smtClean="0">
                <a:ea typeface="ヒラギノ角ゴ Pro W3" pitchFamily="121" charset="-128"/>
              </a:rPr>
              <a:t>Öncelikle 2008 tarihinde İzmir Büyükşehir Belediye Meclisinde </a:t>
            </a:r>
          </a:p>
          <a:p>
            <a:pPr eaLnBrk="1" hangingPunct="1">
              <a:buFontTx/>
              <a:buNone/>
            </a:pPr>
            <a:r>
              <a:rPr lang="ja-JP" altLang="tr-TR" sz="3200" b="1" smtClean="0">
                <a:ea typeface="ヒラギノ角ゴ Pro W3" pitchFamily="121" charset="-128"/>
              </a:rPr>
              <a:t>“</a:t>
            </a:r>
            <a:r>
              <a:rPr lang="tr-TR" altLang="ja-JP" sz="3200" b="1" smtClean="0">
                <a:ea typeface="ヒラギノ角ゴ Pro W3" pitchFamily="121" charset="-128"/>
              </a:rPr>
              <a:t>Kadın-Erkek Eşitliği İhtisas Komisyonu</a:t>
            </a:r>
            <a:r>
              <a:rPr lang="ja-JP" altLang="tr-TR" sz="3200" b="1" smtClean="0">
                <a:ea typeface="ヒラギノ角ゴ Pro W3" pitchFamily="121" charset="-128"/>
              </a:rPr>
              <a:t>”</a:t>
            </a:r>
            <a:r>
              <a:rPr lang="tr-TR" altLang="ja-JP" sz="3200" smtClean="0">
                <a:ea typeface="ヒラギノ角ゴ Pro W3" pitchFamily="121" charset="-128"/>
              </a:rPr>
              <a:t> oluşturulmuş olup,çalışmalarına devam etmektedir.</a:t>
            </a:r>
          </a:p>
          <a:p>
            <a:pPr eaLnBrk="1" hangingPunct="1">
              <a:buFontTx/>
              <a:buNone/>
            </a:pPr>
            <a:r>
              <a:rPr lang="tr-TR" altLang="tr-TR" sz="3200" smtClean="0">
                <a:ea typeface="ヒラギノ角ゴ Pro W3" pitchFamily="121" charset="-128"/>
              </a:rPr>
              <a:t>Aynı yıl </a:t>
            </a:r>
            <a:r>
              <a:rPr lang="ja-JP" altLang="tr-TR" sz="3200" b="1" smtClean="0">
                <a:ea typeface="ヒラギノ角ゴ Pro W3" pitchFamily="121" charset="-128"/>
              </a:rPr>
              <a:t>“</a:t>
            </a:r>
            <a:r>
              <a:rPr lang="tr-TR" altLang="ja-JP" sz="3200" b="1" smtClean="0">
                <a:ea typeface="ヒラギノ角ゴ Pro W3" pitchFamily="121" charset="-128"/>
              </a:rPr>
              <a:t>Kadın Danışma Merkezi</a:t>
            </a:r>
            <a:r>
              <a:rPr lang="ja-JP" altLang="tr-TR" sz="3200" b="1" smtClean="0">
                <a:ea typeface="ヒラギノ角ゴ Pro W3" pitchFamily="121" charset="-128"/>
              </a:rPr>
              <a:t>”</a:t>
            </a:r>
            <a:r>
              <a:rPr lang="tr-TR" altLang="ja-JP" sz="3200" smtClean="0">
                <a:ea typeface="ヒラギノ角ゴ Pro W3" pitchFamily="121" charset="-128"/>
              </a:rPr>
              <a:t> </a:t>
            </a:r>
          </a:p>
          <a:p>
            <a:pPr eaLnBrk="1" hangingPunct="1">
              <a:buFontTx/>
              <a:buNone/>
            </a:pPr>
            <a:r>
              <a:rPr lang="tr-TR" altLang="tr-TR" sz="3200" smtClean="0">
                <a:ea typeface="ヒラギノ角ゴ Pro W3" pitchFamily="121" charset="-128"/>
              </a:rPr>
              <a:t>ve </a:t>
            </a:r>
          </a:p>
          <a:p>
            <a:pPr eaLnBrk="1" hangingPunct="1">
              <a:buFontTx/>
              <a:buNone/>
            </a:pPr>
            <a:r>
              <a:rPr lang="tr-TR" altLang="tr-TR" sz="3200" smtClean="0">
                <a:ea typeface="ヒラギノ角ゴ Pro W3" pitchFamily="121" charset="-128"/>
              </a:rPr>
              <a:t>bir yıl sonra </a:t>
            </a:r>
            <a:r>
              <a:rPr lang="ja-JP" altLang="tr-TR" sz="3200" b="1" smtClean="0">
                <a:ea typeface="ヒラギノ角ゴ Pro W3" pitchFamily="121" charset="-128"/>
              </a:rPr>
              <a:t>“</a:t>
            </a:r>
            <a:r>
              <a:rPr lang="tr-TR" altLang="ja-JP" sz="3200" b="1" smtClean="0">
                <a:ea typeface="ヒラギノ角ゴ Pro W3" pitchFamily="121" charset="-128"/>
              </a:rPr>
              <a:t>Kadın Sığınmaevi</a:t>
            </a:r>
            <a:r>
              <a:rPr lang="ja-JP" altLang="tr-TR" sz="3200" b="1" smtClean="0">
                <a:ea typeface="ヒラギノ角ゴ Pro W3" pitchFamily="121" charset="-128"/>
              </a:rPr>
              <a:t>”</a:t>
            </a:r>
            <a:r>
              <a:rPr lang="tr-TR" altLang="ja-JP" sz="3200" smtClean="0">
                <a:ea typeface="ヒラギノ角ゴ Pro W3" pitchFamily="121" charset="-128"/>
              </a:rPr>
              <a:t> hizmete girmiştir.</a:t>
            </a:r>
            <a:endParaRPr lang="tr-TR" altLang="tr-TR" sz="3200" smtClean="0">
              <a:ea typeface="ヒラギノ角ゴ Pro W3" pitchFamily="121"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idx="1"/>
          </p:nvPr>
        </p:nvSpPr>
        <p:spPr>
          <a:xfrm>
            <a:off x="0" y="260350"/>
            <a:ext cx="8229600" cy="5865813"/>
          </a:xfrm>
        </p:spPr>
        <p:txBody>
          <a:bodyPr/>
          <a:lstStyle/>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r>
              <a:rPr lang="tr-TR" altLang="tr-TR" sz="3200" smtClean="0">
                <a:ea typeface="ヒラギノ角ゴ Pro W3" pitchFamily="121" charset="-128"/>
              </a:rPr>
              <a:t>İzmir Büyükşehir Belediyesinin uyguladığı eşitlik politikaları doğrultusunda </a:t>
            </a:r>
          </a:p>
          <a:p>
            <a:pPr algn="ctr" eaLnBrk="1" hangingPunct="1">
              <a:buFontTx/>
              <a:buNone/>
            </a:pPr>
            <a:r>
              <a:rPr lang="tr-TR" altLang="tr-TR" sz="3200" smtClean="0">
                <a:ea typeface="ヒラギノ角ゴ Pro W3" pitchFamily="121" charset="-128"/>
              </a:rPr>
              <a:t>2010 yılı Ocak ayında BM tarafından </a:t>
            </a:r>
          </a:p>
          <a:p>
            <a:pPr algn="ctr" eaLnBrk="1" hangingPunct="1">
              <a:buFontTx/>
              <a:buNone/>
            </a:pPr>
            <a:r>
              <a:rPr lang="tr-TR" altLang="tr-TR" sz="3200" smtClean="0">
                <a:ea typeface="ヒラギノ角ゴ Pro W3" pitchFamily="121" charset="-128"/>
              </a:rPr>
              <a:t>İzmir</a:t>
            </a:r>
            <a:r>
              <a:rPr lang="tr-TR" altLang="tr-TR" sz="3200" b="1" smtClean="0">
                <a:ea typeface="ヒラギノ角ゴ Pro W3" pitchFamily="121" charset="-128"/>
              </a:rPr>
              <a:t> </a:t>
            </a:r>
            <a:r>
              <a:rPr lang="ja-JP" altLang="tr-TR" sz="3200" b="1" smtClean="0">
                <a:ea typeface="ヒラギノ角ゴ Pro W3" pitchFamily="121" charset="-128"/>
              </a:rPr>
              <a:t>“</a:t>
            </a:r>
            <a:r>
              <a:rPr lang="tr-TR" altLang="ja-JP" sz="3200" b="1" smtClean="0">
                <a:ea typeface="ヒラギノ角ゴ Pro W3" pitchFamily="121" charset="-128"/>
              </a:rPr>
              <a:t>Kadın Dostu Kent</a:t>
            </a:r>
            <a:r>
              <a:rPr lang="ja-JP" altLang="tr-TR" sz="3200" b="1" smtClean="0">
                <a:ea typeface="ヒラギノ角ゴ Pro W3" pitchFamily="121" charset="-128"/>
              </a:rPr>
              <a:t>”</a:t>
            </a:r>
            <a:r>
              <a:rPr lang="tr-TR" altLang="ja-JP" sz="3200" b="1" smtClean="0">
                <a:ea typeface="ヒラギノ角ゴ Pro W3" pitchFamily="121" charset="-128"/>
              </a:rPr>
              <a:t> 	</a:t>
            </a:r>
          </a:p>
          <a:p>
            <a:pPr algn="ctr" eaLnBrk="1" hangingPunct="1">
              <a:buFontTx/>
              <a:buNone/>
            </a:pPr>
            <a:r>
              <a:rPr lang="tr-TR" altLang="tr-TR" sz="3200" smtClean="0">
                <a:ea typeface="ヒラギノ角ゴ Pro W3" pitchFamily="121" charset="-128"/>
              </a:rPr>
              <a:t>olarak ilan edilmiştir.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idx="1"/>
          </p:nvPr>
        </p:nvSpPr>
        <p:spPr>
          <a:xfrm>
            <a:off x="457200" y="333375"/>
            <a:ext cx="7570788" cy="5792788"/>
          </a:xfrm>
        </p:spPr>
        <p:txBody>
          <a:bodyPr/>
          <a:lstStyle/>
          <a:p>
            <a:pPr algn="ctr" eaLnBrk="1" hangingPunct="1">
              <a:lnSpc>
                <a:spcPct val="90000"/>
              </a:lnSpc>
              <a:buFontTx/>
              <a:buNone/>
            </a:pPr>
            <a:r>
              <a:rPr lang="tr-TR" altLang="tr-TR" sz="2800" smtClean="0">
                <a:ea typeface="ヒラギノ角ゴ Pro W3" pitchFamily="121" charset="-128"/>
              </a:rPr>
              <a:t>2011 yılında ikinci etabı başlayan projenin yine ortaklarından olan İzmir Büyükşehir Belediyesi diğer illerin belediyelerine deneyimleriyle öncülük etmektedir.</a:t>
            </a:r>
          </a:p>
          <a:p>
            <a:pPr algn="ctr" eaLnBrk="1" hangingPunct="1">
              <a:lnSpc>
                <a:spcPct val="90000"/>
              </a:lnSpc>
              <a:buFontTx/>
              <a:buNone/>
            </a:pPr>
            <a:r>
              <a:rPr lang="tr-TR" altLang="tr-TR" sz="2800" smtClean="0">
                <a:ea typeface="ヒラギノ角ゴ Pro W3" pitchFamily="121" charset="-128"/>
              </a:rPr>
              <a:t>Yerel Eşitlik politikaları gereği olarak 15.05.2012 tarihinde</a:t>
            </a:r>
          </a:p>
          <a:p>
            <a:pPr algn="ctr" eaLnBrk="1" hangingPunct="1">
              <a:lnSpc>
                <a:spcPct val="90000"/>
              </a:lnSpc>
              <a:buFontTx/>
              <a:buNone/>
            </a:pPr>
            <a:r>
              <a:rPr lang="ja-JP" altLang="tr-TR" sz="2800" b="1" smtClean="0">
                <a:ea typeface="ヒラギノ角ゴ Pro W3" pitchFamily="121" charset="-128"/>
              </a:rPr>
              <a:t>“</a:t>
            </a:r>
            <a:r>
              <a:rPr lang="tr-TR" altLang="ja-JP" sz="2800" b="1" smtClean="0">
                <a:ea typeface="ヒラギノ角ゴ Pro W3" pitchFamily="121" charset="-128"/>
              </a:rPr>
              <a:t>Kadın Erkek Eşitliği</a:t>
            </a:r>
            <a:r>
              <a:rPr lang="ja-JP" altLang="tr-TR" sz="2800" b="1" smtClean="0">
                <a:ea typeface="ヒラギノ角ゴ Pro W3" pitchFamily="121" charset="-128"/>
              </a:rPr>
              <a:t>”</a:t>
            </a:r>
            <a:r>
              <a:rPr lang="tr-TR" altLang="ja-JP" sz="2800" b="1" smtClean="0">
                <a:ea typeface="ヒラギノ角ゴ Pro W3" pitchFamily="121" charset="-128"/>
              </a:rPr>
              <a:t> </a:t>
            </a:r>
          </a:p>
          <a:p>
            <a:pPr algn="ctr" eaLnBrk="1" hangingPunct="1">
              <a:lnSpc>
                <a:spcPct val="90000"/>
              </a:lnSpc>
              <a:buFontTx/>
              <a:buNone/>
            </a:pPr>
            <a:r>
              <a:rPr lang="tr-TR" altLang="tr-TR" sz="2800" smtClean="0">
                <a:ea typeface="ヒラギノ角ゴ Pro W3" pitchFamily="121" charset="-128"/>
              </a:rPr>
              <a:t>birimi kurulmuş</a:t>
            </a:r>
          </a:p>
          <a:p>
            <a:pPr algn="ctr" eaLnBrk="1" hangingPunct="1">
              <a:lnSpc>
                <a:spcPct val="90000"/>
              </a:lnSpc>
              <a:buFontTx/>
              <a:buNone/>
            </a:pPr>
            <a:r>
              <a:rPr lang="tr-TR" altLang="tr-TR" sz="2800" smtClean="0">
                <a:ea typeface="ヒラギノ角ゴ Pro W3" pitchFamily="121" charset="-128"/>
              </a:rPr>
              <a:t>ve</a:t>
            </a:r>
          </a:p>
          <a:p>
            <a:pPr algn="ctr" eaLnBrk="1" hangingPunct="1">
              <a:lnSpc>
                <a:spcPct val="90000"/>
              </a:lnSpc>
              <a:buFontTx/>
              <a:buNone/>
            </a:pPr>
            <a:r>
              <a:rPr lang="tr-TR" altLang="tr-TR" sz="2800" smtClean="0">
                <a:latin typeface="Arial" panose="020B0604020202020204" pitchFamily="34" charset="0"/>
                <a:ea typeface="ヒラギノ角ゴ Pro W3" pitchFamily="121" charset="-128"/>
              </a:rPr>
              <a:t>Haziran </a:t>
            </a:r>
            <a:r>
              <a:rPr lang="tr-TR" altLang="tr-TR" sz="2800" smtClean="0">
                <a:ea typeface="ヒラギノ角ゴ Pro W3" pitchFamily="121" charset="-128"/>
              </a:rPr>
              <a:t>2012 tarihinde Sosyal Projeler Daire Başkanlığına bağlı olarak </a:t>
            </a:r>
          </a:p>
          <a:p>
            <a:pPr algn="ctr" eaLnBrk="1" hangingPunct="1">
              <a:lnSpc>
                <a:spcPct val="90000"/>
              </a:lnSpc>
              <a:buFontTx/>
              <a:buNone/>
            </a:pPr>
            <a:r>
              <a:rPr lang="tr-TR" altLang="tr-TR" sz="2800" b="1" smtClean="0">
                <a:ea typeface="ヒラギノ角ゴ Pro W3" pitchFamily="121" charset="-128"/>
              </a:rPr>
              <a:t>Kadın Çalışmaları Şube Müdürlüğü </a:t>
            </a:r>
          </a:p>
          <a:p>
            <a:pPr algn="ctr" eaLnBrk="1" hangingPunct="1">
              <a:lnSpc>
                <a:spcPct val="90000"/>
              </a:lnSpc>
              <a:buFontTx/>
              <a:buNone/>
            </a:pPr>
            <a:r>
              <a:rPr lang="tr-TR" altLang="tr-TR" sz="2800" smtClean="0">
                <a:ea typeface="ヒラギノ角ゴ Pro W3" pitchFamily="121" charset="-128"/>
              </a:rPr>
              <a:t>Kurulmuştur.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idx="1"/>
          </p:nvPr>
        </p:nvSpPr>
        <p:spPr>
          <a:xfrm>
            <a:off x="457200" y="260350"/>
            <a:ext cx="7570788" cy="5865813"/>
          </a:xfrm>
        </p:spPr>
        <p:txBody>
          <a:bodyPr/>
          <a:lstStyle/>
          <a:p>
            <a:pPr algn="ctr" eaLnBrk="1" hangingPunct="1">
              <a:lnSpc>
                <a:spcPct val="90000"/>
              </a:lnSpc>
              <a:buFontTx/>
              <a:buNone/>
            </a:pPr>
            <a:r>
              <a:rPr lang="tr-TR" altLang="tr-TR" sz="2800" b="1" smtClean="0">
                <a:ea typeface="ヒラギノ角ゴ Pro W3" pitchFamily="121" charset="-128"/>
              </a:rPr>
              <a:t>Kadın Çalışmaları Şube Müdürlüğü;</a:t>
            </a:r>
            <a:r>
              <a:rPr lang="tr-TR" altLang="tr-TR" sz="2800" smtClean="0">
                <a:ea typeface="ヒラギノ角ゴ Pro W3" pitchFamily="121" charset="-128"/>
              </a:rPr>
              <a:t> </a:t>
            </a:r>
          </a:p>
          <a:p>
            <a:pPr algn="ctr" eaLnBrk="1" hangingPunct="1">
              <a:lnSpc>
                <a:spcPct val="90000"/>
              </a:lnSpc>
              <a:buFontTx/>
              <a:buNone/>
            </a:pPr>
            <a:endParaRPr lang="tr-TR" altLang="tr-TR" sz="2800" smtClean="0">
              <a:ea typeface="ヒラギノ角ゴ Pro W3" pitchFamily="121" charset="-128"/>
            </a:endParaRPr>
          </a:p>
          <a:p>
            <a:pPr algn="ctr" eaLnBrk="1" hangingPunct="1">
              <a:lnSpc>
                <a:spcPct val="90000"/>
              </a:lnSpc>
              <a:buFontTx/>
              <a:buNone/>
            </a:pPr>
            <a:r>
              <a:rPr lang="tr-TR" altLang="tr-TR" sz="2800" smtClean="0">
                <a:ea typeface="ヒラギノ角ゴ Pro W3" pitchFamily="121" charset="-128"/>
              </a:rPr>
              <a:t>Kadına yönelik hizmetler üretmek belediye hizmetlerinden kadınların eşit yararlanmasını sağlamak, kadına yönelik şiddetle mücadele etmek ve bu konuda destek hizmetler oluşturmak, oluşturulan hizmetlerin kapasitesini arttırmak, kadın istihdamını arttırıcı, kadın sağlığını koruyucu hizmetler sunmak, kurumsal işbirlikleri geliştirilerek nitelikli ve süratli çözümler üretmek, bu amaçla araştırma yapmak veya yaptırmak, kadınlara yönelik etkinlikler düzenlemek ile görevlidir.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idx="1"/>
          </p:nvPr>
        </p:nvSpPr>
        <p:spPr>
          <a:xfrm>
            <a:off x="457200" y="404813"/>
            <a:ext cx="7499350" cy="5721350"/>
          </a:xfrm>
        </p:spPr>
        <p:txBody>
          <a:bodyPr/>
          <a:lstStyle/>
          <a:p>
            <a:pPr algn="ctr" eaLnBrk="1" hangingPunct="1">
              <a:buFontTx/>
              <a:buNone/>
            </a:pPr>
            <a:r>
              <a:rPr lang="tr-TR" altLang="tr-TR" sz="3200" b="1" smtClean="0">
                <a:ea typeface="ヒラギノ角ゴ Pro W3" pitchFamily="121" charset="-128"/>
              </a:rPr>
              <a:t>Kadın Çalışmaları Şube Müdürlüğü</a:t>
            </a:r>
            <a:r>
              <a:rPr lang="ja-JP" altLang="tr-TR" sz="3200" b="1" smtClean="0">
                <a:ea typeface="ヒラギノ角ゴ Pro W3" pitchFamily="121" charset="-128"/>
              </a:rPr>
              <a:t>’</a:t>
            </a:r>
            <a:r>
              <a:rPr lang="tr-TR" altLang="ja-JP" sz="3200" b="1" smtClean="0">
                <a:ea typeface="ヒラギノ角ゴ Pro W3" pitchFamily="121" charset="-128"/>
              </a:rPr>
              <a:t>ne</a:t>
            </a:r>
          </a:p>
          <a:p>
            <a:pPr algn="ctr" eaLnBrk="1" hangingPunct="1">
              <a:buFontTx/>
              <a:buNone/>
            </a:pPr>
            <a:r>
              <a:rPr lang="tr-TR" altLang="tr-TR" sz="3200" b="1" smtClean="0">
                <a:ea typeface="ヒラギノ角ゴ Pro W3" pitchFamily="121" charset="-128"/>
              </a:rPr>
              <a:t>Bağlı</a:t>
            </a:r>
          </a:p>
          <a:p>
            <a:pPr algn="ctr" eaLnBrk="1" hangingPunct="1">
              <a:buFontTx/>
              <a:buNone/>
            </a:pPr>
            <a:r>
              <a:rPr lang="ja-JP" altLang="tr-TR" sz="3200" smtClean="0">
                <a:ea typeface="ヒラギノ角ゴ Pro W3" pitchFamily="121" charset="-128"/>
              </a:rPr>
              <a:t>“</a:t>
            </a:r>
            <a:r>
              <a:rPr lang="tr-TR" altLang="ja-JP" sz="3200" smtClean="0">
                <a:ea typeface="ヒラギノ角ゴ Pro W3" pitchFamily="121" charset="-128"/>
              </a:rPr>
              <a:t>Kadın Danışma Merkezi</a:t>
            </a:r>
            <a:r>
              <a:rPr lang="ja-JP" altLang="tr-TR" sz="3200" smtClean="0">
                <a:ea typeface="ヒラギノ角ゴ Pro W3" pitchFamily="121" charset="-128"/>
              </a:rPr>
              <a:t>”</a:t>
            </a:r>
            <a:endParaRPr lang="tr-TR" altLang="ja-JP" sz="3200" smtClean="0">
              <a:ea typeface="ヒラギノ角ゴ Pro W3" pitchFamily="121" charset="-128"/>
            </a:endParaRPr>
          </a:p>
          <a:p>
            <a:pPr algn="ctr" eaLnBrk="1" hangingPunct="1">
              <a:buFontTx/>
              <a:buNone/>
            </a:pPr>
            <a:r>
              <a:rPr lang="ja-JP" altLang="tr-TR" sz="3200" smtClean="0">
                <a:ea typeface="ヒラギノ角ゴ Pro W3" pitchFamily="121" charset="-128"/>
              </a:rPr>
              <a:t>“</a:t>
            </a:r>
            <a:r>
              <a:rPr lang="tr-TR" altLang="ja-JP" sz="3200" smtClean="0">
                <a:ea typeface="ヒラギノ角ゴ Pro W3" pitchFamily="121" charset="-128"/>
              </a:rPr>
              <a:t>Kadın Sığınmaevi</a:t>
            </a:r>
            <a:r>
              <a:rPr lang="ja-JP" altLang="tr-TR" sz="3200" smtClean="0">
                <a:ea typeface="ヒラギノ角ゴ Pro W3" pitchFamily="121" charset="-128"/>
              </a:rPr>
              <a:t>”</a:t>
            </a:r>
            <a:endParaRPr lang="tr-TR" altLang="ja-JP" sz="3200" smtClean="0">
              <a:ea typeface="ヒラギノ角ゴ Pro W3" pitchFamily="121" charset="-128"/>
            </a:endParaRPr>
          </a:p>
          <a:p>
            <a:pPr algn="ctr" eaLnBrk="1" hangingPunct="1">
              <a:buFontTx/>
              <a:buNone/>
            </a:pPr>
            <a:r>
              <a:rPr lang="ja-JP" altLang="tr-TR" sz="3200" smtClean="0">
                <a:ea typeface="ヒラギノ角ゴ Pro W3" pitchFamily="121" charset="-128"/>
              </a:rPr>
              <a:t>“</a:t>
            </a:r>
            <a:r>
              <a:rPr lang="tr-TR" altLang="ja-JP" sz="3200" smtClean="0">
                <a:ea typeface="ヒラギノ角ゴ Pro W3" pitchFamily="121" charset="-128"/>
              </a:rPr>
              <a:t>Kadın-Erkek Eşitliği</a:t>
            </a:r>
            <a:r>
              <a:rPr lang="ja-JP" altLang="tr-TR" sz="3200" smtClean="0">
                <a:ea typeface="ヒラギノ角ゴ Pro W3" pitchFamily="121" charset="-128"/>
              </a:rPr>
              <a:t>”</a:t>
            </a:r>
            <a:endParaRPr lang="tr-TR" altLang="ja-JP" sz="3200" smtClean="0">
              <a:latin typeface="Arial" panose="020B0604020202020204" pitchFamily="34" charset="0"/>
              <a:ea typeface="ヒラギノ角ゴ Pro W3" pitchFamily="121" charset="-128"/>
            </a:endParaRPr>
          </a:p>
          <a:p>
            <a:pPr algn="ctr" eaLnBrk="1" hangingPunct="1">
              <a:buFontTx/>
              <a:buNone/>
            </a:pPr>
            <a:r>
              <a:rPr lang="ja-JP" altLang="tr-TR" sz="3200" smtClean="0">
                <a:latin typeface="Arial" panose="020B0604020202020204" pitchFamily="34" charset="0"/>
                <a:ea typeface="ヒラギノ角ゴ Pro W3" pitchFamily="121" charset="-128"/>
              </a:rPr>
              <a:t>“</a:t>
            </a:r>
            <a:r>
              <a:rPr lang="tr-TR" altLang="ja-JP" sz="3200" smtClean="0">
                <a:latin typeface="Arial" panose="020B0604020202020204" pitchFamily="34" charset="0"/>
                <a:ea typeface="ヒラギノ角ゴ Pro W3" pitchFamily="121" charset="-128"/>
              </a:rPr>
              <a:t>Etkinlik &amp; Organizasyon Birimi</a:t>
            </a:r>
            <a:r>
              <a:rPr lang="ja-JP" altLang="tr-TR" sz="3200" smtClean="0">
                <a:latin typeface="Arial" panose="020B0604020202020204" pitchFamily="34" charset="0"/>
                <a:ea typeface="ヒラギノ角ゴ Pro W3" pitchFamily="121" charset="-128"/>
              </a:rPr>
              <a:t>”</a:t>
            </a:r>
            <a:endParaRPr lang="tr-TR" altLang="ja-JP" sz="3200" smtClean="0">
              <a:latin typeface="Arial" panose="020B0604020202020204" pitchFamily="34" charset="0"/>
              <a:ea typeface="ヒラギノ角ゴ Pro W3" pitchFamily="121" charset="-128"/>
            </a:endParaRPr>
          </a:p>
          <a:p>
            <a:pPr algn="ctr" eaLnBrk="1" hangingPunct="1">
              <a:buFontTx/>
              <a:buNone/>
            </a:pPr>
            <a:r>
              <a:rPr lang="tr-TR" altLang="tr-TR" sz="3200" smtClean="0">
                <a:ea typeface="ヒラギノ角ゴ Pro W3" pitchFamily="121" charset="-128"/>
              </a:rPr>
              <a:t>ve </a:t>
            </a:r>
          </a:p>
          <a:p>
            <a:pPr algn="ctr" eaLnBrk="1" hangingPunct="1">
              <a:buFontTx/>
              <a:buNone/>
            </a:pPr>
            <a:r>
              <a:rPr lang="ja-JP" altLang="tr-TR" sz="3200" smtClean="0">
                <a:ea typeface="ヒラギノ角ゴ Pro W3" pitchFamily="121" charset="-128"/>
              </a:rPr>
              <a:t>“</a:t>
            </a:r>
            <a:r>
              <a:rPr lang="tr-TR" altLang="ja-JP" sz="3200" smtClean="0">
                <a:ea typeface="ヒラギノ角ゴ Pro W3" pitchFamily="121" charset="-128"/>
              </a:rPr>
              <a:t>Genel İdari Hizmetler Bürosu</a:t>
            </a:r>
            <a:r>
              <a:rPr lang="ja-JP" altLang="tr-TR" sz="3200" smtClean="0">
                <a:ea typeface="ヒラギノ角ゴ Pro W3" pitchFamily="121" charset="-128"/>
              </a:rPr>
              <a:t>”</a:t>
            </a:r>
            <a:endParaRPr lang="tr-TR" altLang="ja-JP" sz="3200" smtClean="0">
              <a:ea typeface="ヒラギノ角ゴ Pro W3" pitchFamily="121" charset="-128"/>
            </a:endParaRPr>
          </a:p>
          <a:p>
            <a:pPr algn="ctr" eaLnBrk="1" hangingPunct="1">
              <a:buFontTx/>
              <a:buNone/>
            </a:pPr>
            <a:r>
              <a:rPr lang="tr-TR" altLang="tr-TR" sz="3200" smtClean="0">
                <a:ea typeface="ヒラギノ角ゴ Pro W3" pitchFamily="121" charset="-128"/>
              </a:rPr>
              <a:t>birimleri bulunmaktadır.</a:t>
            </a: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a:p>
            <a:pPr algn="ctr" eaLnBrk="1" hangingPunct="1">
              <a:buFontTx/>
              <a:buNone/>
            </a:pPr>
            <a:endParaRPr lang="tr-TR" altLang="tr-TR" sz="3200" smtClean="0">
              <a:ea typeface="ヒラギノ角ゴ Pro W3" pitchFamily="121"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15765" y="116632"/>
            <a:ext cx="7239000" cy="1143000"/>
          </a:xfrm>
        </p:spPr>
        <p:txBody>
          <a:bodyPr/>
          <a:lstStyle/>
          <a:p>
            <a:pPr eaLnBrk="1" fontAlgn="auto" hangingPunct="1">
              <a:spcAft>
                <a:spcPts val="0"/>
              </a:spcAft>
              <a:defRPr/>
            </a:pPr>
            <a:r>
              <a:rPr lang="tr-TR" dirty="0" smtClean="0">
                <a:ea typeface="+mj-ea"/>
              </a:rPr>
              <a:t>KADIN DANIŞMA MERKEZİ</a:t>
            </a:r>
          </a:p>
        </p:txBody>
      </p:sp>
      <p:sp>
        <p:nvSpPr>
          <p:cNvPr id="22530" name="Rectangle 3"/>
          <p:cNvSpPr>
            <a:spLocks noGrp="1" noChangeArrowheads="1"/>
          </p:cNvSpPr>
          <p:nvPr>
            <p:ph idx="1"/>
          </p:nvPr>
        </p:nvSpPr>
        <p:spPr>
          <a:xfrm>
            <a:off x="323850" y="1628775"/>
            <a:ext cx="7632700" cy="5229225"/>
          </a:xfrm>
        </p:spPr>
        <p:txBody>
          <a:bodyPr/>
          <a:lstStyle/>
          <a:p>
            <a:pPr eaLnBrk="1" hangingPunct="1">
              <a:lnSpc>
                <a:spcPct val="80000"/>
              </a:lnSpc>
            </a:pPr>
            <a:r>
              <a:rPr lang="tr-TR" altLang="tr-TR" sz="2400" smtClean="0">
                <a:ea typeface="ヒラギノ角ゴ Pro W3" pitchFamily="121" charset="-128"/>
              </a:rPr>
              <a:t>Kadınlara; psikolojik,hukuksal ve sosyal danışmanlık sağlamak.</a:t>
            </a:r>
          </a:p>
          <a:p>
            <a:pPr eaLnBrk="1" hangingPunct="1">
              <a:lnSpc>
                <a:spcPct val="80000"/>
              </a:lnSpc>
            </a:pPr>
            <a:r>
              <a:rPr lang="tr-TR" altLang="tr-TR" sz="2400" smtClean="0">
                <a:ea typeface="ヒラギノ角ゴ Pro W3" pitchFamily="121" charset="-128"/>
              </a:rPr>
              <a:t>Şiddetle mücadele yolları hakkında bilgilendirmek.</a:t>
            </a:r>
          </a:p>
          <a:p>
            <a:pPr eaLnBrk="1" hangingPunct="1">
              <a:lnSpc>
                <a:spcPct val="80000"/>
              </a:lnSpc>
            </a:pPr>
            <a:r>
              <a:rPr lang="tr-TR" altLang="tr-TR" sz="2400" smtClean="0">
                <a:ea typeface="ヒラギノ角ゴ Pro W3" pitchFamily="121" charset="-128"/>
              </a:rPr>
              <a:t>Sosyal ve kentsel yaşama işlevsel katılımlarını sağlama konusunda destek olmak.</a:t>
            </a:r>
          </a:p>
          <a:p>
            <a:pPr eaLnBrk="1" hangingPunct="1">
              <a:lnSpc>
                <a:spcPct val="80000"/>
              </a:lnSpc>
            </a:pPr>
            <a:r>
              <a:rPr lang="tr-TR" altLang="tr-TR" sz="2400" smtClean="0">
                <a:ea typeface="ヒラギノ角ゴ Pro W3" pitchFamily="121" charset="-128"/>
              </a:rPr>
              <a:t>Sığınmaevlerine yönlendirme yapmak.</a:t>
            </a:r>
          </a:p>
          <a:p>
            <a:pPr eaLnBrk="1" hangingPunct="1">
              <a:lnSpc>
                <a:spcPct val="80000"/>
              </a:lnSpc>
            </a:pPr>
            <a:r>
              <a:rPr lang="tr-TR" altLang="tr-TR" sz="2400" smtClean="0">
                <a:ea typeface="ヒラギノ角ゴ Pro W3" pitchFamily="121" charset="-128"/>
              </a:rPr>
              <a:t>Toplumda var olan sosyal destek mekanizmalarına ve hizmetlerine ulaşmalarını kolaylaştırmak.</a:t>
            </a:r>
          </a:p>
          <a:p>
            <a:pPr eaLnBrk="1" hangingPunct="1">
              <a:lnSpc>
                <a:spcPct val="80000"/>
              </a:lnSpc>
            </a:pPr>
            <a:r>
              <a:rPr lang="tr-TR" altLang="tr-TR" sz="2400" smtClean="0">
                <a:ea typeface="ヒラギノ角ゴ Pro W3" pitchFamily="121" charset="-128"/>
              </a:rPr>
              <a:t>Kadın grupları ile ihtiyaç duyulan alanlarda farkındalık ve eğitim çalışmaları yapmak.</a:t>
            </a:r>
          </a:p>
          <a:p>
            <a:pPr eaLnBrk="1" hangingPunct="1">
              <a:lnSpc>
                <a:spcPct val="80000"/>
              </a:lnSpc>
            </a:pPr>
            <a:r>
              <a:rPr lang="tr-TR" altLang="tr-TR" sz="2400" smtClean="0">
                <a:ea typeface="ヒラギノ角ゴ Pro W3" pitchFamily="121" charset="-128"/>
              </a:rPr>
              <a:t>Başvurular ile ilgili veri tabanı oluşturmak.</a:t>
            </a:r>
          </a:p>
          <a:p>
            <a:pPr eaLnBrk="1" hangingPunct="1">
              <a:lnSpc>
                <a:spcPct val="80000"/>
              </a:lnSpc>
            </a:pPr>
            <a:r>
              <a:rPr lang="tr-TR" altLang="tr-TR" sz="2400" smtClean="0">
                <a:ea typeface="ヒラギノ角ゴ Pro W3" pitchFamily="121" charset="-128"/>
              </a:rPr>
              <a:t>Araştırma ve raporlama faaliyetleri ile kadına yönelik şiddet konusunda mücadele stratejileri oluşturmak</a:t>
            </a:r>
            <a:r>
              <a:rPr lang="tr-TR" altLang="tr-TR" sz="2400" smtClean="0">
                <a:latin typeface="Arial" panose="020B0604020202020204" pitchFamily="34" charset="0"/>
                <a:ea typeface="ヒラギノ角ゴ Pro W3" pitchFamily="121" charset="-128"/>
              </a:rPr>
              <a:t>tır.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88640"/>
            <a:ext cx="7239000" cy="1143000"/>
          </a:xfrm>
        </p:spPr>
        <p:txBody>
          <a:bodyPr/>
          <a:lstStyle/>
          <a:p>
            <a:pPr eaLnBrk="1" fontAlgn="auto" hangingPunct="1">
              <a:spcAft>
                <a:spcPts val="0"/>
              </a:spcAft>
              <a:defRPr/>
            </a:pPr>
            <a:r>
              <a:rPr lang="tr-TR" dirty="0" smtClean="0">
                <a:ea typeface="+mj-ea"/>
              </a:rPr>
              <a:t>KADIN SIĞINMAEVİ</a:t>
            </a:r>
          </a:p>
        </p:txBody>
      </p:sp>
      <p:sp>
        <p:nvSpPr>
          <p:cNvPr id="23554" name="Rectangle 3"/>
          <p:cNvSpPr>
            <a:spLocks noGrp="1" noChangeArrowheads="1"/>
          </p:cNvSpPr>
          <p:nvPr>
            <p:ph idx="1"/>
          </p:nvPr>
        </p:nvSpPr>
        <p:spPr/>
        <p:txBody>
          <a:bodyPr/>
          <a:lstStyle/>
          <a:p>
            <a:pPr eaLnBrk="1" hangingPunct="1"/>
            <a:r>
              <a:rPr lang="tr-TR" altLang="tr-TR" sz="3200" smtClean="0">
                <a:ea typeface="ヒラギノ角ゴ Pro W3" pitchFamily="121" charset="-128"/>
              </a:rPr>
              <a:t>Kadın sığınma evi; fiziksel, duygusal, cinsel ve ekonomik şiddete uğrayan ve uğrama riski taşıyan kadınlar ile varsa yanlarındaki çocukların geçici bir süre yatılı kalabilecekleri, çağdaş koşullar gözetilerek düzenlenmiş ve ev ortamını yansıtan mekandır.</a:t>
            </a:r>
          </a:p>
          <a:p>
            <a:pPr eaLnBrk="1" hangingPunct="1"/>
            <a:r>
              <a:rPr lang="tr-TR" altLang="tr-TR" sz="3200" smtClean="0">
                <a:ea typeface="ヒラギノ角ゴ Pro W3" pitchFamily="121" charset="-128"/>
              </a:rPr>
              <a:t>Gizlilik İlkesi gözetilerek açılır ve çalışılır.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260</TotalTime>
  <Words>690</Words>
  <Application>Microsoft Office PowerPoint</Application>
  <PresentationFormat>On-screen Show (4:3)</PresentationFormat>
  <Paragraphs>90</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ヒラギノ角ゴ Pro W3</vt:lpstr>
      <vt:lpstr>Trebuchet MS</vt:lpstr>
      <vt:lpstr>Wingdings 2</vt:lpstr>
      <vt:lpstr>Wingdings</vt:lpstr>
      <vt:lpstr>Calibri</vt:lpstr>
      <vt:lpstr>Zengin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KADIN DANIŞMA MERKEZİ</vt:lpstr>
      <vt:lpstr>KADIN SIĞINMAEVİ</vt:lpstr>
      <vt:lpstr>PowerPoint Presentation</vt:lpstr>
      <vt:lpstr>KADIN-ERKEK EŞİTLİĞİ BİRİMİ</vt:lpstr>
      <vt:lpstr>PowerPoint Presentation</vt:lpstr>
      <vt:lpstr>ETKİNLİK &amp; ORGANİZASYON BİRİMİ</vt:lpstr>
      <vt:lpstr>GENEL İDARİ HİZMETLER BÜROSU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İZMİR BÜYÜKŞEHİR BELEDİYESİ  KADIN ÇALIŞMALARI ŞUBE MÜDÜRLÜĞÜ</dc:title>
  <dc:creator>pelin_erda</dc:creator>
  <cp:lastModifiedBy>Emre Ege Smekal</cp:lastModifiedBy>
  <cp:revision>28</cp:revision>
  <dcterms:created xsi:type="dcterms:W3CDTF">2012-08-23T11:48:56Z</dcterms:created>
  <dcterms:modified xsi:type="dcterms:W3CDTF">2015-07-01T08:24:53Z</dcterms:modified>
</cp:coreProperties>
</file>