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9" r:id="rId13"/>
    <p:sldId id="270" r:id="rId14"/>
    <p:sldId id="285" r:id="rId15"/>
    <p:sldId id="278" r:id="rId16"/>
    <p:sldId id="282" r:id="rId17"/>
    <p:sldId id="281" r:id="rId18"/>
    <p:sldId id="284" r:id="rId19"/>
    <p:sldId id="283" r:id="rId20"/>
    <p:sldId id="277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EDECF0C-DA24-4E60-B23A-7C6BA310B35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743BF4-73B8-4F4B-BAFA-1080AA398FEC}" type="datetimeFigureOut">
              <a:rPr lang="tr-TR" smtClean="0"/>
              <a:pPr/>
              <a:t>09/06/15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NEVŞEHİR YEREL MECLİS İZLEME KOMİSYONU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tr-TR" b="1" dirty="0" smtClean="0"/>
              <a:t>Nevşehir Ekoloji ve Sosyal Hayatı Geliştirme Derneği Kapadokya Kadın Dayanışma Derneği</a:t>
            </a:r>
          </a:p>
          <a:p>
            <a:pPr algn="ctr"/>
            <a:r>
              <a:rPr lang="tr-TR" b="1" dirty="0" smtClean="0"/>
              <a:t>Haziran 2015</a:t>
            </a:r>
            <a:endParaRPr lang="tr-TR" b="1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Resim 1" descr="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5"/>
            <a:ext cx="14097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5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3598093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100" b="1" dirty="0" smtClean="0"/>
              <a:t>Proje Sonucu;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tr-TR" sz="3100" dirty="0"/>
              <a:t/>
            </a:r>
            <a:br>
              <a:rPr lang="tr-TR" sz="3100" dirty="0"/>
            </a:br>
            <a:r>
              <a:rPr lang="tr-TR" sz="3100" dirty="0" smtClean="0"/>
              <a:t>-</a:t>
            </a:r>
            <a:r>
              <a:rPr lang="tr-TR" sz="3100" dirty="0" smtClean="0">
                <a:ea typeface="Times New Roman"/>
              </a:rPr>
              <a:t>STK temsilcilerinden oluşan 3 asıl 3 yedek olacak şekilde ‘Yerel Meclis İzleme Komisyonu’ oluşturuldu, 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-Kadın Dostu Kentler 2 de yer alan 12 ilde Kampanya yürütüldü,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-2014 Mayıs ayından bugüne kadar yerel meclis izleme devam etmektedir.</a:t>
            </a:r>
            <a:endParaRPr lang="tr-TR" sz="31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5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2185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9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359809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600" b="1" dirty="0" smtClean="0"/>
              <a:t>Kampanya Sloganı;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>-</a:t>
            </a:r>
            <a:r>
              <a:rPr lang="tr-TR" sz="3100" dirty="0">
                <a:ea typeface="Times New Roman"/>
              </a:rPr>
              <a:t>Yerelde; kadınlara yönelik ayrımcılığa son vermek için ,</a:t>
            </a:r>
            <a:br>
              <a:rPr lang="tr-TR" sz="3100" dirty="0">
                <a:ea typeface="Times New Roman"/>
              </a:rPr>
            </a:br>
            <a:r>
              <a:rPr lang="tr-TR" sz="3100" dirty="0">
                <a:ea typeface="Times New Roman"/>
              </a:rPr>
              <a:t>Yerelde eşitlik  </a:t>
            </a:r>
            <a:r>
              <a:rPr lang="tr-TR" sz="3100" dirty="0" smtClean="0">
                <a:ea typeface="Times New Roman"/>
              </a:rPr>
              <a:t>için</a:t>
            </a:r>
            <a:r>
              <a:rPr lang="en-US" sz="3100" spc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/>
            </a:r>
            <a:br>
              <a:rPr lang="en-US" sz="3100" spc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</a:br>
            <a:r>
              <a:rPr lang="tr-TR" sz="3100" spc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tr-TR" sz="4000" spc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tr-TR" sz="4000" spc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tr-TR" sz="4400" spc="0" dirty="0" smtClean="0">
                <a:solidFill>
                  <a:prstClr val="black"/>
                </a:solidFill>
                <a:ea typeface="+mn-ea"/>
                <a:cs typeface="+mn-cs"/>
              </a:rPr>
              <a:t>Bir </a:t>
            </a:r>
            <a:r>
              <a:rPr lang="tr-TR" sz="4400" spc="0" dirty="0">
                <a:solidFill>
                  <a:prstClr val="black"/>
                </a:solidFill>
                <a:ea typeface="+mn-ea"/>
                <a:cs typeface="+mn-cs"/>
              </a:rPr>
              <a:t>göz</a:t>
            </a:r>
            <a:r>
              <a:rPr lang="en-US" sz="4400" spc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tr-TR" sz="4400" spc="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tr-TR" sz="4400" spc="0" dirty="0" smtClean="0">
                <a:solidFill>
                  <a:prstClr val="black"/>
                </a:solidFill>
                <a:ea typeface="+mn-ea"/>
                <a:cs typeface="+mn-cs"/>
              </a:rPr>
              <a:t>sen ol </a:t>
            </a:r>
            <a:r>
              <a:rPr lang="en-PH" sz="4400" spc="0" dirty="0" smtClean="0">
                <a:solidFill>
                  <a:prstClr val="black"/>
                </a:solidFill>
                <a:ea typeface="+mn-ea"/>
                <a:cs typeface="+mn-cs"/>
              </a:rPr>
              <a:t>!</a:t>
            </a:r>
            <a:endParaRPr lang="tr-TR" sz="4400" spc="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6422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6422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4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3958133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100" b="1" dirty="0" smtClean="0"/>
              <a:t>Kampanyanın Amacı;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tr-TR" sz="3100" dirty="0"/>
              <a:t/>
            </a:r>
            <a:br>
              <a:rPr lang="tr-TR" sz="3100" dirty="0"/>
            </a:br>
            <a:r>
              <a:rPr lang="tr-TR" sz="3100" dirty="0" smtClean="0"/>
              <a:t>-</a:t>
            </a:r>
            <a:r>
              <a:rPr lang="tr-TR" sz="3100" dirty="0" smtClean="0">
                <a:ea typeface="Times New Roman"/>
              </a:rPr>
              <a:t>Öncelikle Kadın Dostu Kentler 2 de yer alan illerde Yerel Meclis İzleme Komisyonlarının oluşturulması,</a:t>
            </a:r>
            <a:br>
              <a:rPr lang="tr-TR" sz="3100" dirty="0" smtClean="0">
                <a:ea typeface="Times New Roman"/>
              </a:rPr>
            </a:br>
            <a:r>
              <a:rPr lang="en-US" sz="3100" dirty="0" smtClean="0">
                <a:ea typeface="Times New Roman"/>
              </a:rPr>
              <a:t/>
            </a:r>
            <a:br>
              <a:rPr lang="en-US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-Kentsel hizmetler dahil tüm kamu hizmetlerinde toplumsal cinsiyet bakış açısının yaygınlaştırılması,</a:t>
            </a:r>
            <a:r>
              <a:rPr lang="en-US" sz="3100" dirty="0" smtClean="0">
                <a:ea typeface="Times New Roman"/>
              </a:rPr>
              <a:t/>
            </a:r>
            <a:br>
              <a:rPr lang="en-US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/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-Kadın odaklı çalışmaların takipçisi olmak.</a:t>
            </a:r>
            <a:endParaRPr lang="tr-TR" sz="31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73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	</a:t>
            </a:r>
            <a:r>
              <a:rPr lang="tr-TR" sz="4400" b="1" dirty="0" smtClean="0"/>
              <a:t> </a:t>
            </a:r>
            <a:r>
              <a:rPr lang="tr-TR" sz="3800" b="1" dirty="0" smtClean="0"/>
              <a:t>Neden Önemli;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-</a:t>
            </a:r>
            <a:r>
              <a:rPr lang="tr-TR" sz="3800" dirty="0" smtClean="0">
                <a:ea typeface="Times New Roman"/>
              </a:rPr>
              <a:t>Yerelde kadınlara yönelik ayrımcılığın önüne geçmek için önemli,</a:t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-Kadınları ilgilendiren kararlarda kadınların bilgilendirilmesi açısından önemli</a:t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-Kentte kadınların karar alma mekanizmalarına etkisi açısından önemli</a:t>
            </a:r>
            <a:endParaRPr lang="tr-TR" sz="3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0990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YEREL MECLİS İZLEME KOMİSYONU</a:t>
            </a:r>
            <a:endParaRPr lang="en-US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0520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	</a:t>
            </a:r>
            <a:r>
              <a:rPr lang="en-US" sz="4000" b="1" dirty="0" err="1" smtClean="0"/>
              <a:t>Kimlerden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oluşuyor</a:t>
            </a:r>
            <a:r>
              <a:rPr lang="en-US" sz="4000" b="1" dirty="0" smtClean="0"/>
              <a:t>?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>- </a:t>
            </a:r>
            <a:r>
              <a:rPr lang="tr-TR" sz="3100" dirty="0" smtClean="0">
                <a:ea typeface="Times New Roman"/>
              </a:rPr>
              <a:t>Nevşehir </a:t>
            </a:r>
            <a:r>
              <a:rPr lang="tr-TR" sz="3100" dirty="0" smtClean="0">
                <a:ea typeface="Times New Roman"/>
              </a:rPr>
              <a:t>Ekoloji ve Sosyal Hayatı Geliştirme Derneği,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  Kapadokya </a:t>
            </a:r>
            <a:r>
              <a:rPr lang="tr-TR" sz="3100" dirty="0" smtClean="0">
                <a:ea typeface="Times New Roman"/>
              </a:rPr>
              <a:t>Kadın Dayanışma Derneği</a:t>
            </a:r>
            <a:r>
              <a:rPr lang="en-US" sz="3100" dirty="0" smtClean="0">
                <a:ea typeface="Times New Roman"/>
              </a:rPr>
              <a:t>,</a:t>
            </a:r>
            <a:r>
              <a:rPr lang="tr-TR" sz="3100" dirty="0" smtClean="0">
                <a:ea typeface="Times New Roman"/>
              </a:rPr>
              <a:t/>
            </a:r>
            <a:br>
              <a:rPr lang="tr-TR" sz="3100" dirty="0" smtClean="0">
                <a:ea typeface="Times New Roman"/>
              </a:rPr>
            </a:br>
            <a:r>
              <a:rPr lang="tr-TR" sz="4000" dirty="0" smtClean="0">
                <a:ea typeface="Times New Roman"/>
              </a:rPr>
              <a:t>-</a:t>
            </a:r>
            <a:r>
              <a:rPr lang="en-US" sz="4000" dirty="0">
                <a:ea typeface="Times New Roman"/>
              </a:rPr>
              <a:t> </a:t>
            </a:r>
            <a:r>
              <a:rPr lang="tr-TR" sz="3100" dirty="0" smtClean="0">
                <a:ea typeface="Times New Roman"/>
              </a:rPr>
              <a:t>Türk </a:t>
            </a:r>
            <a:r>
              <a:rPr lang="tr-TR" sz="3100" dirty="0" smtClean="0">
                <a:ea typeface="Times New Roman"/>
              </a:rPr>
              <a:t>Kadınlar Birliği Nevşehir Şubesi</a:t>
            </a:r>
            <a:r>
              <a:rPr lang="en-US" sz="3100" dirty="0" smtClean="0">
                <a:ea typeface="Times New Roman"/>
              </a:rPr>
              <a:t/>
            </a:r>
            <a:br>
              <a:rPr lang="en-US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/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3 </a:t>
            </a:r>
            <a:r>
              <a:rPr lang="tr-TR" sz="3100" dirty="0" smtClean="0">
                <a:ea typeface="Times New Roman"/>
              </a:rPr>
              <a:t>asıl 3 yedek olmak üzere </a:t>
            </a:r>
            <a:r>
              <a:rPr lang="en-US" sz="3100" dirty="0">
                <a:ea typeface="Times New Roman"/>
              </a:rPr>
              <a:t>6 </a:t>
            </a:r>
            <a:r>
              <a:rPr lang="en-US" sz="3100" dirty="0" err="1">
                <a:ea typeface="Times New Roman"/>
              </a:rPr>
              <a:t>kişi</a:t>
            </a:r>
            <a:r>
              <a:rPr lang="en-US" sz="3100" dirty="0">
                <a:ea typeface="Times New Roman"/>
              </a:rPr>
              <a:t> </a:t>
            </a:r>
            <a:r>
              <a:rPr lang="tr-TR" sz="3100" dirty="0" smtClean="0">
                <a:ea typeface="Times New Roman"/>
              </a:rPr>
              <a:t>komisyonda yer almaktadır.</a:t>
            </a:r>
            <a:endParaRPr lang="tr-TR" sz="31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0990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YEREL MECLİS İZLEME KOMİSYONU</a:t>
            </a:r>
            <a:endParaRPr lang="en-US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0520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772400" cy="43924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	</a:t>
            </a:r>
            <a:r>
              <a:rPr lang="en-US" sz="4000" b="1" dirty="0" err="1" smtClean="0"/>
              <a:t>İşleyiş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- </a:t>
            </a:r>
            <a:r>
              <a:rPr lang="tr-TR" sz="3100" dirty="0" smtClean="0">
                <a:ea typeface="Times New Roman"/>
              </a:rPr>
              <a:t>Komisyon üyeleri ayda bir toplanır. Meclisin toplantı gündemini gözden geçirir.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 En az 2 STK temsilcisi meclis toplantısına katılır </a:t>
            </a:r>
            <a:r>
              <a:rPr lang="en-US" sz="3100" dirty="0" smtClean="0">
                <a:ea typeface="Times New Roman"/>
              </a:rPr>
              <a:t>(</a:t>
            </a:r>
            <a:r>
              <a:rPr lang="tr-TR" sz="3100" dirty="0">
                <a:ea typeface="Times New Roman"/>
              </a:rPr>
              <a:t>Asıl üyelerden katılım olmadığı gün önceden yedek üye</a:t>
            </a:r>
            <a:r>
              <a:rPr lang="en-US" sz="3100" dirty="0">
                <a:ea typeface="Times New Roman"/>
              </a:rPr>
              <a:t> </a:t>
            </a:r>
            <a:r>
              <a:rPr lang="tr-TR" sz="3100" dirty="0">
                <a:ea typeface="Times New Roman"/>
              </a:rPr>
              <a:t>haberdar </a:t>
            </a:r>
            <a:r>
              <a:rPr lang="tr-TR" sz="3100" dirty="0" smtClean="0">
                <a:ea typeface="Times New Roman"/>
              </a:rPr>
              <a:t>edilir</a:t>
            </a:r>
            <a:r>
              <a:rPr lang="en-US" sz="3100" dirty="0" smtClean="0">
                <a:ea typeface="Times New Roman"/>
              </a:rPr>
              <a:t>)</a:t>
            </a:r>
            <a:r>
              <a:rPr lang="tr-TR" sz="3100" dirty="0">
                <a:ea typeface="Times New Roman"/>
              </a:rPr>
              <a:t/>
            </a:r>
            <a:br>
              <a:rPr lang="tr-TR" sz="3100" dirty="0">
                <a:ea typeface="Times New Roman"/>
              </a:rPr>
            </a:br>
            <a:r>
              <a:rPr lang="tr-TR" sz="3100" dirty="0">
                <a:ea typeface="Times New Roman"/>
              </a:rPr>
              <a:t>-Mecliste görüşülen ve alınan kararlar</a:t>
            </a:r>
            <a:r>
              <a:rPr lang="en-US" sz="3100" dirty="0">
                <a:ea typeface="Times New Roman"/>
              </a:rPr>
              <a:t> </a:t>
            </a:r>
            <a:r>
              <a:rPr lang="tr-TR" sz="3100" dirty="0">
                <a:ea typeface="Times New Roman"/>
              </a:rPr>
              <a:t>10</a:t>
            </a:r>
            <a:r>
              <a:rPr lang="en-US" sz="3100" dirty="0">
                <a:ea typeface="Times New Roman"/>
              </a:rPr>
              <a:t> </a:t>
            </a:r>
            <a:r>
              <a:rPr lang="tr-TR" sz="3100" dirty="0" smtClean="0">
                <a:ea typeface="Times New Roman"/>
              </a:rPr>
              <a:t>gün içinde raporlan</a:t>
            </a:r>
            <a:r>
              <a:rPr lang="en-US" sz="3100" dirty="0">
                <a:ea typeface="Times New Roman"/>
              </a:rPr>
              <a:t>arak </a:t>
            </a:r>
            <a:r>
              <a:rPr lang="tr-TR" sz="3100" dirty="0">
                <a:ea typeface="Times New Roman"/>
              </a:rPr>
              <a:t>arşivlenir</a:t>
            </a:r>
            <a:r>
              <a:rPr lang="en-US" sz="3100" dirty="0">
                <a:ea typeface="Times New Roman"/>
              </a:rPr>
              <a:t>.</a:t>
            </a:r>
            <a:endParaRPr lang="tr-TR" sz="3100" dirty="0">
              <a:ea typeface="Times New Roman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YEREL MECLİS İZLEME KOMİSYONU</a:t>
            </a:r>
            <a:endParaRPr lang="en-U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	</a:t>
            </a:r>
            <a:r>
              <a:rPr lang="en-US" sz="4000" b="1" dirty="0" err="1" smtClean="0"/>
              <a:t>İlk</a:t>
            </a:r>
            <a:r>
              <a:rPr lang="en-US" sz="4000" b="1" dirty="0" smtClean="0"/>
              <a:t> </a:t>
            </a:r>
            <a:r>
              <a:rPr lang="tr-TR" sz="4000" b="1" dirty="0" smtClean="0"/>
              <a:t>Çalışmalar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- </a:t>
            </a:r>
            <a:r>
              <a:rPr lang="tr-TR" sz="4000" dirty="0" smtClean="0">
                <a:ea typeface="Times New Roman"/>
              </a:rPr>
              <a:t>Öncelikle Nevşehir Belediye Başkanı ziyaret edildi</a:t>
            </a:r>
            <a:br>
              <a:rPr lang="tr-TR" sz="4000" dirty="0" smtClean="0">
                <a:ea typeface="Times New Roman"/>
              </a:rPr>
            </a:br>
            <a:r>
              <a:rPr lang="en-US" sz="4000" dirty="0" smtClean="0">
                <a:ea typeface="Times New Roman"/>
              </a:rPr>
              <a:t>- </a:t>
            </a:r>
            <a:r>
              <a:rPr lang="tr-TR" sz="4000" dirty="0" smtClean="0">
                <a:ea typeface="Times New Roman"/>
              </a:rPr>
              <a:t>Meclis izleme komisyonu hakkında bilgi aktarıldı</a:t>
            </a:r>
            <a:br>
              <a:rPr lang="tr-TR" sz="4000" dirty="0" smtClean="0">
                <a:ea typeface="Times New Roman"/>
              </a:rPr>
            </a:br>
            <a:r>
              <a:rPr lang="en-US" sz="4000" dirty="0" smtClean="0">
                <a:ea typeface="Times New Roman"/>
              </a:rPr>
              <a:t>- </a:t>
            </a:r>
            <a:r>
              <a:rPr lang="tr-TR" sz="4000" dirty="0" smtClean="0">
                <a:ea typeface="Times New Roman"/>
              </a:rPr>
              <a:t>Yazı İşleri Müdürlüğü’ne konu hakkında bilgi verildi</a:t>
            </a:r>
            <a:endParaRPr lang="tr-TR" sz="4000" dirty="0">
              <a:ea typeface="Times New Roman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YEREL MECLİS İZLEME KOMİSYONU</a:t>
            </a:r>
            <a:endParaRPr lang="en-U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	</a:t>
            </a:r>
            <a:r>
              <a:rPr lang="tr-TR" sz="4800" b="1" dirty="0" smtClean="0"/>
              <a:t> </a:t>
            </a:r>
            <a:r>
              <a:rPr lang="tr-TR" sz="3800" b="1" dirty="0" smtClean="0"/>
              <a:t>Yapılan Çalışmalar</a:t>
            </a:r>
            <a:r>
              <a:rPr lang="tr-TR" sz="3800" dirty="0" smtClean="0">
                <a:solidFill>
                  <a:srgbClr val="002060"/>
                </a:solidFill>
              </a:rPr>
              <a:t/>
            </a:r>
            <a:br>
              <a:rPr lang="tr-TR" sz="3800" dirty="0" smtClean="0">
                <a:solidFill>
                  <a:srgbClr val="002060"/>
                </a:solidFill>
              </a:rPr>
            </a:br>
            <a:r>
              <a:rPr lang="tr-TR" sz="3800" dirty="0" smtClean="0">
                <a:solidFill>
                  <a:srgbClr val="002060"/>
                </a:solidFill>
                <a:cs typeface="Arial" pitchFamily="34" charset="0"/>
              </a:rPr>
              <a:t>-</a:t>
            </a:r>
            <a:r>
              <a:rPr lang="en-US" sz="38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tr-TR" sz="3800" dirty="0" smtClean="0">
                <a:ea typeface="Times New Roman"/>
              </a:rPr>
              <a:t>Mayıs 2014</a:t>
            </a:r>
            <a:r>
              <a:rPr lang="en-US" sz="3800" dirty="0" smtClean="0">
                <a:ea typeface="Times New Roman"/>
              </a:rPr>
              <a:t> </a:t>
            </a:r>
            <a:r>
              <a:rPr lang="tr-TR" sz="3800" dirty="0" smtClean="0">
                <a:ea typeface="Times New Roman"/>
              </a:rPr>
              <a:t>tarihinden bu yana her ay meclis gündemi temin edildi ve gündem konuları komisyon tarafından istişare edilerek her ay düzenli katılım sağlandı</a:t>
            </a:r>
            <a:r>
              <a:rPr lang="en-US" sz="3800" dirty="0" smtClean="0">
                <a:ea typeface="Times New Roman"/>
              </a:rPr>
              <a:t>.</a:t>
            </a:r>
            <a:r>
              <a:rPr lang="tr-TR" sz="3800" dirty="0" smtClean="0">
                <a:ea typeface="Times New Roman"/>
              </a:rPr>
              <a:t/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-Meclis toplantısında alınan kararlar Valilik onayından sonra alındı</a:t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-Arşivleme oluşturuldu</a:t>
            </a:r>
            <a:endParaRPr lang="tr-TR" sz="3800" dirty="0">
              <a:ea typeface="Times New Roman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YEREL MECLİS İZLEME KOMİSYONU</a:t>
            </a:r>
            <a:endParaRPr lang="en-U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	</a:t>
            </a:r>
            <a:r>
              <a:rPr lang="tr-TR" sz="4000" b="1" dirty="0" smtClean="0"/>
              <a:t> Öneriler</a:t>
            </a:r>
            <a:r>
              <a:rPr lang="tr-TR" sz="4400" b="1" dirty="0" smtClean="0">
                <a:solidFill>
                  <a:srgbClr val="FF0000"/>
                </a:solidFill>
              </a:rPr>
              <a:t/>
            </a:r>
            <a:br>
              <a:rPr lang="tr-TR" sz="4400" b="1" dirty="0" smtClean="0">
                <a:solidFill>
                  <a:srgbClr val="FF0000"/>
                </a:solidFill>
              </a:rPr>
            </a:br>
            <a:r>
              <a:rPr lang="tr-TR" sz="4800" dirty="0" smtClean="0"/>
              <a:t>-</a:t>
            </a:r>
            <a:r>
              <a:rPr lang="tr-TR" sz="3100" dirty="0" smtClean="0">
                <a:ea typeface="Times New Roman"/>
              </a:rPr>
              <a:t>Komisyonun neden izleme yaptığının meclis üyelerine çok iyi anlatılması gerekmekte,</a:t>
            </a:r>
            <a:r>
              <a:rPr lang="en-US" sz="3100" dirty="0" smtClean="0">
                <a:ea typeface="Times New Roman"/>
              </a:rPr>
              <a:t/>
            </a:r>
            <a:br>
              <a:rPr lang="en-US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/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-Kadınların güçlendirilmesi, toplumsal, ekonomik ve siyasi yaşama katılımların sağlanmasında yerel hizmetlerin öneminin vurgulanması gerekmektedir </a:t>
            </a:r>
            <a:r>
              <a:rPr lang="tr-TR" sz="3100" dirty="0" smtClean="0">
                <a:latin typeface="Arial"/>
                <a:ea typeface="Times New Roman"/>
              </a:rPr>
              <a:t/>
            </a:r>
            <a:br>
              <a:rPr lang="tr-TR" sz="3100" dirty="0" smtClean="0">
                <a:latin typeface="Arial"/>
                <a:ea typeface="Times New Roman"/>
              </a:rPr>
            </a:br>
            <a:endParaRPr lang="tr-TR" sz="3100" dirty="0">
              <a:latin typeface="+mn-lt"/>
              <a:ea typeface="Times New Roman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YEREL MECLİS İZLEME KOMİSYONU</a:t>
            </a:r>
            <a:endParaRPr lang="en-U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/>
              <a:t>	</a:t>
            </a:r>
            <a:r>
              <a:rPr lang="tr-TR" sz="4000" b="1" dirty="0" smtClean="0"/>
              <a:t> </a:t>
            </a:r>
            <a:r>
              <a:rPr lang="tr-TR" sz="3800" b="1" dirty="0" smtClean="0"/>
              <a:t>Gelecek için Planlar;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tr-TR" sz="3800" dirty="0" smtClean="0"/>
              <a:t>-</a:t>
            </a:r>
            <a:r>
              <a:rPr lang="tr-TR" sz="3800" dirty="0" smtClean="0">
                <a:ea typeface="Times New Roman"/>
              </a:rPr>
              <a:t>Komisyonun yönergesinin oluşturulması</a:t>
            </a:r>
            <a:r>
              <a:rPr lang="en-US" sz="3800" dirty="0" smtClean="0">
                <a:ea typeface="Times New Roman"/>
              </a:rPr>
              <a:t/>
            </a:r>
            <a:br>
              <a:rPr lang="en-US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 Raporlama, bilginin paylaşımı, işleyiş ve sürdürülebilir bir yapılanma konularında bir uzman desteği de alarak bir planlama gerçekleştirilmesi</a:t>
            </a:r>
            <a:endParaRPr lang="tr-TR" sz="3800" dirty="0">
              <a:ea typeface="Times New Roman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2068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YEREL MECLİS İZLEME KOMİSYONU</a:t>
            </a:r>
            <a:endParaRPr lang="en-U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3886125"/>
          </a:xfrm>
        </p:spPr>
        <p:txBody>
          <a:bodyPr>
            <a:normAutofit/>
          </a:bodyPr>
          <a:lstStyle/>
          <a:p>
            <a:r>
              <a:rPr lang="tr-TR" sz="4000" dirty="0" smtClean="0"/>
              <a:t>2013 yılı Kadın Dostu Kentler 2 Yerel Düzeyde Toplumsal Cinsiyet Eşitliğinin Güçlendirilmesi Ortak </a:t>
            </a:r>
            <a:r>
              <a:rPr lang="tr-TR" sz="4000" dirty="0"/>
              <a:t>Programı hibesinden faydalanıl</a:t>
            </a:r>
            <a:r>
              <a:rPr lang="en-US" sz="4000" dirty="0"/>
              <a:t>arak </a:t>
            </a:r>
            <a:r>
              <a:rPr lang="en-US" sz="4000" dirty="0" smtClean="0"/>
              <a:t>“</a:t>
            </a:r>
            <a:r>
              <a:rPr lang="tr-TR" sz="4000" dirty="0" err="1" smtClean="0"/>
              <a:t>STKlarla</a:t>
            </a:r>
            <a:r>
              <a:rPr lang="tr-TR" sz="4000" dirty="0" smtClean="0"/>
              <a:t> Yerel Meclis İzleme ve Eğitim Projesi” uygulanmıştır.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5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738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4606205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3600" b="1" dirty="0" smtClean="0"/>
              <a:t>Teşekkür Ederiz.</a:t>
            </a:r>
            <a:r>
              <a:rPr lang="tr-TR" sz="3100" dirty="0" smtClean="0">
                <a:latin typeface="Arial"/>
                <a:ea typeface="Times New Roman"/>
              </a:rPr>
              <a:t/>
            </a:r>
            <a:br>
              <a:rPr lang="tr-TR" sz="3100" dirty="0" smtClean="0">
                <a:latin typeface="Arial"/>
                <a:ea typeface="Times New Roman"/>
              </a:rPr>
            </a:br>
            <a:r>
              <a:rPr lang="tr-TR" sz="3100" dirty="0" smtClean="0">
                <a:latin typeface="Arial"/>
                <a:ea typeface="Times New Roman"/>
              </a:rPr>
              <a:t/>
            </a:r>
            <a:br>
              <a:rPr lang="tr-TR" sz="3100" dirty="0" smtClean="0">
                <a:latin typeface="Arial"/>
                <a:ea typeface="Times New Roman"/>
              </a:rPr>
            </a:br>
            <a:endParaRPr lang="tr-TR" sz="31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3896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3426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6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>Proje </a:t>
            </a:r>
            <a:r>
              <a:rPr lang="tr-TR" sz="4000" dirty="0" err="1" smtClean="0"/>
              <a:t>YEEP’in</a:t>
            </a:r>
            <a:r>
              <a:rPr lang="tr-TR" sz="4000" dirty="0" smtClean="0"/>
              <a:t>;</a:t>
            </a:r>
            <a:br>
              <a:rPr lang="tr-TR" sz="4000" dirty="0" smtClean="0"/>
            </a:br>
            <a:r>
              <a:rPr lang="en-US" sz="4000" dirty="0" smtClean="0"/>
              <a:t>“</a:t>
            </a:r>
            <a:r>
              <a:rPr lang="tr-TR" sz="4000" dirty="0" smtClean="0"/>
              <a:t>Karar alma mekanizmalarına kadınların katılımı</a:t>
            </a:r>
            <a:r>
              <a:rPr lang="en-US" sz="4000" dirty="0" smtClean="0"/>
              <a:t>”</a:t>
            </a:r>
            <a:r>
              <a:rPr lang="tr-TR" sz="4000" dirty="0" smtClean="0"/>
              <a:t> başlığı altında hazırlanmıştır.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3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0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4534197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>
                <a:ea typeface="Times New Roman"/>
              </a:rPr>
              <a:t>Projenin amacı</a:t>
            </a:r>
            <a:r>
              <a:rPr lang="tr-TR" sz="4000" dirty="0" smtClean="0"/>
              <a:t>;</a:t>
            </a:r>
            <a:br>
              <a:rPr lang="tr-TR" sz="4000" dirty="0" smtClean="0"/>
            </a:br>
            <a:r>
              <a:rPr lang="tr-TR" sz="4000" dirty="0" smtClean="0">
                <a:ea typeface="Times New Roman"/>
              </a:rPr>
              <a:t>Kadın </a:t>
            </a:r>
            <a:r>
              <a:rPr lang="tr-TR" sz="4000" dirty="0">
                <a:ea typeface="Times New Roman"/>
              </a:rPr>
              <a:t>Sivil Toplum Kuruluşlarının, meclis toplantıları, gündeme etki etmek, lobi, savunuculuk, izleme konularında becerilerinin geliştirilerek, meclis izleme komisyonu oluşturmaları konusunda bilgilerine katkı </a:t>
            </a:r>
            <a:r>
              <a:rPr lang="tr-TR" sz="4000" dirty="0" smtClean="0">
                <a:ea typeface="Times New Roman"/>
              </a:rPr>
              <a:t>sağlamaktır.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2028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1558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94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3742109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b="1" dirty="0" smtClean="0"/>
              <a:t>Proje ortakları;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-</a:t>
            </a:r>
            <a:r>
              <a:rPr lang="tr-TR" sz="4000" dirty="0" smtClean="0">
                <a:ea typeface="Times New Roman"/>
              </a:rPr>
              <a:t>Kapadokya Kadın Dayanışma Derneği, </a:t>
            </a:r>
            <a:br>
              <a:rPr lang="tr-TR" sz="4000" dirty="0" smtClean="0">
                <a:ea typeface="Times New Roman"/>
              </a:rPr>
            </a:br>
            <a:r>
              <a:rPr lang="tr-TR" sz="4000" dirty="0" smtClean="0">
                <a:ea typeface="Times New Roman"/>
              </a:rPr>
              <a:t>-Türk Kadınlar Birliği Nevşehir Şubesi,</a:t>
            </a:r>
            <a:br>
              <a:rPr lang="tr-TR" sz="4000" dirty="0" smtClean="0">
                <a:ea typeface="Times New Roman"/>
              </a:rPr>
            </a:br>
            <a:r>
              <a:rPr lang="tr-TR" sz="4000" dirty="0" smtClean="0">
                <a:ea typeface="Times New Roman"/>
              </a:rPr>
              <a:t/>
            </a:r>
            <a:br>
              <a:rPr lang="tr-TR" sz="4000" dirty="0" smtClean="0">
                <a:ea typeface="Times New Roman"/>
              </a:rPr>
            </a:br>
            <a:r>
              <a:rPr lang="tr-TR" sz="4000" b="1" dirty="0" smtClean="0">
                <a:ea typeface="Times New Roman"/>
              </a:rPr>
              <a:t>Proje Destekçileri</a:t>
            </a:r>
            <a:r>
              <a:rPr lang="tr-TR" sz="4000" dirty="0" smtClean="0">
                <a:ea typeface="Times New Roman"/>
              </a:rPr>
              <a:t/>
            </a:r>
            <a:br>
              <a:rPr lang="tr-TR" sz="4000" dirty="0" smtClean="0">
                <a:ea typeface="Times New Roman"/>
              </a:rPr>
            </a:br>
            <a:r>
              <a:rPr lang="tr-TR" sz="4000" dirty="0" smtClean="0">
                <a:ea typeface="Times New Roman"/>
              </a:rPr>
              <a:t>-Nevşehir Belediyesi,</a:t>
            </a:r>
            <a:br>
              <a:rPr lang="tr-TR" sz="4000" dirty="0" smtClean="0">
                <a:ea typeface="Times New Roman"/>
              </a:rPr>
            </a:br>
            <a:r>
              <a:rPr lang="tr-TR" sz="4000" dirty="0" smtClean="0">
                <a:ea typeface="Times New Roman"/>
              </a:rPr>
              <a:t>-Nevşehir İl Özel İdaresi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2185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5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4318173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600" b="1" dirty="0" smtClean="0"/>
              <a:t>Hedef grup;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-</a:t>
            </a:r>
            <a:r>
              <a:rPr lang="tr-TR" sz="3600" dirty="0" smtClean="0">
                <a:ea typeface="Times New Roman"/>
              </a:rPr>
              <a:t>Proje ortakları, </a:t>
            </a:r>
            <a:br>
              <a:rPr lang="tr-TR" sz="3600" dirty="0" smtClean="0">
                <a:ea typeface="Times New Roman"/>
              </a:rPr>
            </a:br>
            <a:r>
              <a:rPr lang="tr-TR" sz="3600" dirty="0" smtClean="0">
                <a:ea typeface="Times New Roman"/>
              </a:rPr>
              <a:t>-Belediye ve İl Özel İdaresi Kadın Erkek Eşitlik Komisyonu Üyeleri</a:t>
            </a:r>
            <a:r>
              <a:rPr lang="tr-TR" sz="4000" dirty="0" smtClean="0">
                <a:ea typeface="Times New Roman"/>
              </a:rPr>
              <a:t>,</a:t>
            </a:r>
            <a:br>
              <a:rPr lang="tr-TR" sz="4000" dirty="0" smtClean="0">
                <a:ea typeface="Times New Roman"/>
              </a:rPr>
            </a:br>
            <a:r>
              <a:rPr lang="tr-TR" sz="4000" b="1" dirty="0" smtClean="0">
                <a:ea typeface="Times New Roman"/>
              </a:rPr>
              <a:t>yani</a:t>
            </a:r>
            <a:br>
              <a:rPr lang="tr-TR" sz="4000" b="1" dirty="0" smtClean="0">
                <a:ea typeface="Times New Roman"/>
              </a:rPr>
            </a:br>
            <a:r>
              <a:rPr lang="tr-TR" sz="4000" b="1" dirty="0" smtClean="0">
                <a:ea typeface="Times New Roman"/>
              </a:rPr>
              <a:t>STK Temsilcileri ve Yerel Yönetimlerden oluşan 15 kişilik ekip</a:t>
            </a:r>
            <a:r>
              <a:rPr lang="tr-TR" sz="4000" dirty="0" smtClean="0">
                <a:latin typeface="Arial"/>
                <a:ea typeface="Times New Roman"/>
              </a:rPr>
              <a:t/>
            </a:r>
            <a:br>
              <a:rPr lang="tr-TR" sz="4000" dirty="0" smtClean="0">
                <a:latin typeface="Arial"/>
                <a:ea typeface="Times New Roman"/>
              </a:rPr>
            </a:b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4606205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800" dirty="0">
                <a:ea typeface="Times New Roman"/>
              </a:rPr>
              <a:t>Proje Faaliyetleri</a:t>
            </a:r>
            <a:r>
              <a:rPr lang="tr-TR" sz="3800" b="1" dirty="0" smtClean="0"/>
              <a:t>;</a:t>
            </a:r>
            <a:r>
              <a:rPr lang="tr-TR" sz="3800" dirty="0"/>
              <a:t/>
            </a:r>
            <a:br>
              <a:rPr lang="tr-TR" sz="3800" dirty="0"/>
            </a:br>
            <a:r>
              <a:rPr lang="tr-TR" sz="3800" dirty="0" smtClean="0"/>
              <a:t>-</a:t>
            </a:r>
            <a:r>
              <a:rPr lang="tr-TR" sz="3800" dirty="0" smtClean="0">
                <a:ea typeface="Times New Roman"/>
              </a:rPr>
              <a:t>İletişim,</a:t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-Savunuculuk</a:t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-Kampanya,</a:t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-Lobicilik</a:t>
            </a:r>
            <a:br>
              <a:rPr lang="tr-TR" sz="3800" dirty="0" smtClean="0">
                <a:ea typeface="Times New Roman"/>
              </a:rPr>
            </a:br>
            <a:r>
              <a:rPr lang="tr-TR" sz="3800" dirty="0" smtClean="0">
                <a:ea typeface="Times New Roman"/>
              </a:rPr>
              <a:t>konularında teorik ve uygulamalı eğitimler alınmıştır</a:t>
            </a:r>
            <a:r>
              <a:rPr lang="tr-TR" sz="4000" dirty="0" smtClean="0">
                <a:latin typeface="Arial"/>
                <a:ea typeface="Times New Roman"/>
              </a:rPr>
              <a:t/>
            </a:r>
            <a:br>
              <a:rPr lang="tr-TR" sz="4000" dirty="0" smtClean="0">
                <a:latin typeface="Arial"/>
                <a:ea typeface="Times New Roman"/>
              </a:rPr>
            </a:b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7263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8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5010869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600" b="1" dirty="0" smtClean="0"/>
              <a:t>Faaliyetlerin Seçilme Nedeni;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>-</a:t>
            </a:r>
            <a:r>
              <a:rPr lang="tr-TR" sz="3100" dirty="0" smtClean="0">
                <a:ea typeface="Times New Roman"/>
              </a:rPr>
              <a:t>Kamu hizmetlerinde TCE gözetilmesi,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-Kadın odaklı çalışmaların yürütülmesinde yönlendirici etki yapabilmek,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-Katılımcı savunuculuk ile karar vericileri etkilemek,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-Karar alma süreçlerine dahil olmak,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-İşbirliği içerisinde mekanizmanın içerisinde yer almak,</a:t>
            </a:r>
            <a:br>
              <a:rPr lang="tr-TR" sz="3100" dirty="0" smtClean="0">
                <a:ea typeface="Times New Roman"/>
              </a:rPr>
            </a:br>
            <a:r>
              <a:rPr lang="tr-TR" sz="3100" dirty="0" smtClean="0">
                <a:ea typeface="Times New Roman"/>
              </a:rPr>
              <a:t>-Öneriler sunmak ve sunulan önerilerin yapılması için faaliyetlerde bulunmak</a:t>
            </a:r>
            <a:r>
              <a:rPr lang="tr-TR" sz="4000" dirty="0" smtClean="0">
                <a:latin typeface="Arial"/>
                <a:ea typeface="Times New Roman"/>
              </a:rPr>
              <a:t/>
            </a:r>
            <a:br>
              <a:rPr lang="tr-TR" sz="4000" dirty="0" smtClean="0">
                <a:latin typeface="Arial"/>
                <a:ea typeface="Times New Roman"/>
              </a:rPr>
            </a:b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2211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2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7131"/>
            <a:ext cx="7772400" cy="5010869"/>
          </a:xfrm>
        </p:spPr>
        <p:txBody>
          <a:bodyPr>
            <a:normAutofit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>
                <a:latin typeface="Arial"/>
                <a:ea typeface="Times New Roman"/>
              </a:rPr>
              <a:t/>
            </a:r>
            <a:br>
              <a:rPr lang="tr-TR" sz="4000" dirty="0" smtClean="0">
                <a:latin typeface="Arial"/>
                <a:ea typeface="Times New Roman"/>
              </a:rPr>
            </a:b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V="1">
            <a:off x="1296219" y="6669359"/>
            <a:ext cx="656339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5" name="Resim 4" descr="GetAttach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5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 descr="D:\nermin yedek\YEDEK-2009\1.02.2007\10.01.2013 masa üstü\Nevşehir yerel eşitlik\hibe duyurusu\proje\BMOP\uygulama fotoları\foto\20140102_13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7786"/>
            <a:ext cx="3528392" cy="222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D:\nermin yedek\YEDEK-2009\1.02.2007\10.01.2013 masa üstü\Nevşehir yerel eşitlik\hibe duyurusu\proje\BMOP\uygulama fotoları\26-27 aralık 2013\PICT84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7787"/>
            <a:ext cx="3466331" cy="222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D:\nermin yedek\YEDEK-2009\1.02.2007\10.01.2013 masa üstü\Nevşehir yerel eşitlik\hibe duyurusu\proje\BMOP\uygulama fotoları\26-27 aralık 2013\PICT85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9652"/>
            <a:ext cx="3528392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D:\nermin yedek\YEDEK-2009\1.02.2007\10.01.2013 masa üstü\Nevşehir yerel eşitlik\hibe duyurusu\proje\BMOP\uygulama fotoları\26-27 aralık 2013\PICT84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73" y="4279652"/>
            <a:ext cx="3458126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5"/>
            <a:ext cx="14081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2352</TotalTime>
  <Words>68</Words>
  <Application>Microsoft Macintosh PowerPoint</Application>
  <PresentationFormat>On-screen Show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Bitişiklik</vt:lpstr>
      <vt:lpstr> NEVŞEHİR YEREL MECLİS İZLEME KOMİSYONU</vt:lpstr>
      <vt:lpstr>2013 yılı Kadın Dostu Kentler 2 Yerel Düzeyde Toplumsal Cinsiyet Eşitliğinin Güçlendirilmesi Ortak Programı hibesinden faydalanılarak “STKlarla Yerel Meclis İzleme ve Eğitim Projesi” uygulanmıştır.</vt:lpstr>
      <vt:lpstr>       Proje YEEP’in; “Karar alma mekanizmalarına kadınların katılımı” başlığı altında hazırlanmıştır.</vt:lpstr>
      <vt:lpstr>         Projenin amacı; Kadın Sivil Toplum Kuruluşlarının, meclis toplantıları, gündeme etki etmek, lobi, savunuculuk, izleme konularında becerilerinin geliştirilerek, meclis izleme komisyonu oluşturmaları konusunda bilgilerine katkı sağlamaktır.</vt:lpstr>
      <vt:lpstr>       Proje ortakları; -Kapadokya Kadın Dayanışma Derneği,  -Türk Kadınlar Birliği Nevşehir Şubesi,  Proje Destekçileri -Nevşehir Belediyesi, -Nevşehir İl Özel İdaresi</vt:lpstr>
      <vt:lpstr>       Hedef grup; -Proje ortakları,  -Belediye ve İl Özel İdaresi Kadın Erkek Eşitlik Komisyonu Üyeleri, yani STK Temsilcileri ve Yerel Yönetimlerden oluşan 15 kişilik ekip </vt:lpstr>
      <vt:lpstr>     Proje Faaliyetleri; -İletişim, -Savunuculuk -Kampanya, -Lobicilik konularında teorik ve uygulamalı eğitimler alınmıştır </vt:lpstr>
      <vt:lpstr>     Faaliyetlerin Seçilme Nedeni; -Kamu hizmetlerinde TCE gözetilmesi, -Kadın odaklı çalışmaların yürütülmesinde yönlendirici etki yapabilmek, -Katılımcı savunuculuk ile karar vericileri etkilemek, -Karar alma süreçlerine dahil olmak, -İşbirliği içerisinde mekanizmanın içerisinde yer almak, -Öneriler sunmak ve sunulan önerilerin yapılması için faaliyetlerde bulunmak </vt:lpstr>
      <vt:lpstr>  </vt:lpstr>
      <vt:lpstr>     Proje Sonucu;  -STK temsilcilerinden oluşan 3 asıl 3 yedek olacak şekilde ‘Yerel Meclis İzleme Komisyonu’ oluşturuldu,  -Kadın Dostu Kentler 2 de yer alan 12 ilde Kampanya yürütüldü, -2014 Mayıs ayından bugüne kadar yerel meclis izleme devam etmektedir.</vt:lpstr>
      <vt:lpstr>   Kampanya Sloganı; -Yerelde; kadınlara yönelik ayrımcılığa son vermek için , Yerelde eşitlik  için   Bir göz de sen ol !</vt:lpstr>
      <vt:lpstr>     Kampanyanın Amacı;  -Öncelikle Kadın Dostu Kentler 2 de yer alan illerde Yerel Meclis İzleme Komisyonlarının oluşturulması,  -Kentsel hizmetler dahil tüm kamu hizmetlerinde toplumsal cinsiyet bakış açısının yaygınlaştırılması,  -Kadın odaklı çalışmaların takipçisi olmak.</vt:lpstr>
      <vt:lpstr>       Neden Önemli; -Yerelde kadınlara yönelik ayrımcılığın önüne geçmek için önemli, -Kadınları ilgilendiren kararlarda kadınların bilgilendirilmesi açısından önemli -Kentte kadınların karar alma mekanizmalarına etkisi açısından önemli</vt:lpstr>
      <vt:lpstr>      Kimlerden oluşuyor? - Nevşehir Ekoloji ve Sosyal Hayatı Geliştirme Derneği, -  Kapadokya Kadın Dayanışma Derneği, - Türk Kadınlar Birliği Nevşehir Şubesi  3 asıl 3 yedek olmak üzere 6 kişi komisyonda yer almaktadır.</vt:lpstr>
      <vt:lpstr> İşleyiş - Komisyon üyeleri ayda bir toplanır. Meclisin toplantı gündemini gözden geçirir. - En az 2 STK temsilcisi meclis toplantısına katılır (Asıl üyelerden katılım olmadığı gün önceden yedek üye haberdar edilir) -Mecliste görüşülen ve alınan kararlar 10 gün içinde raporlanarak arşivlenir.</vt:lpstr>
      <vt:lpstr>      İlk Çalışmalar - Öncelikle Nevşehir Belediye Başkanı ziyaret edildi - Meclis izleme komisyonu hakkında bilgi aktarıldı - Yazı İşleri Müdürlüğü’ne konu hakkında bilgi verildi</vt:lpstr>
      <vt:lpstr>       Yapılan Çalışmalar - Mayıs 2014 tarihinden bu yana her ay meclis gündemi temin edildi ve gündem konuları komisyon tarafından istişare edilerek her ay düzenli katılım sağlandı. -Meclis toplantısında alınan kararlar Valilik onayından sonra alındı -Arşivleme oluşturuldu</vt:lpstr>
      <vt:lpstr>       Öneriler -Komisyonun neden izleme yaptığının meclis üyelerine çok iyi anlatılması gerekmekte,  -Kadınların güçlendirilmesi, toplumsal, ekonomik ve siyasi yaşama katılımların sağlanmasında yerel hizmetlerin öneminin vurgulanması gerekmektedir  </vt:lpstr>
      <vt:lpstr>       Gelecek için Planlar;  -Komisyonun yönergesinin oluşturulması - Raporlama, bilginin paylaşımı, işleyiş ve sürdürülebilir bir yapılanma konularında bir uzman desteği de alarak bir planlama gerçekleştirilmesi</vt:lpstr>
      <vt:lpstr>             Teşekkür Ederiz.  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STK’larla Yerel Meclis İzleme ve Eğitim</dc:title>
  <dc:creator>pc-pc</dc:creator>
  <cp:lastModifiedBy>Ege Tekinbas</cp:lastModifiedBy>
  <cp:revision>83</cp:revision>
  <dcterms:created xsi:type="dcterms:W3CDTF">2015-05-12T06:00:28Z</dcterms:created>
  <dcterms:modified xsi:type="dcterms:W3CDTF">2015-06-09T10:22:24Z</dcterms:modified>
</cp:coreProperties>
</file>